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notesSlides/notesSlide24.xml" ContentType="application/vnd.openxmlformats-officedocument.presentationml.notesSlide+xml"/>
  <Override PartName="/ppt/tags/tag1.xml" ContentType="application/vnd.openxmlformats-officedocument.presentationml.tags+xml"/>
  <Override PartName="/ppt/notesSlides/notesSlide3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diagrams/data5.xml" ContentType="application/vnd.openxmlformats-officedocument.drawingml.diagramData+xml"/>
  <Override PartName="/ppt/slides/slide98.xml" ContentType="application/vnd.openxmlformats-officedocument.presentationml.slid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3" r:id="rId1"/>
  </p:sldMasterIdLst>
  <p:notesMasterIdLst>
    <p:notesMasterId r:id="rId118"/>
  </p:notesMasterIdLst>
  <p:handoutMasterIdLst>
    <p:handoutMasterId r:id="rId119"/>
  </p:handoutMasterIdLst>
  <p:sldIdLst>
    <p:sldId id="848" r:id="rId2"/>
    <p:sldId id="858" r:id="rId3"/>
    <p:sldId id="849" r:id="rId4"/>
    <p:sldId id="903" r:id="rId5"/>
    <p:sldId id="795" r:id="rId6"/>
    <p:sldId id="796" r:id="rId7"/>
    <p:sldId id="800" r:id="rId8"/>
    <p:sldId id="801" r:id="rId9"/>
    <p:sldId id="862" r:id="rId10"/>
    <p:sldId id="863" r:id="rId11"/>
    <p:sldId id="804" r:id="rId12"/>
    <p:sldId id="820" r:id="rId13"/>
    <p:sldId id="982" r:id="rId14"/>
    <p:sldId id="983" r:id="rId15"/>
    <p:sldId id="984" r:id="rId16"/>
    <p:sldId id="980" r:id="rId17"/>
    <p:sldId id="920" r:id="rId18"/>
    <p:sldId id="921" r:id="rId19"/>
    <p:sldId id="922" r:id="rId20"/>
    <p:sldId id="923" r:id="rId21"/>
    <p:sldId id="924" r:id="rId22"/>
    <p:sldId id="925" r:id="rId23"/>
    <p:sldId id="926" r:id="rId24"/>
    <p:sldId id="927" r:id="rId25"/>
    <p:sldId id="928" r:id="rId26"/>
    <p:sldId id="929" r:id="rId27"/>
    <p:sldId id="972" r:id="rId28"/>
    <p:sldId id="975" r:id="rId29"/>
    <p:sldId id="976" r:id="rId30"/>
    <p:sldId id="977" r:id="rId31"/>
    <p:sldId id="978" r:id="rId32"/>
    <p:sldId id="979" r:id="rId33"/>
    <p:sldId id="930" r:id="rId34"/>
    <p:sldId id="931" r:id="rId35"/>
    <p:sldId id="932" r:id="rId36"/>
    <p:sldId id="933" r:id="rId37"/>
    <p:sldId id="934" r:id="rId38"/>
    <p:sldId id="935" r:id="rId39"/>
    <p:sldId id="936" r:id="rId40"/>
    <p:sldId id="937" r:id="rId41"/>
    <p:sldId id="938" r:id="rId42"/>
    <p:sldId id="986" r:id="rId43"/>
    <p:sldId id="939" r:id="rId44"/>
    <p:sldId id="959" r:id="rId45"/>
    <p:sldId id="960" r:id="rId46"/>
    <p:sldId id="964" r:id="rId47"/>
    <p:sldId id="966" r:id="rId48"/>
    <p:sldId id="967" r:id="rId49"/>
    <p:sldId id="842" r:id="rId50"/>
    <p:sldId id="843" r:id="rId51"/>
    <p:sldId id="844" r:id="rId52"/>
    <p:sldId id="845" r:id="rId53"/>
    <p:sldId id="846" r:id="rId54"/>
    <p:sldId id="847" r:id="rId55"/>
    <p:sldId id="956" r:id="rId56"/>
    <p:sldId id="957" r:id="rId57"/>
    <p:sldId id="958" r:id="rId58"/>
    <p:sldId id="943" r:id="rId59"/>
    <p:sldId id="944" r:id="rId60"/>
    <p:sldId id="945" r:id="rId61"/>
    <p:sldId id="946" r:id="rId62"/>
    <p:sldId id="947" r:id="rId63"/>
    <p:sldId id="948" r:id="rId64"/>
    <p:sldId id="949" r:id="rId65"/>
    <p:sldId id="950" r:id="rId66"/>
    <p:sldId id="951" r:id="rId67"/>
    <p:sldId id="953" r:id="rId68"/>
    <p:sldId id="954" r:id="rId69"/>
    <p:sldId id="909" r:id="rId70"/>
    <p:sldId id="910" r:id="rId71"/>
    <p:sldId id="911" r:id="rId72"/>
    <p:sldId id="912" r:id="rId73"/>
    <p:sldId id="913" r:id="rId74"/>
    <p:sldId id="914" r:id="rId75"/>
    <p:sldId id="915" r:id="rId76"/>
    <p:sldId id="916" r:id="rId77"/>
    <p:sldId id="917" r:id="rId78"/>
    <p:sldId id="918" r:id="rId79"/>
    <p:sldId id="919" r:id="rId80"/>
    <p:sldId id="455" r:id="rId81"/>
    <p:sldId id="456" r:id="rId82"/>
    <p:sldId id="708" r:id="rId83"/>
    <p:sldId id="459" r:id="rId84"/>
    <p:sldId id="460" r:id="rId85"/>
    <p:sldId id="461" r:id="rId86"/>
    <p:sldId id="462" r:id="rId87"/>
    <p:sldId id="709" r:id="rId88"/>
    <p:sldId id="464" r:id="rId89"/>
    <p:sldId id="465" r:id="rId90"/>
    <p:sldId id="469" r:id="rId91"/>
    <p:sldId id="470" r:id="rId92"/>
    <p:sldId id="478" r:id="rId93"/>
    <p:sldId id="479" r:id="rId94"/>
    <p:sldId id="480" r:id="rId95"/>
    <p:sldId id="483" r:id="rId96"/>
    <p:sldId id="892" r:id="rId97"/>
    <p:sldId id="893" r:id="rId98"/>
    <p:sldId id="735" r:id="rId99"/>
    <p:sldId id="671" r:id="rId100"/>
    <p:sldId id="631" r:id="rId101"/>
    <p:sldId id="633" r:id="rId102"/>
    <p:sldId id="636" r:id="rId103"/>
    <p:sldId id="734" r:id="rId104"/>
    <p:sldId id="642" r:id="rId105"/>
    <p:sldId id="638" r:id="rId106"/>
    <p:sldId id="639" r:id="rId107"/>
    <p:sldId id="700" r:id="rId108"/>
    <p:sldId id="701" r:id="rId109"/>
    <p:sldId id="702" r:id="rId110"/>
    <p:sldId id="703" r:id="rId111"/>
    <p:sldId id="704" r:id="rId112"/>
    <p:sldId id="705" r:id="rId113"/>
    <p:sldId id="737" r:id="rId114"/>
    <p:sldId id="761" r:id="rId115"/>
    <p:sldId id="864" r:id="rId116"/>
    <p:sldId id="878" r:id="rId11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75" autoAdjust="0"/>
    <p:restoredTop sz="94660"/>
  </p:normalViewPr>
  <p:slideViewPr>
    <p:cSldViewPr>
      <p:cViewPr>
        <p:scale>
          <a:sx n="84" d="100"/>
          <a:sy n="84" d="100"/>
        </p:scale>
        <p:origin x="-852" y="-4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812"/>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4D81AA-F5D1-46F1-8F34-8E31952FD8A6}" type="doc">
      <dgm:prSet loTypeId="urn:microsoft.com/office/officeart/2005/8/layout/radial5" loCatId="cycle" qsTypeId="urn:microsoft.com/office/officeart/2005/8/quickstyle/3d1" qsCatId="3D" csTypeId="urn:microsoft.com/office/officeart/2005/8/colors/accent1_2" csCatId="accent1" phldr="1"/>
      <dgm:spPr/>
      <dgm:t>
        <a:bodyPr/>
        <a:lstStyle/>
        <a:p>
          <a:endParaRPr lang="en-GB"/>
        </a:p>
      </dgm:t>
    </dgm:pt>
    <dgm:pt modelId="{C220013A-561D-4D5A-A960-9C2EFE3DA021}">
      <dgm:prSet phldrT="[Text]" custT="1"/>
      <dgm:spPr/>
      <dgm:t>
        <a:bodyPr/>
        <a:lstStyle/>
        <a:p>
          <a:r>
            <a:rPr lang="en-GB" sz="1800" dirty="0" smtClean="0"/>
            <a:t>eGov AppStore</a:t>
          </a:r>
          <a:endParaRPr lang="en-GB" sz="1800" dirty="0"/>
        </a:p>
      </dgm:t>
    </dgm:pt>
    <dgm:pt modelId="{7A7F1538-2B8B-4C10-B600-17B6B93BE7CA}" type="parTrans" cxnId="{2AD67BDF-11C7-46B3-B3F6-1D5AAAA787AF}">
      <dgm:prSet/>
      <dgm:spPr/>
      <dgm:t>
        <a:bodyPr/>
        <a:lstStyle/>
        <a:p>
          <a:endParaRPr lang="en-GB" sz="1800"/>
        </a:p>
      </dgm:t>
    </dgm:pt>
    <dgm:pt modelId="{E848DA74-B1FA-47F3-87C6-2B6D125E0B61}" type="sibTrans" cxnId="{2AD67BDF-11C7-46B3-B3F6-1D5AAAA787AF}">
      <dgm:prSet/>
      <dgm:spPr/>
      <dgm:t>
        <a:bodyPr/>
        <a:lstStyle/>
        <a:p>
          <a:endParaRPr lang="en-GB" sz="1800"/>
        </a:p>
      </dgm:t>
    </dgm:pt>
    <dgm:pt modelId="{6CB588C4-4DE0-4E3D-9279-7E41DDB452A3}">
      <dgm:prSet phldrT="[Text]" custT="1"/>
      <dgm:spPr/>
      <dgm:t>
        <a:bodyPr/>
        <a:lstStyle/>
        <a:p>
          <a:r>
            <a:rPr lang="en-GB" sz="1600" dirty="0" smtClean="0"/>
            <a:t>Application Owner</a:t>
          </a:r>
          <a:endParaRPr lang="en-GB" sz="1600" dirty="0"/>
        </a:p>
      </dgm:t>
    </dgm:pt>
    <dgm:pt modelId="{7DF68F4A-C1B8-43AF-A9C7-065279ABE18B}" type="parTrans" cxnId="{B05DBD66-2599-4089-B2A2-AA0090C31A63}">
      <dgm:prSet custT="1"/>
      <dgm:spPr/>
      <dgm:t>
        <a:bodyPr/>
        <a:lstStyle/>
        <a:p>
          <a:endParaRPr lang="en-GB" sz="1400"/>
        </a:p>
      </dgm:t>
    </dgm:pt>
    <dgm:pt modelId="{E683E1CA-9C9C-4E20-8B47-9BD22A607ADB}" type="sibTrans" cxnId="{B05DBD66-2599-4089-B2A2-AA0090C31A63}">
      <dgm:prSet/>
      <dgm:spPr/>
      <dgm:t>
        <a:bodyPr/>
        <a:lstStyle/>
        <a:p>
          <a:endParaRPr lang="en-GB" sz="1800"/>
        </a:p>
      </dgm:t>
    </dgm:pt>
    <dgm:pt modelId="{4F6F4AE9-C870-4CF4-B913-3D9C13C83F16}">
      <dgm:prSet phldrT="[Text]" custT="1"/>
      <dgm:spPr/>
      <dgm:t>
        <a:bodyPr/>
        <a:lstStyle/>
        <a:p>
          <a:r>
            <a:rPr lang="en-GB" sz="1600" dirty="0" smtClean="0"/>
            <a:t>Application Provider</a:t>
          </a:r>
          <a:endParaRPr lang="en-GB" sz="1600" dirty="0"/>
        </a:p>
      </dgm:t>
    </dgm:pt>
    <dgm:pt modelId="{351FAA25-E410-4153-B51E-53A0CC72B73C}" type="parTrans" cxnId="{96347E28-FF10-4207-A7E4-04E857D9CB0D}">
      <dgm:prSet custT="1"/>
      <dgm:spPr/>
      <dgm:t>
        <a:bodyPr/>
        <a:lstStyle/>
        <a:p>
          <a:endParaRPr lang="en-GB" sz="1400"/>
        </a:p>
      </dgm:t>
    </dgm:pt>
    <dgm:pt modelId="{5A9B9D80-6C88-41CD-A590-3E7E9285DBE4}" type="sibTrans" cxnId="{96347E28-FF10-4207-A7E4-04E857D9CB0D}">
      <dgm:prSet/>
      <dgm:spPr/>
      <dgm:t>
        <a:bodyPr/>
        <a:lstStyle/>
        <a:p>
          <a:endParaRPr lang="en-GB" sz="1800"/>
        </a:p>
      </dgm:t>
    </dgm:pt>
    <dgm:pt modelId="{43FB90E4-5404-47FF-9218-7151DCAE0035}">
      <dgm:prSet phldrT="[Text]" custT="1"/>
      <dgm:spPr/>
      <dgm:t>
        <a:bodyPr/>
        <a:lstStyle/>
        <a:p>
          <a:r>
            <a:rPr lang="en-GB" sz="1600" dirty="0" smtClean="0"/>
            <a:t>Empanelled Agencies</a:t>
          </a:r>
          <a:endParaRPr lang="en-GB" sz="1600" dirty="0"/>
        </a:p>
      </dgm:t>
    </dgm:pt>
    <dgm:pt modelId="{202077D6-CFD2-47EA-847F-D4AF500DBB0F}" type="parTrans" cxnId="{25CF59B2-B7AC-40C5-B648-4686FCF1240D}">
      <dgm:prSet custT="1"/>
      <dgm:spPr/>
      <dgm:t>
        <a:bodyPr/>
        <a:lstStyle/>
        <a:p>
          <a:endParaRPr lang="en-GB" sz="1400"/>
        </a:p>
      </dgm:t>
    </dgm:pt>
    <dgm:pt modelId="{C47EBF86-F299-4476-AB37-23FC08DD9025}" type="sibTrans" cxnId="{25CF59B2-B7AC-40C5-B648-4686FCF1240D}">
      <dgm:prSet/>
      <dgm:spPr/>
      <dgm:t>
        <a:bodyPr/>
        <a:lstStyle/>
        <a:p>
          <a:endParaRPr lang="en-GB" sz="1800"/>
        </a:p>
      </dgm:t>
    </dgm:pt>
    <dgm:pt modelId="{B027A44E-EB8A-49C9-822D-0D640DB3E2B4}">
      <dgm:prSet phldrT="[Text]" custT="1"/>
      <dgm:spPr/>
      <dgm:t>
        <a:bodyPr/>
        <a:lstStyle/>
        <a:p>
          <a:r>
            <a:rPr lang="en-GB" sz="1550" dirty="0" smtClean="0"/>
            <a:t>Consumers</a:t>
          </a:r>
          <a:endParaRPr lang="en-GB" sz="1550" dirty="0"/>
        </a:p>
      </dgm:t>
    </dgm:pt>
    <dgm:pt modelId="{5D3C0143-57A0-4192-8882-514370942A3A}" type="parTrans" cxnId="{BC97788A-20EA-4877-9195-06592338D406}">
      <dgm:prSet custT="1"/>
      <dgm:spPr/>
      <dgm:t>
        <a:bodyPr/>
        <a:lstStyle/>
        <a:p>
          <a:endParaRPr lang="en-GB" sz="1400"/>
        </a:p>
      </dgm:t>
    </dgm:pt>
    <dgm:pt modelId="{B9EC4AE8-957C-4E9C-8C88-F6BC41897606}" type="sibTrans" cxnId="{BC97788A-20EA-4877-9195-06592338D406}">
      <dgm:prSet/>
      <dgm:spPr/>
      <dgm:t>
        <a:bodyPr/>
        <a:lstStyle/>
        <a:p>
          <a:endParaRPr lang="en-GB" sz="1800"/>
        </a:p>
      </dgm:t>
    </dgm:pt>
    <dgm:pt modelId="{E48103E5-4D29-431B-97CA-F8E21E726BE2}">
      <dgm:prSet phldrT="[Text]" custT="1"/>
      <dgm:spPr/>
      <dgm:t>
        <a:bodyPr/>
        <a:lstStyle/>
        <a:p>
          <a:r>
            <a:rPr lang="en-GB" sz="1600" dirty="0" smtClean="0"/>
            <a:t>Governing Body</a:t>
          </a:r>
          <a:endParaRPr lang="en-GB" sz="1600" dirty="0"/>
        </a:p>
      </dgm:t>
    </dgm:pt>
    <dgm:pt modelId="{823FC814-C4D8-42FE-8D8D-35DA2ABE4BC4}" type="parTrans" cxnId="{5939C35D-48F8-4A08-A2C1-B2D51B277131}">
      <dgm:prSet/>
      <dgm:spPr/>
      <dgm:t>
        <a:bodyPr/>
        <a:lstStyle/>
        <a:p>
          <a:endParaRPr lang="en-GB"/>
        </a:p>
      </dgm:t>
    </dgm:pt>
    <dgm:pt modelId="{133C94E2-7EA3-4D42-A349-583C2ED199AB}" type="sibTrans" cxnId="{5939C35D-48F8-4A08-A2C1-B2D51B277131}">
      <dgm:prSet/>
      <dgm:spPr/>
      <dgm:t>
        <a:bodyPr/>
        <a:lstStyle/>
        <a:p>
          <a:endParaRPr lang="en-GB"/>
        </a:p>
      </dgm:t>
    </dgm:pt>
    <dgm:pt modelId="{A514A844-290F-4BBF-BAF5-19DE4A382B26}" type="pres">
      <dgm:prSet presAssocID="{B34D81AA-F5D1-46F1-8F34-8E31952FD8A6}" presName="Name0" presStyleCnt="0">
        <dgm:presLayoutVars>
          <dgm:chMax val="1"/>
          <dgm:dir/>
          <dgm:animLvl val="ctr"/>
          <dgm:resizeHandles val="exact"/>
        </dgm:presLayoutVars>
      </dgm:prSet>
      <dgm:spPr/>
      <dgm:t>
        <a:bodyPr/>
        <a:lstStyle/>
        <a:p>
          <a:endParaRPr lang="en-GB"/>
        </a:p>
      </dgm:t>
    </dgm:pt>
    <dgm:pt modelId="{8FC9D694-0A14-4985-81D2-B1FDB3319B09}" type="pres">
      <dgm:prSet presAssocID="{C220013A-561D-4D5A-A960-9C2EFE3DA021}" presName="centerShape" presStyleLbl="node0" presStyleIdx="0" presStyleCnt="1"/>
      <dgm:spPr/>
      <dgm:t>
        <a:bodyPr/>
        <a:lstStyle/>
        <a:p>
          <a:endParaRPr lang="en-GB"/>
        </a:p>
      </dgm:t>
    </dgm:pt>
    <dgm:pt modelId="{8DB368C2-7A6B-4D92-9E6C-7BE047F6C7C4}" type="pres">
      <dgm:prSet presAssocID="{823FC814-C4D8-42FE-8D8D-35DA2ABE4BC4}" presName="parTrans" presStyleLbl="sibTrans2D1" presStyleIdx="0" presStyleCnt="5"/>
      <dgm:spPr/>
      <dgm:t>
        <a:bodyPr/>
        <a:lstStyle/>
        <a:p>
          <a:endParaRPr lang="en-GB"/>
        </a:p>
      </dgm:t>
    </dgm:pt>
    <dgm:pt modelId="{CD835DF9-8DAB-4B5B-A0F1-6CD97B1D24E2}" type="pres">
      <dgm:prSet presAssocID="{823FC814-C4D8-42FE-8D8D-35DA2ABE4BC4}" presName="connectorText" presStyleLbl="sibTrans2D1" presStyleIdx="0" presStyleCnt="5"/>
      <dgm:spPr/>
      <dgm:t>
        <a:bodyPr/>
        <a:lstStyle/>
        <a:p>
          <a:endParaRPr lang="en-GB"/>
        </a:p>
      </dgm:t>
    </dgm:pt>
    <dgm:pt modelId="{7FCE2996-5D5D-4B8E-B24A-3BDED8826979}" type="pres">
      <dgm:prSet presAssocID="{E48103E5-4D29-431B-97CA-F8E21E726BE2}" presName="node" presStyleLbl="node1" presStyleIdx="0" presStyleCnt="5">
        <dgm:presLayoutVars>
          <dgm:bulletEnabled val="1"/>
        </dgm:presLayoutVars>
      </dgm:prSet>
      <dgm:spPr/>
      <dgm:t>
        <a:bodyPr/>
        <a:lstStyle/>
        <a:p>
          <a:endParaRPr lang="en-GB"/>
        </a:p>
      </dgm:t>
    </dgm:pt>
    <dgm:pt modelId="{8C0E0F2C-5838-40A9-8182-EAD5143DCE39}" type="pres">
      <dgm:prSet presAssocID="{7DF68F4A-C1B8-43AF-A9C7-065279ABE18B}" presName="parTrans" presStyleLbl="sibTrans2D1" presStyleIdx="1" presStyleCnt="5"/>
      <dgm:spPr/>
      <dgm:t>
        <a:bodyPr/>
        <a:lstStyle/>
        <a:p>
          <a:endParaRPr lang="en-GB"/>
        </a:p>
      </dgm:t>
    </dgm:pt>
    <dgm:pt modelId="{D5ACE32F-A223-4F60-BC3A-2919AF4D9162}" type="pres">
      <dgm:prSet presAssocID="{7DF68F4A-C1B8-43AF-A9C7-065279ABE18B}" presName="connectorText" presStyleLbl="sibTrans2D1" presStyleIdx="1" presStyleCnt="5"/>
      <dgm:spPr/>
      <dgm:t>
        <a:bodyPr/>
        <a:lstStyle/>
        <a:p>
          <a:endParaRPr lang="en-GB"/>
        </a:p>
      </dgm:t>
    </dgm:pt>
    <dgm:pt modelId="{A0574604-0C7F-408C-95ED-5D173E8F7AA4}" type="pres">
      <dgm:prSet presAssocID="{6CB588C4-4DE0-4E3D-9279-7E41DDB452A3}" presName="node" presStyleLbl="node1" presStyleIdx="1" presStyleCnt="5">
        <dgm:presLayoutVars>
          <dgm:bulletEnabled val="1"/>
        </dgm:presLayoutVars>
      </dgm:prSet>
      <dgm:spPr/>
      <dgm:t>
        <a:bodyPr/>
        <a:lstStyle/>
        <a:p>
          <a:endParaRPr lang="en-GB"/>
        </a:p>
      </dgm:t>
    </dgm:pt>
    <dgm:pt modelId="{C2DD25F7-B11C-4D29-905A-6EC85F7EEF46}" type="pres">
      <dgm:prSet presAssocID="{351FAA25-E410-4153-B51E-53A0CC72B73C}" presName="parTrans" presStyleLbl="sibTrans2D1" presStyleIdx="2" presStyleCnt="5"/>
      <dgm:spPr/>
      <dgm:t>
        <a:bodyPr/>
        <a:lstStyle/>
        <a:p>
          <a:endParaRPr lang="en-GB"/>
        </a:p>
      </dgm:t>
    </dgm:pt>
    <dgm:pt modelId="{0B0DDF8D-0F99-4B47-A2BA-61EAFD54ABFE}" type="pres">
      <dgm:prSet presAssocID="{351FAA25-E410-4153-B51E-53A0CC72B73C}" presName="connectorText" presStyleLbl="sibTrans2D1" presStyleIdx="2" presStyleCnt="5"/>
      <dgm:spPr/>
      <dgm:t>
        <a:bodyPr/>
        <a:lstStyle/>
        <a:p>
          <a:endParaRPr lang="en-GB"/>
        </a:p>
      </dgm:t>
    </dgm:pt>
    <dgm:pt modelId="{FB27DF3A-E76C-4F9D-AAC2-28152AEE6B43}" type="pres">
      <dgm:prSet presAssocID="{4F6F4AE9-C870-4CF4-B913-3D9C13C83F16}" presName="node" presStyleLbl="node1" presStyleIdx="2" presStyleCnt="5">
        <dgm:presLayoutVars>
          <dgm:bulletEnabled val="1"/>
        </dgm:presLayoutVars>
      </dgm:prSet>
      <dgm:spPr/>
      <dgm:t>
        <a:bodyPr/>
        <a:lstStyle/>
        <a:p>
          <a:endParaRPr lang="en-GB"/>
        </a:p>
      </dgm:t>
    </dgm:pt>
    <dgm:pt modelId="{70F52EA6-7A7E-4BA2-A6B7-63829A50EABB}" type="pres">
      <dgm:prSet presAssocID="{202077D6-CFD2-47EA-847F-D4AF500DBB0F}" presName="parTrans" presStyleLbl="sibTrans2D1" presStyleIdx="3" presStyleCnt="5"/>
      <dgm:spPr/>
      <dgm:t>
        <a:bodyPr/>
        <a:lstStyle/>
        <a:p>
          <a:endParaRPr lang="en-GB"/>
        </a:p>
      </dgm:t>
    </dgm:pt>
    <dgm:pt modelId="{71EFD162-0FA8-426D-9993-4D12A6BE51AD}" type="pres">
      <dgm:prSet presAssocID="{202077D6-CFD2-47EA-847F-D4AF500DBB0F}" presName="connectorText" presStyleLbl="sibTrans2D1" presStyleIdx="3" presStyleCnt="5"/>
      <dgm:spPr/>
      <dgm:t>
        <a:bodyPr/>
        <a:lstStyle/>
        <a:p>
          <a:endParaRPr lang="en-GB"/>
        </a:p>
      </dgm:t>
    </dgm:pt>
    <dgm:pt modelId="{5DC35A3B-0421-4872-8A7B-9A9728792388}" type="pres">
      <dgm:prSet presAssocID="{43FB90E4-5404-47FF-9218-7151DCAE0035}" presName="node" presStyleLbl="node1" presStyleIdx="3" presStyleCnt="5">
        <dgm:presLayoutVars>
          <dgm:bulletEnabled val="1"/>
        </dgm:presLayoutVars>
      </dgm:prSet>
      <dgm:spPr/>
      <dgm:t>
        <a:bodyPr/>
        <a:lstStyle/>
        <a:p>
          <a:endParaRPr lang="en-GB"/>
        </a:p>
      </dgm:t>
    </dgm:pt>
    <dgm:pt modelId="{10A0E24D-8F8D-4E85-B29C-F4ECB76FF179}" type="pres">
      <dgm:prSet presAssocID="{5D3C0143-57A0-4192-8882-514370942A3A}" presName="parTrans" presStyleLbl="sibTrans2D1" presStyleIdx="4" presStyleCnt="5"/>
      <dgm:spPr/>
      <dgm:t>
        <a:bodyPr/>
        <a:lstStyle/>
        <a:p>
          <a:endParaRPr lang="en-GB"/>
        </a:p>
      </dgm:t>
    </dgm:pt>
    <dgm:pt modelId="{C40BD58F-EB5B-4CE6-999B-93148B94C596}" type="pres">
      <dgm:prSet presAssocID="{5D3C0143-57A0-4192-8882-514370942A3A}" presName="connectorText" presStyleLbl="sibTrans2D1" presStyleIdx="4" presStyleCnt="5"/>
      <dgm:spPr/>
      <dgm:t>
        <a:bodyPr/>
        <a:lstStyle/>
        <a:p>
          <a:endParaRPr lang="en-GB"/>
        </a:p>
      </dgm:t>
    </dgm:pt>
    <dgm:pt modelId="{6326631C-1DB7-4C0B-AAD8-81E24649BE14}" type="pres">
      <dgm:prSet presAssocID="{B027A44E-EB8A-49C9-822D-0D640DB3E2B4}" presName="node" presStyleLbl="node1" presStyleIdx="4" presStyleCnt="5">
        <dgm:presLayoutVars>
          <dgm:bulletEnabled val="1"/>
        </dgm:presLayoutVars>
      </dgm:prSet>
      <dgm:spPr/>
      <dgm:t>
        <a:bodyPr/>
        <a:lstStyle/>
        <a:p>
          <a:endParaRPr lang="en-GB"/>
        </a:p>
      </dgm:t>
    </dgm:pt>
  </dgm:ptLst>
  <dgm:cxnLst>
    <dgm:cxn modelId="{96347E28-FF10-4207-A7E4-04E857D9CB0D}" srcId="{C220013A-561D-4D5A-A960-9C2EFE3DA021}" destId="{4F6F4AE9-C870-4CF4-B913-3D9C13C83F16}" srcOrd="2" destOrd="0" parTransId="{351FAA25-E410-4153-B51E-53A0CC72B73C}" sibTransId="{5A9B9D80-6C88-41CD-A590-3E7E9285DBE4}"/>
    <dgm:cxn modelId="{B05DBD66-2599-4089-B2A2-AA0090C31A63}" srcId="{C220013A-561D-4D5A-A960-9C2EFE3DA021}" destId="{6CB588C4-4DE0-4E3D-9279-7E41DDB452A3}" srcOrd="1" destOrd="0" parTransId="{7DF68F4A-C1B8-43AF-A9C7-065279ABE18B}" sibTransId="{E683E1CA-9C9C-4E20-8B47-9BD22A607ADB}"/>
    <dgm:cxn modelId="{CFED8A94-5105-433C-881A-BE732D9B64AD}" type="presOf" srcId="{823FC814-C4D8-42FE-8D8D-35DA2ABE4BC4}" destId="{CD835DF9-8DAB-4B5B-A0F1-6CD97B1D24E2}" srcOrd="1" destOrd="0" presId="urn:microsoft.com/office/officeart/2005/8/layout/radial5"/>
    <dgm:cxn modelId="{BCBED65D-AD54-4DF4-8B1D-A3A5D388C327}" type="presOf" srcId="{351FAA25-E410-4153-B51E-53A0CC72B73C}" destId="{0B0DDF8D-0F99-4B47-A2BA-61EAFD54ABFE}" srcOrd="1" destOrd="0" presId="urn:microsoft.com/office/officeart/2005/8/layout/radial5"/>
    <dgm:cxn modelId="{BC97788A-20EA-4877-9195-06592338D406}" srcId="{C220013A-561D-4D5A-A960-9C2EFE3DA021}" destId="{B027A44E-EB8A-49C9-822D-0D640DB3E2B4}" srcOrd="4" destOrd="0" parTransId="{5D3C0143-57A0-4192-8882-514370942A3A}" sibTransId="{B9EC4AE8-957C-4E9C-8C88-F6BC41897606}"/>
    <dgm:cxn modelId="{17331053-2FE2-4E7E-A11F-EF5CF93E5CA5}" type="presOf" srcId="{5D3C0143-57A0-4192-8882-514370942A3A}" destId="{C40BD58F-EB5B-4CE6-999B-93148B94C596}" srcOrd="1" destOrd="0" presId="urn:microsoft.com/office/officeart/2005/8/layout/radial5"/>
    <dgm:cxn modelId="{25CF59B2-B7AC-40C5-B648-4686FCF1240D}" srcId="{C220013A-561D-4D5A-A960-9C2EFE3DA021}" destId="{43FB90E4-5404-47FF-9218-7151DCAE0035}" srcOrd="3" destOrd="0" parTransId="{202077D6-CFD2-47EA-847F-D4AF500DBB0F}" sibTransId="{C47EBF86-F299-4476-AB37-23FC08DD9025}"/>
    <dgm:cxn modelId="{359CFE0A-685C-4928-A5AD-F82B8BDC8F71}" type="presOf" srcId="{6CB588C4-4DE0-4E3D-9279-7E41DDB452A3}" destId="{A0574604-0C7F-408C-95ED-5D173E8F7AA4}" srcOrd="0" destOrd="0" presId="urn:microsoft.com/office/officeart/2005/8/layout/radial5"/>
    <dgm:cxn modelId="{F925FD5D-624F-4E2E-B2F6-D8BAFFEDDA27}" type="presOf" srcId="{43FB90E4-5404-47FF-9218-7151DCAE0035}" destId="{5DC35A3B-0421-4872-8A7B-9A9728792388}" srcOrd="0" destOrd="0" presId="urn:microsoft.com/office/officeart/2005/8/layout/radial5"/>
    <dgm:cxn modelId="{BF4E2B31-3379-4AC6-8C5A-06281529D28A}" type="presOf" srcId="{C220013A-561D-4D5A-A960-9C2EFE3DA021}" destId="{8FC9D694-0A14-4985-81D2-B1FDB3319B09}" srcOrd="0" destOrd="0" presId="urn:microsoft.com/office/officeart/2005/8/layout/radial5"/>
    <dgm:cxn modelId="{65C44983-B69B-4C94-8202-C3E25A563AB3}" type="presOf" srcId="{E48103E5-4D29-431B-97CA-F8E21E726BE2}" destId="{7FCE2996-5D5D-4B8E-B24A-3BDED8826979}" srcOrd="0" destOrd="0" presId="urn:microsoft.com/office/officeart/2005/8/layout/radial5"/>
    <dgm:cxn modelId="{140016B1-9672-41A8-9684-ED195E0C5BA3}" type="presOf" srcId="{351FAA25-E410-4153-B51E-53A0CC72B73C}" destId="{C2DD25F7-B11C-4D29-905A-6EC85F7EEF46}" srcOrd="0" destOrd="0" presId="urn:microsoft.com/office/officeart/2005/8/layout/radial5"/>
    <dgm:cxn modelId="{A8B68BFD-2FD6-4FE8-BB3C-6144C64A8C92}" type="presOf" srcId="{202077D6-CFD2-47EA-847F-D4AF500DBB0F}" destId="{70F52EA6-7A7E-4BA2-A6B7-63829A50EABB}" srcOrd="0" destOrd="0" presId="urn:microsoft.com/office/officeart/2005/8/layout/radial5"/>
    <dgm:cxn modelId="{611C4C4D-C49C-4DA4-B80A-7840DCFEE026}" type="presOf" srcId="{7DF68F4A-C1B8-43AF-A9C7-065279ABE18B}" destId="{8C0E0F2C-5838-40A9-8182-EAD5143DCE39}" srcOrd="0" destOrd="0" presId="urn:microsoft.com/office/officeart/2005/8/layout/radial5"/>
    <dgm:cxn modelId="{5939C35D-48F8-4A08-A2C1-B2D51B277131}" srcId="{C220013A-561D-4D5A-A960-9C2EFE3DA021}" destId="{E48103E5-4D29-431B-97CA-F8E21E726BE2}" srcOrd="0" destOrd="0" parTransId="{823FC814-C4D8-42FE-8D8D-35DA2ABE4BC4}" sibTransId="{133C94E2-7EA3-4D42-A349-583C2ED199AB}"/>
    <dgm:cxn modelId="{ECCB7B10-8C18-4C26-AF39-102FD6622E8B}" type="presOf" srcId="{823FC814-C4D8-42FE-8D8D-35DA2ABE4BC4}" destId="{8DB368C2-7A6B-4D92-9E6C-7BE047F6C7C4}" srcOrd="0" destOrd="0" presId="urn:microsoft.com/office/officeart/2005/8/layout/radial5"/>
    <dgm:cxn modelId="{0CF60BB0-1DB5-41BE-B1B0-20F70B87F058}" type="presOf" srcId="{202077D6-CFD2-47EA-847F-D4AF500DBB0F}" destId="{71EFD162-0FA8-426D-9993-4D12A6BE51AD}" srcOrd="1" destOrd="0" presId="urn:microsoft.com/office/officeart/2005/8/layout/radial5"/>
    <dgm:cxn modelId="{E4EA81B9-73E1-42DC-B733-0F88047DC784}" type="presOf" srcId="{B027A44E-EB8A-49C9-822D-0D640DB3E2B4}" destId="{6326631C-1DB7-4C0B-AAD8-81E24649BE14}" srcOrd="0" destOrd="0" presId="urn:microsoft.com/office/officeart/2005/8/layout/radial5"/>
    <dgm:cxn modelId="{1A827F3D-6B81-4764-9E68-D919A0AE0300}" type="presOf" srcId="{7DF68F4A-C1B8-43AF-A9C7-065279ABE18B}" destId="{D5ACE32F-A223-4F60-BC3A-2919AF4D9162}" srcOrd="1" destOrd="0" presId="urn:microsoft.com/office/officeart/2005/8/layout/radial5"/>
    <dgm:cxn modelId="{2AD67BDF-11C7-46B3-B3F6-1D5AAAA787AF}" srcId="{B34D81AA-F5D1-46F1-8F34-8E31952FD8A6}" destId="{C220013A-561D-4D5A-A960-9C2EFE3DA021}" srcOrd="0" destOrd="0" parTransId="{7A7F1538-2B8B-4C10-B600-17B6B93BE7CA}" sibTransId="{E848DA74-B1FA-47F3-87C6-2B6D125E0B61}"/>
    <dgm:cxn modelId="{C1D64E41-FF08-4156-B8C8-9309ED2163DF}" type="presOf" srcId="{5D3C0143-57A0-4192-8882-514370942A3A}" destId="{10A0E24D-8F8D-4E85-B29C-F4ECB76FF179}" srcOrd="0" destOrd="0" presId="urn:microsoft.com/office/officeart/2005/8/layout/radial5"/>
    <dgm:cxn modelId="{9C8149BD-C102-40D6-9EF4-76654FD46855}" type="presOf" srcId="{4F6F4AE9-C870-4CF4-B913-3D9C13C83F16}" destId="{FB27DF3A-E76C-4F9D-AAC2-28152AEE6B43}" srcOrd="0" destOrd="0" presId="urn:microsoft.com/office/officeart/2005/8/layout/radial5"/>
    <dgm:cxn modelId="{BCA9EF80-9222-44A1-AD28-3DDEA5761899}" type="presOf" srcId="{B34D81AA-F5D1-46F1-8F34-8E31952FD8A6}" destId="{A514A844-290F-4BBF-BAF5-19DE4A382B26}" srcOrd="0" destOrd="0" presId="urn:microsoft.com/office/officeart/2005/8/layout/radial5"/>
    <dgm:cxn modelId="{C065277B-2EC8-4B83-9606-54E31BF505BA}" type="presParOf" srcId="{A514A844-290F-4BBF-BAF5-19DE4A382B26}" destId="{8FC9D694-0A14-4985-81D2-B1FDB3319B09}" srcOrd="0" destOrd="0" presId="urn:microsoft.com/office/officeart/2005/8/layout/radial5"/>
    <dgm:cxn modelId="{A0D4546F-4A8B-4FC6-9C11-66130FA4FF50}" type="presParOf" srcId="{A514A844-290F-4BBF-BAF5-19DE4A382B26}" destId="{8DB368C2-7A6B-4D92-9E6C-7BE047F6C7C4}" srcOrd="1" destOrd="0" presId="urn:microsoft.com/office/officeart/2005/8/layout/radial5"/>
    <dgm:cxn modelId="{3530FA63-5AA6-48A9-8CAA-4EAC5DD6025D}" type="presParOf" srcId="{8DB368C2-7A6B-4D92-9E6C-7BE047F6C7C4}" destId="{CD835DF9-8DAB-4B5B-A0F1-6CD97B1D24E2}" srcOrd="0" destOrd="0" presId="urn:microsoft.com/office/officeart/2005/8/layout/radial5"/>
    <dgm:cxn modelId="{877F5FD0-164B-4DDB-A293-7F62E07FDEFB}" type="presParOf" srcId="{A514A844-290F-4BBF-BAF5-19DE4A382B26}" destId="{7FCE2996-5D5D-4B8E-B24A-3BDED8826979}" srcOrd="2" destOrd="0" presId="urn:microsoft.com/office/officeart/2005/8/layout/radial5"/>
    <dgm:cxn modelId="{3292B924-2B28-46E4-BB03-6AB01CCA1DE2}" type="presParOf" srcId="{A514A844-290F-4BBF-BAF5-19DE4A382B26}" destId="{8C0E0F2C-5838-40A9-8182-EAD5143DCE39}" srcOrd="3" destOrd="0" presId="urn:microsoft.com/office/officeart/2005/8/layout/radial5"/>
    <dgm:cxn modelId="{0B63B284-9573-4F2E-BC46-BCB7900D582B}" type="presParOf" srcId="{8C0E0F2C-5838-40A9-8182-EAD5143DCE39}" destId="{D5ACE32F-A223-4F60-BC3A-2919AF4D9162}" srcOrd="0" destOrd="0" presId="urn:microsoft.com/office/officeart/2005/8/layout/radial5"/>
    <dgm:cxn modelId="{FE895216-4932-4DF8-85B3-39ADFA6B2736}" type="presParOf" srcId="{A514A844-290F-4BBF-BAF5-19DE4A382B26}" destId="{A0574604-0C7F-408C-95ED-5D173E8F7AA4}" srcOrd="4" destOrd="0" presId="urn:microsoft.com/office/officeart/2005/8/layout/radial5"/>
    <dgm:cxn modelId="{8E102BA8-82E2-4934-A7B2-742449FC50E9}" type="presParOf" srcId="{A514A844-290F-4BBF-BAF5-19DE4A382B26}" destId="{C2DD25F7-B11C-4D29-905A-6EC85F7EEF46}" srcOrd="5" destOrd="0" presId="urn:microsoft.com/office/officeart/2005/8/layout/radial5"/>
    <dgm:cxn modelId="{F4F0CBB7-6E95-4F74-BA6A-A83C4A7F8C55}" type="presParOf" srcId="{C2DD25F7-B11C-4D29-905A-6EC85F7EEF46}" destId="{0B0DDF8D-0F99-4B47-A2BA-61EAFD54ABFE}" srcOrd="0" destOrd="0" presId="urn:microsoft.com/office/officeart/2005/8/layout/radial5"/>
    <dgm:cxn modelId="{4C687635-227B-4E40-AC1E-02D551F6E6DD}" type="presParOf" srcId="{A514A844-290F-4BBF-BAF5-19DE4A382B26}" destId="{FB27DF3A-E76C-4F9D-AAC2-28152AEE6B43}" srcOrd="6" destOrd="0" presId="urn:microsoft.com/office/officeart/2005/8/layout/radial5"/>
    <dgm:cxn modelId="{372D16D0-47F0-4FD2-9B3E-9F29357015A4}" type="presParOf" srcId="{A514A844-290F-4BBF-BAF5-19DE4A382B26}" destId="{70F52EA6-7A7E-4BA2-A6B7-63829A50EABB}" srcOrd="7" destOrd="0" presId="urn:microsoft.com/office/officeart/2005/8/layout/radial5"/>
    <dgm:cxn modelId="{7DDD9FD4-864B-4BFD-9F16-0957C6566AF4}" type="presParOf" srcId="{70F52EA6-7A7E-4BA2-A6B7-63829A50EABB}" destId="{71EFD162-0FA8-426D-9993-4D12A6BE51AD}" srcOrd="0" destOrd="0" presId="urn:microsoft.com/office/officeart/2005/8/layout/radial5"/>
    <dgm:cxn modelId="{E05A8795-845B-44BF-A09F-840E29E573ED}" type="presParOf" srcId="{A514A844-290F-4BBF-BAF5-19DE4A382B26}" destId="{5DC35A3B-0421-4872-8A7B-9A9728792388}" srcOrd="8" destOrd="0" presId="urn:microsoft.com/office/officeart/2005/8/layout/radial5"/>
    <dgm:cxn modelId="{FCB15F35-45DF-4969-BFBD-0DCCC574CA85}" type="presParOf" srcId="{A514A844-290F-4BBF-BAF5-19DE4A382B26}" destId="{10A0E24D-8F8D-4E85-B29C-F4ECB76FF179}" srcOrd="9" destOrd="0" presId="urn:microsoft.com/office/officeart/2005/8/layout/radial5"/>
    <dgm:cxn modelId="{38D13D2E-7030-4E24-A4C7-09E8807360F9}" type="presParOf" srcId="{10A0E24D-8F8D-4E85-B29C-F4ECB76FF179}" destId="{C40BD58F-EB5B-4CE6-999B-93148B94C596}" srcOrd="0" destOrd="0" presId="urn:microsoft.com/office/officeart/2005/8/layout/radial5"/>
    <dgm:cxn modelId="{A751385A-6AA2-4D0C-B08F-CD8AC2EF5293}" type="presParOf" srcId="{A514A844-290F-4BBF-BAF5-19DE4A382B26}" destId="{6326631C-1DB7-4C0B-AAD8-81E24649BE14}" srcOrd="1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D8E90C-B379-4671-8BD9-E8FBEDC96B02}" type="doc">
      <dgm:prSet loTypeId="urn:microsoft.com/office/officeart/2005/8/layout/target2" loCatId="relationship" qsTypeId="urn:microsoft.com/office/officeart/2005/8/quickstyle/simple1" qsCatId="simple" csTypeId="urn:microsoft.com/office/officeart/2005/8/colors/accent1_2" csCatId="accent1" phldr="1"/>
      <dgm:spPr/>
      <dgm:t>
        <a:bodyPr/>
        <a:lstStyle/>
        <a:p>
          <a:endParaRPr lang="en-GB"/>
        </a:p>
      </dgm:t>
    </dgm:pt>
    <dgm:pt modelId="{CF0230A1-5A88-4CE4-9DD6-A788220DCE05}">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GB" sz="1800" b="0" i="1" dirty="0" smtClean="0">
              <a:effectLst>
                <a:glow rad="101600">
                  <a:schemeClr val="accent5">
                    <a:satMod val="175000"/>
                    <a:alpha val="40000"/>
                  </a:schemeClr>
                </a:glow>
              </a:effectLst>
              <a:latin typeface="Georgia" pitchFamily="18" charset="0"/>
            </a:rPr>
            <a:t>Hardware</a:t>
          </a:r>
        </a:p>
        <a:p>
          <a:r>
            <a:rPr lang="en-GB" sz="1800" b="0" i="1" dirty="0" smtClean="0">
              <a:effectLst>
                <a:glow rad="101600">
                  <a:schemeClr val="accent5">
                    <a:satMod val="175000"/>
                    <a:alpha val="40000"/>
                  </a:schemeClr>
                </a:glow>
              </a:effectLst>
              <a:latin typeface="Georgia" pitchFamily="18" charset="0"/>
            </a:rPr>
            <a:t>(Routers, IPS, Firewalls)</a:t>
          </a:r>
          <a:endParaRPr lang="en-GB" sz="1800" dirty="0"/>
        </a:p>
      </dgm:t>
    </dgm:pt>
    <dgm:pt modelId="{A49A835D-F6F5-4BD1-A948-1A2B3CF102CD}" type="parTrans" cxnId="{6FEC6EC3-CF5D-43AD-8438-1CEFFD567D7B}">
      <dgm:prSet/>
      <dgm:spPr/>
      <dgm:t>
        <a:bodyPr/>
        <a:lstStyle/>
        <a:p>
          <a:endParaRPr lang="en-GB"/>
        </a:p>
      </dgm:t>
    </dgm:pt>
    <dgm:pt modelId="{62AA10DE-5235-4590-9769-FA474867A399}" type="sibTrans" cxnId="{6FEC6EC3-CF5D-43AD-8438-1CEFFD567D7B}">
      <dgm:prSet/>
      <dgm:spPr/>
      <dgm:t>
        <a:bodyPr/>
        <a:lstStyle/>
        <a:p>
          <a:endParaRPr lang="en-GB"/>
        </a:p>
      </dgm:t>
    </dgm:pt>
    <dgm:pt modelId="{DA9242CC-2598-4F0B-9E8B-E4C14FB8F9F1}">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GB" sz="1800" b="0" i="1" dirty="0" smtClean="0">
              <a:effectLst>
                <a:glow rad="101600">
                  <a:schemeClr val="accent5">
                    <a:satMod val="175000"/>
                    <a:alpha val="40000"/>
                  </a:schemeClr>
                </a:glow>
              </a:effectLst>
              <a:latin typeface="Georgia" pitchFamily="18" charset="0"/>
            </a:rPr>
            <a:t>Software</a:t>
          </a:r>
        </a:p>
        <a:p>
          <a:r>
            <a:rPr lang="en-GB" sz="1800" b="0" i="1" dirty="0" smtClean="0">
              <a:effectLst>
                <a:glow rad="101600">
                  <a:schemeClr val="accent5">
                    <a:satMod val="175000"/>
                    <a:alpha val="40000"/>
                  </a:schemeClr>
                </a:glow>
              </a:effectLst>
              <a:latin typeface="Georgia" pitchFamily="18" charset="0"/>
            </a:rPr>
            <a:t>(anti-virus, HIPS)</a:t>
          </a:r>
          <a:endParaRPr lang="en-GB" sz="1800" dirty="0"/>
        </a:p>
      </dgm:t>
    </dgm:pt>
    <dgm:pt modelId="{662D0B17-9E79-4841-8CD5-960057BB5980}" type="parTrans" cxnId="{9C4B7008-597F-4B05-A30E-C39E8B6610B5}">
      <dgm:prSet/>
      <dgm:spPr/>
      <dgm:t>
        <a:bodyPr/>
        <a:lstStyle/>
        <a:p>
          <a:endParaRPr lang="en-GB"/>
        </a:p>
      </dgm:t>
    </dgm:pt>
    <dgm:pt modelId="{99B29A5A-254D-4948-8F01-204CCD42BA44}" type="sibTrans" cxnId="{9C4B7008-597F-4B05-A30E-C39E8B6610B5}">
      <dgm:prSet/>
      <dgm:spPr/>
      <dgm:t>
        <a:bodyPr/>
        <a:lstStyle/>
        <a:p>
          <a:endParaRPr lang="en-GB"/>
        </a:p>
      </dgm:t>
    </dgm:pt>
    <dgm:pt modelId="{528C41EC-AE8F-40B5-BF8C-522912AE4CA4}">
      <dgm:prSet phldrT="[Text]" phldr="1"/>
      <dgm:spPr/>
      <dgm:t>
        <a:bodyPr/>
        <a:lstStyle/>
        <a:p>
          <a:endParaRPr lang="en-GB" dirty="0"/>
        </a:p>
      </dgm:t>
    </dgm:pt>
    <dgm:pt modelId="{AE6C5326-C559-41EC-996D-E924ECD8D0F5}" type="parTrans" cxnId="{21942E11-E00E-4652-AD52-1F2543803C3E}">
      <dgm:prSet/>
      <dgm:spPr/>
      <dgm:t>
        <a:bodyPr/>
        <a:lstStyle/>
        <a:p>
          <a:endParaRPr lang="en-GB"/>
        </a:p>
      </dgm:t>
    </dgm:pt>
    <dgm:pt modelId="{B7446403-C28C-4301-8E08-9BB4FE99A043}" type="sibTrans" cxnId="{21942E11-E00E-4652-AD52-1F2543803C3E}">
      <dgm:prSet/>
      <dgm:spPr/>
      <dgm:t>
        <a:bodyPr/>
        <a:lstStyle/>
        <a:p>
          <a:endParaRPr lang="en-GB"/>
        </a:p>
      </dgm:t>
    </dgm:pt>
    <dgm:pt modelId="{CA990645-154C-4975-80DA-BFD615DEF205}">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GB" sz="1800" b="0" i="1" dirty="0" smtClean="0">
              <a:effectLst>
                <a:glow rad="101600">
                  <a:schemeClr val="accent5">
                    <a:satMod val="175000"/>
                    <a:alpha val="40000"/>
                  </a:schemeClr>
                </a:glow>
              </a:effectLst>
              <a:latin typeface="Georgia" pitchFamily="18" charset="0"/>
            </a:rPr>
            <a:t>Policy</a:t>
          </a:r>
        </a:p>
        <a:p>
          <a:r>
            <a:rPr lang="en-GB" sz="1800" b="0" i="1" dirty="0" smtClean="0">
              <a:effectLst>
                <a:glow rad="101600">
                  <a:schemeClr val="accent5">
                    <a:satMod val="175000"/>
                    <a:alpha val="40000"/>
                  </a:schemeClr>
                </a:glow>
              </a:effectLst>
              <a:latin typeface="Georgia" pitchFamily="18" charset="0"/>
            </a:rPr>
            <a:t>(</a:t>
          </a:r>
          <a:r>
            <a:rPr lang="en-GB" sz="1800" b="0" i="1" dirty="0" err="1" smtClean="0">
              <a:effectLst>
                <a:glow rad="101600">
                  <a:schemeClr val="accent5">
                    <a:satMod val="175000"/>
                    <a:alpha val="40000"/>
                  </a:schemeClr>
                </a:glow>
              </a:effectLst>
              <a:latin typeface="Georgia" pitchFamily="18" charset="0"/>
            </a:rPr>
            <a:t>Secutity</a:t>
          </a:r>
          <a:r>
            <a:rPr lang="en-GB" sz="1800" b="0" i="1" dirty="0" smtClean="0">
              <a:effectLst>
                <a:glow rad="101600">
                  <a:schemeClr val="accent5">
                    <a:satMod val="175000"/>
                    <a:alpha val="40000"/>
                  </a:schemeClr>
                </a:glow>
              </a:effectLst>
              <a:latin typeface="Georgia" pitchFamily="18" charset="0"/>
            </a:rPr>
            <a:t> Policy</a:t>
          </a:r>
        </a:p>
        <a:p>
          <a:r>
            <a:rPr lang="en-GB" sz="1800" b="0" i="1" dirty="0" smtClean="0">
              <a:effectLst>
                <a:glow rad="101600">
                  <a:schemeClr val="accent5">
                    <a:satMod val="175000"/>
                    <a:alpha val="40000"/>
                  </a:schemeClr>
                </a:glow>
              </a:effectLst>
              <a:latin typeface="Georgia" pitchFamily="18" charset="0"/>
            </a:rPr>
            <a:t>ISMS framework docs)</a:t>
          </a:r>
        </a:p>
      </dgm:t>
    </dgm:pt>
    <dgm:pt modelId="{7C7D705D-569C-4A28-B2FC-1BC19A190224}" type="parTrans" cxnId="{4F5C72E2-A06A-4A11-93DA-98344F1E20A9}">
      <dgm:prSet/>
      <dgm:spPr/>
      <dgm:t>
        <a:bodyPr/>
        <a:lstStyle/>
        <a:p>
          <a:endParaRPr lang="en-GB"/>
        </a:p>
      </dgm:t>
    </dgm:pt>
    <dgm:pt modelId="{1F91A367-7A94-46E5-BAE5-47668439933A}" type="sibTrans" cxnId="{4F5C72E2-A06A-4A11-93DA-98344F1E20A9}">
      <dgm:prSet/>
      <dgm:spPr/>
      <dgm:t>
        <a:bodyPr/>
        <a:lstStyle/>
        <a:p>
          <a:endParaRPr lang="en-GB"/>
        </a:p>
      </dgm:t>
    </dgm:pt>
    <dgm:pt modelId="{0AE12203-DE4F-49E6-8598-475890B3E5D6}">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GB" sz="1800" b="0" i="1" dirty="0" smtClean="0">
              <a:effectLst>
                <a:glow rad="101600">
                  <a:schemeClr val="accent5">
                    <a:satMod val="175000"/>
                    <a:alpha val="40000"/>
                  </a:schemeClr>
                </a:glow>
              </a:effectLst>
              <a:latin typeface="Georgia" pitchFamily="18" charset="0"/>
            </a:rPr>
            <a:t>Manpower</a:t>
          </a:r>
        </a:p>
        <a:p>
          <a:r>
            <a:rPr lang="en-GB" sz="1800" b="0" i="1" dirty="0" smtClean="0">
              <a:effectLst>
                <a:glow rad="101600">
                  <a:schemeClr val="accent5">
                    <a:satMod val="175000"/>
                    <a:alpha val="40000"/>
                  </a:schemeClr>
                </a:glow>
              </a:effectLst>
              <a:latin typeface="Georgia" pitchFamily="18" charset="0"/>
            </a:rPr>
            <a:t>(CT, DCO)</a:t>
          </a:r>
          <a:endParaRPr lang="en-GB" sz="1800" dirty="0"/>
        </a:p>
      </dgm:t>
    </dgm:pt>
    <dgm:pt modelId="{AB3F1DB8-7EAA-4A5E-8850-C80225444B25}" type="parTrans" cxnId="{396E4087-E345-4324-BDBF-9861365A4C3E}">
      <dgm:prSet/>
      <dgm:spPr/>
      <dgm:t>
        <a:bodyPr/>
        <a:lstStyle/>
        <a:p>
          <a:endParaRPr lang="en-GB"/>
        </a:p>
      </dgm:t>
    </dgm:pt>
    <dgm:pt modelId="{25AEB202-25FF-4D25-B42E-1187F3F5AA8F}" type="sibTrans" cxnId="{396E4087-E345-4324-BDBF-9861365A4C3E}">
      <dgm:prSet/>
      <dgm:spPr/>
      <dgm:t>
        <a:bodyPr/>
        <a:lstStyle/>
        <a:p>
          <a:endParaRPr lang="en-GB"/>
        </a:p>
      </dgm:t>
    </dgm:pt>
    <dgm:pt modelId="{A6E89685-D8B8-4914-AEF0-9DE676488C05}">
      <dgm:prSet phldrT="[Text]" phldr="1"/>
      <dgm:spPr/>
      <dgm:t>
        <a:bodyPr/>
        <a:lstStyle/>
        <a:p>
          <a:endParaRPr lang="en-GB" dirty="0"/>
        </a:p>
      </dgm:t>
    </dgm:pt>
    <dgm:pt modelId="{D3CD42D5-1BFB-46F3-9F5F-FF75E56AB942}" type="parTrans" cxnId="{9FCAE3D6-A1B7-46F7-806B-DB40773ADD99}">
      <dgm:prSet/>
      <dgm:spPr/>
      <dgm:t>
        <a:bodyPr/>
        <a:lstStyle/>
        <a:p>
          <a:endParaRPr lang="en-GB"/>
        </a:p>
      </dgm:t>
    </dgm:pt>
    <dgm:pt modelId="{FDC1E379-5098-4D76-A699-FFAD876B4659}" type="sibTrans" cxnId="{9FCAE3D6-A1B7-46F7-806B-DB40773ADD99}">
      <dgm:prSet/>
      <dgm:spPr/>
      <dgm:t>
        <a:bodyPr/>
        <a:lstStyle/>
        <a:p>
          <a:endParaRPr lang="en-GB"/>
        </a:p>
      </dgm:t>
    </dgm:pt>
    <dgm:pt modelId="{66778D23-8F15-45EC-8B74-017B3639A9A7}">
      <dgm:prSet phldrT="[Text]" custT="1">
        <dgm:style>
          <a:lnRef idx="1">
            <a:schemeClr val="accent1"/>
          </a:lnRef>
          <a:fillRef idx="2">
            <a:schemeClr val="accent1"/>
          </a:fillRef>
          <a:effectRef idx="1">
            <a:schemeClr val="accent1"/>
          </a:effectRef>
          <a:fontRef idx="minor">
            <a:schemeClr val="dk1"/>
          </a:fontRef>
        </dgm:style>
      </dgm:prSet>
      <dgm:spPr/>
      <dgm:t>
        <a:bodyPr/>
        <a:lstStyle/>
        <a:p>
          <a:r>
            <a:rPr lang="en-GB" sz="1800" b="0" i="1" dirty="0" smtClean="0">
              <a:effectLst>
                <a:glow rad="101600">
                  <a:schemeClr val="accent5">
                    <a:satMod val="175000"/>
                    <a:alpha val="40000"/>
                  </a:schemeClr>
                </a:glow>
              </a:effectLst>
              <a:latin typeface="Georgia" pitchFamily="18" charset="0"/>
            </a:rPr>
            <a:t>Certifications</a:t>
          </a:r>
        </a:p>
        <a:p>
          <a:r>
            <a:rPr lang="en-GB" sz="1800" b="0" i="1" dirty="0" smtClean="0">
              <a:effectLst>
                <a:glow rad="101600">
                  <a:schemeClr val="accent5">
                    <a:satMod val="175000"/>
                    <a:alpha val="40000"/>
                  </a:schemeClr>
                </a:glow>
              </a:effectLst>
              <a:latin typeface="Georgia" pitchFamily="18" charset="0"/>
            </a:rPr>
            <a:t>(ISO 27001 &amp; ISO 20000)</a:t>
          </a:r>
          <a:endParaRPr lang="en-GB" sz="1800" dirty="0"/>
        </a:p>
      </dgm:t>
    </dgm:pt>
    <dgm:pt modelId="{52396612-C0A6-48E0-9C8A-8DFC17DFCF1F}" type="parTrans" cxnId="{6C62745A-4047-4B1D-8E1C-F182E49AAAD9}">
      <dgm:prSet/>
      <dgm:spPr/>
      <dgm:t>
        <a:bodyPr/>
        <a:lstStyle/>
        <a:p>
          <a:endParaRPr lang="en-GB"/>
        </a:p>
      </dgm:t>
    </dgm:pt>
    <dgm:pt modelId="{AEC15E22-302E-4861-8EF3-EE7A552714F1}" type="sibTrans" cxnId="{6C62745A-4047-4B1D-8E1C-F182E49AAAD9}">
      <dgm:prSet/>
      <dgm:spPr/>
      <dgm:t>
        <a:bodyPr/>
        <a:lstStyle/>
        <a:p>
          <a:endParaRPr lang="en-GB"/>
        </a:p>
      </dgm:t>
    </dgm:pt>
    <dgm:pt modelId="{C0AADBDA-4761-486B-8A2C-13222B011EFA}">
      <dgm:prSet phldrT="[Text]" custScaleX="58827" custLinFactNeighborX="28037" custLinFactNeighborY="-82297">
        <dgm:style>
          <a:lnRef idx="1">
            <a:schemeClr val="accent1"/>
          </a:lnRef>
          <a:fillRef idx="2">
            <a:schemeClr val="accent1"/>
          </a:fillRef>
          <a:effectRef idx="1">
            <a:schemeClr val="accent1"/>
          </a:effectRef>
          <a:fontRef idx="minor">
            <a:schemeClr val="dk1"/>
          </a:fontRef>
        </dgm:style>
      </dgm:prSet>
      <dgm:spPr/>
      <dgm:t>
        <a:bodyPr/>
        <a:lstStyle/>
        <a:p>
          <a:endParaRPr lang="en-IN" dirty="0"/>
        </a:p>
      </dgm:t>
    </dgm:pt>
    <dgm:pt modelId="{C9E424CE-09AC-42DE-A425-B67B4DD2D337}" type="parTrans" cxnId="{CD79A3EB-7462-4911-906F-8C628574309F}">
      <dgm:prSet/>
      <dgm:spPr/>
      <dgm:t>
        <a:bodyPr/>
        <a:lstStyle/>
        <a:p>
          <a:endParaRPr lang="en-IN"/>
        </a:p>
      </dgm:t>
    </dgm:pt>
    <dgm:pt modelId="{D30399D3-F838-4886-91C0-FE74720C8C08}" type="sibTrans" cxnId="{CD79A3EB-7462-4911-906F-8C628574309F}">
      <dgm:prSet/>
      <dgm:spPr/>
      <dgm:t>
        <a:bodyPr/>
        <a:lstStyle/>
        <a:p>
          <a:endParaRPr lang="en-IN"/>
        </a:p>
      </dgm:t>
    </dgm:pt>
    <dgm:pt modelId="{A8E4E203-AD7E-4F59-9DB9-DD99A140BBA4}">
      <dgm:prSet phldrT="[Text]">
        <dgm:style>
          <a:lnRef idx="3">
            <a:schemeClr val="lt1"/>
          </a:lnRef>
          <a:fillRef idx="1">
            <a:schemeClr val="accent1"/>
          </a:fillRef>
          <a:effectRef idx="1">
            <a:schemeClr val="accent1"/>
          </a:effectRef>
          <a:fontRef idx="minor">
            <a:schemeClr val="lt1"/>
          </a:fontRef>
        </dgm:style>
      </dgm:prSet>
      <dgm:spPr/>
      <dgm:t>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GB"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Georgia" pitchFamily="18" charset="0"/>
            </a:rPr>
            <a:t>Security Aspects at SDC</a:t>
          </a:r>
          <a:endParaRPr lang="en-GB"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dgm:t>
    </dgm:pt>
    <dgm:pt modelId="{6AB400C5-C4F9-4CC0-A584-A5FD7F672978}" type="sibTrans" cxnId="{C5181C70-AFEC-4191-8556-8024C010086C}">
      <dgm:prSet/>
      <dgm:spPr/>
      <dgm:t>
        <a:bodyPr/>
        <a:lstStyle/>
        <a:p>
          <a:endParaRPr lang="en-GB"/>
        </a:p>
      </dgm:t>
    </dgm:pt>
    <dgm:pt modelId="{8086B14C-76BE-450D-8185-B6EAB2C97682}" type="parTrans" cxnId="{C5181C70-AFEC-4191-8556-8024C010086C}">
      <dgm:prSet/>
      <dgm:spPr/>
      <dgm:t>
        <a:bodyPr/>
        <a:lstStyle/>
        <a:p>
          <a:endParaRPr lang="en-GB"/>
        </a:p>
      </dgm:t>
    </dgm:pt>
    <dgm:pt modelId="{FC57E59D-4619-4EB3-9F57-92785DDAD8B2}" type="pres">
      <dgm:prSet presAssocID="{39D8E90C-B379-4671-8BD9-E8FBEDC96B02}" presName="Name0" presStyleCnt="0">
        <dgm:presLayoutVars>
          <dgm:chMax val="3"/>
          <dgm:chPref val="1"/>
          <dgm:dir/>
          <dgm:animLvl val="lvl"/>
          <dgm:resizeHandles/>
        </dgm:presLayoutVars>
      </dgm:prSet>
      <dgm:spPr/>
      <dgm:t>
        <a:bodyPr/>
        <a:lstStyle/>
        <a:p>
          <a:endParaRPr lang="en-GB"/>
        </a:p>
      </dgm:t>
    </dgm:pt>
    <dgm:pt modelId="{7DBE1379-A8DB-4545-95E2-2B5994169D8B}" type="pres">
      <dgm:prSet presAssocID="{39D8E90C-B379-4671-8BD9-E8FBEDC96B02}" presName="outerBox" presStyleCnt="0"/>
      <dgm:spPr/>
    </dgm:pt>
    <dgm:pt modelId="{9DD941F3-C1D4-4A13-931A-FE5C66C99FB2}" type="pres">
      <dgm:prSet presAssocID="{39D8E90C-B379-4671-8BD9-E8FBEDC96B02}" presName="outerBoxParent" presStyleLbl="node1" presStyleIdx="0" presStyleCnt="3" custLinFactNeighborY="1250"/>
      <dgm:spPr/>
      <dgm:t>
        <a:bodyPr/>
        <a:lstStyle/>
        <a:p>
          <a:endParaRPr lang="en-GB"/>
        </a:p>
      </dgm:t>
    </dgm:pt>
    <dgm:pt modelId="{F377BAA9-D171-4752-963D-778C53E0B8DA}" type="pres">
      <dgm:prSet presAssocID="{39D8E90C-B379-4671-8BD9-E8FBEDC96B02}" presName="outerBoxChildren" presStyleCnt="0"/>
      <dgm:spPr/>
    </dgm:pt>
    <dgm:pt modelId="{5014A422-E5DB-4574-AAAE-6D3FE4FA8224}" type="pres">
      <dgm:prSet presAssocID="{CF0230A1-5A88-4CE4-9DD6-A788220DCE05}" presName="oChild" presStyleLbl="fgAcc1" presStyleIdx="0" presStyleCnt="5" custScaleX="117537" custScaleY="24762" custLinFactY="26123" custLinFactNeighborX="10144" custLinFactNeighborY="100000">
        <dgm:presLayoutVars>
          <dgm:bulletEnabled val="1"/>
        </dgm:presLayoutVars>
      </dgm:prSet>
      <dgm:spPr/>
      <dgm:t>
        <a:bodyPr/>
        <a:lstStyle/>
        <a:p>
          <a:endParaRPr lang="en-GB"/>
        </a:p>
      </dgm:t>
    </dgm:pt>
    <dgm:pt modelId="{617515FC-C364-4FDF-B838-77F4BBD8A1DE}" type="pres">
      <dgm:prSet presAssocID="{62AA10DE-5235-4590-9769-FA474867A399}" presName="outerSibTrans" presStyleCnt="0"/>
      <dgm:spPr/>
    </dgm:pt>
    <dgm:pt modelId="{C4D0892B-A6BB-4FCC-A622-15183DFA4FA2}" type="pres">
      <dgm:prSet presAssocID="{DA9242CC-2598-4F0B-9E8B-E4C14FB8F9F1}" presName="oChild" presStyleLbl="fgAcc1" presStyleIdx="1" presStyleCnt="5" custScaleX="110995" custScaleY="40240" custLinFactY="27302" custLinFactNeighborX="6873" custLinFactNeighborY="100000">
        <dgm:presLayoutVars>
          <dgm:bulletEnabled val="1"/>
        </dgm:presLayoutVars>
      </dgm:prSet>
      <dgm:spPr/>
      <dgm:t>
        <a:bodyPr/>
        <a:lstStyle/>
        <a:p>
          <a:endParaRPr lang="en-GB"/>
        </a:p>
      </dgm:t>
    </dgm:pt>
    <dgm:pt modelId="{0066C2A9-69E4-445A-841C-2AD330C2D7CD}" type="pres">
      <dgm:prSet presAssocID="{39D8E90C-B379-4671-8BD9-E8FBEDC96B02}" presName="middleBox" presStyleCnt="0"/>
      <dgm:spPr/>
    </dgm:pt>
    <dgm:pt modelId="{A73D57EB-AB7C-4249-9E49-186F5C6B3222}" type="pres">
      <dgm:prSet presAssocID="{39D8E90C-B379-4671-8BD9-E8FBEDC96B02}" presName="middleBoxParent" presStyleLbl="node1" presStyleIdx="1" presStyleCnt="3" custScaleX="93083"/>
      <dgm:spPr/>
      <dgm:t>
        <a:bodyPr/>
        <a:lstStyle/>
        <a:p>
          <a:endParaRPr lang="en-GB"/>
        </a:p>
      </dgm:t>
    </dgm:pt>
    <dgm:pt modelId="{15CF3E25-766B-4741-B407-490B7F9E6CAB}" type="pres">
      <dgm:prSet presAssocID="{39D8E90C-B379-4671-8BD9-E8FBEDC96B02}" presName="middleBoxChildren" presStyleCnt="0"/>
      <dgm:spPr/>
    </dgm:pt>
    <dgm:pt modelId="{57F7A7A8-77F7-469A-B6E4-6585484CE031}" type="pres">
      <dgm:prSet presAssocID="{CA990645-154C-4975-80DA-BFD615DEF205}" presName="mChild" presStyleLbl="fgAcc1" presStyleIdx="2" presStyleCnt="5" custScaleX="161250" custLinFactY="-34859" custLinFactNeighborX="47098" custLinFactNeighborY="-100000">
        <dgm:presLayoutVars>
          <dgm:bulletEnabled val="1"/>
        </dgm:presLayoutVars>
      </dgm:prSet>
      <dgm:spPr/>
      <dgm:t>
        <a:bodyPr/>
        <a:lstStyle/>
        <a:p>
          <a:endParaRPr lang="en-GB"/>
        </a:p>
      </dgm:t>
    </dgm:pt>
    <dgm:pt modelId="{81EB11E6-DF74-44E1-9403-18A15EF49E1A}" type="pres">
      <dgm:prSet presAssocID="{1F91A367-7A94-46E5-BAE5-47668439933A}" presName="middleSibTrans" presStyleCnt="0"/>
      <dgm:spPr/>
    </dgm:pt>
    <dgm:pt modelId="{C1086479-1F3B-4C5E-8DF3-3DEC182F7739}" type="pres">
      <dgm:prSet presAssocID="{0AE12203-DE4F-49E6-8598-475890B3E5D6}" presName="mChild" presStyleLbl="fgAcc1" presStyleIdx="3" presStyleCnt="5" custScaleX="161846" custLinFactY="-28083" custLinFactNeighborX="46800" custLinFactNeighborY="-100000">
        <dgm:presLayoutVars>
          <dgm:bulletEnabled val="1"/>
        </dgm:presLayoutVars>
      </dgm:prSet>
      <dgm:spPr/>
      <dgm:t>
        <a:bodyPr/>
        <a:lstStyle/>
        <a:p>
          <a:endParaRPr lang="en-GB"/>
        </a:p>
      </dgm:t>
    </dgm:pt>
    <dgm:pt modelId="{D85FC747-E04D-40AE-932D-8427485D8AC3}" type="pres">
      <dgm:prSet presAssocID="{39D8E90C-B379-4671-8BD9-E8FBEDC96B02}" presName="centerBox" presStyleCnt="0"/>
      <dgm:spPr/>
    </dgm:pt>
    <dgm:pt modelId="{DC74776E-D222-40F2-83E4-A8B07673968D}" type="pres">
      <dgm:prSet presAssocID="{39D8E90C-B379-4671-8BD9-E8FBEDC96B02}" presName="centerBoxParent" presStyleLbl="node1" presStyleIdx="2" presStyleCnt="3" custScaleX="71450" custScaleY="121186" custLinFactNeighborX="6566" custLinFactNeighborY="-19491"/>
      <dgm:spPr/>
      <dgm:t>
        <a:bodyPr/>
        <a:lstStyle/>
        <a:p>
          <a:endParaRPr lang="en-GB"/>
        </a:p>
      </dgm:t>
    </dgm:pt>
    <dgm:pt modelId="{F2D2587C-F4C2-4AA2-AF9F-50AEBF0F8773}" type="pres">
      <dgm:prSet presAssocID="{39D8E90C-B379-4671-8BD9-E8FBEDC96B02}" presName="centerBoxChildren" presStyleCnt="0"/>
      <dgm:spPr/>
    </dgm:pt>
    <dgm:pt modelId="{011544E7-42D2-4C43-A389-5976E450FD5D}" type="pres">
      <dgm:prSet presAssocID="{66778D23-8F15-45EC-8B74-017B3639A9A7}" presName="cChild" presStyleLbl="fgAcc1" presStyleIdx="4" presStyleCnt="5" custScaleX="58827" custLinFactY="-58097" custLinFactNeighborX="26819" custLinFactNeighborY="-100000">
        <dgm:presLayoutVars>
          <dgm:bulletEnabled val="1"/>
        </dgm:presLayoutVars>
      </dgm:prSet>
      <dgm:spPr/>
      <dgm:t>
        <a:bodyPr/>
        <a:lstStyle/>
        <a:p>
          <a:endParaRPr lang="en-GB"/>
        </a:p>
      </dgm:t>
    </dgm:pt>
  </dgm:ptLst>
  <dgm:cxnLst>
    <dgm:cxn modelId="{0DF0407E-8C2D-4CA1-9F9A-723476901A80}" type="presOf" srcId="{528C41EC-AE8F-40B5-BF8C-522912AE4CA4}" destId="{A73D57EB-AB7C-4249-9E49-186F5C6B3222}" srcOrd="0" destOrd="0" presId="urn:microsoft.com/office/officeart/2005/8/layout/target2"/>
    <dgm:cxn modelId="{B98740D2-D782-4CEC-92BA-04AC9193C9BF}" type="presOf" srcId="{CA990645-154C-4975-80DA-BFD615DEF205}" destId="{57F7A7A8-77F7-469A-B6E4-6585484CE031}" srcOrd="0" destOrd="0" presId="urn:microsoft.com/office/officeart/2005/8/layout/target2"/>
    <dgm:cxn modelId="{E0E89596-1218-41DB-A2EB-EAC658CAE7BE}" type="presOf" srcId="{66778D23-8F15-45EC-8B74-017B3639A9A7}" destId="{011544E7-42D2-4C43-A389-5976E450FD5D}" srcOrd="0" destOrd="0" presId="urn:microsoft.com/office/officeart/2005/8/layout/target2"/>
    <dgm:cxn modelId="{9C4B7008-597F-4B05-A30E-C39E8B6610B5}" srcId="{A8E4E203-AD7E-4F59-9DB9-DD99A140BBA4}" destId="{DA9242CC-2598-4F0B-9E8B-E4C14FB8F9F1}" srcOrd="1" destOrd="0" parTransId="{662D0B17-9E79-4841-8CD5-960057BB5980}" sibTransId="{99B29A5A-254D-4948-8F01-204CCD42BA44}"/>
    <dgm:cxn modelId="{9FCAE3D6-A1B7-46F7-806B-DB40773ADD99}" srcId="{39D8E90C-B379-4671-8BD9-E8FBEDC96B02}" destId="{A6E89685-D8B8-4914-AEF0-9DE676488C05}" srcOrd="2" destOrd="0" parTransId="{D3CD42D5-1BFB-46F3-9F5F-FF75E56AB942}" sibTransId="{FDC1E379-5098-4D76-A699-FFAD876B4659}"/>
    <dgm:cxn modelId="{396E4087-E345-4324-BDBF-9861365A4C3E}" srcId="{528C41EC-AE8F-40B5-BF8C-522912AE4CA4}" destId="{0AE12203-DE4F-49E6-8598-475890B3E5D6}" srcOrd="1" destOrd="0" parTransId="{AB3F1DB8-7EAA-4A5E-8850-C80225444B25}" sibTransId="{25AEB202-25FF-4D25-B42E-1187F3F5AA8F}"/>
    <dgm:cxn modelId="{21942E11-E00E-4652-AD52-1F2543803C3E}" srcId="{39D8E90C-B379-4671-8BD9-E8FBEDC96B02}" destId="{528C41EC-AE8F-40B5-BF8C-522912AE4CA4}" srcOrd="1" destOrd="0" parTransId="{AE6C5326-C559-41EC-996D-E924ECD8D0F5}" sibTransId="{B7446403-C28C-4301-8E08-9BB4FE99A043}"/>
    <dgm:cxn modelId="{6FEC6EC3-CF5D-43AD-8438-1CEFFD567D7B}" srcId="{A8E4E203-AD7E-4F59-9DB9-DD99A140BBA4}" destId="{CF0230A1-5A88-4CE4-9DD6-A788220DCE05}" srcOrd="0" destOrd="0" parTransId="{A49A835D-F6F5-4BD1-A948-1A2B3CF102CD}" sibTransId="{62AA10DE-5235-4590-9769-FA474867A399}"/>
    <dgm:cxn modelId="{4F5C72E2-A06A-4A11-93DA-98344F1E20A9}" srcId="{528C41EC-AE8F-40B5-BF8C-522912AE4CA4}" destId="{CA990645-154C-4975-80DA-BFD615DEF205}" srcOrd="0" destOrd="0" parTransId="{7C7D705D-569C-4A28-B2FC-1BC19A190224}" sibTransId="{1F91A367-7A94-46E5-BAE5-47668439933A}"/>
    <dgm:cxn modelId="{CD79A3EB-7462-4911-906F-8C628574309F}" srcId="{39D8E90C-B379-4671-8BD9-E8FBEDC96B02}" destId="{C0AADBDA-4761-486B-8A2C-13222B011EFA}" srcOrd="3" destOrd="0" parTransId="{C9E424CE-09AC-42DE-A425-B67B4DD2D337}" sibTransId="{D30399D3-F838-4886-91C0-FE74720C8C08}"/>
    <dgm:cxn modelId="{6C62745A-4047-4B1D-8E1C-F182E49AAAD9}" srcId="{A6E89685-D8B8-4914-AEF0-9DE676488C05}" destId="{66778D23-8F15-45EC-8B74-017B3639A9A7}" srcOrd="0" destOrd="0" parTransId="{52396612-C0A6-48E0-9C8A-8DFC17DFCF1F}" sibTransId="{AEC15E22-302E-4861-8EF3-EE7A552714F1}"/>
    <dgm:cxn modelId="{7E35AEC4-5089-4687-A75D-2EADC03D8CC0}" type="presOf" srcId="{A8E4E203-AD7E-4F59-9DB9-DD99A140BBA4}" destId="{9DD941F3-C1D4-4A13-931A-FE5C66C99FB2}" srcOrd="0" destOrd="0" presId="urn:microsoft.com/office/officeart/2005/8/layout/target2"/>
    <dgm:cxn modelId="{B809E88F-BB35-423B-ABDD-F063A1BA4B8D}" type="presOf" srcId="{CF0230A1-5A88-4CE4-9DD6-A788220DCE05}" destId="{5014A422-E5DB-4574-AAAE-6D3FE4FA8224}" srcOrd="0" destOrd="0" presId="urn:microsoft.com/office/officeart/2005/8/layout/target2"/>
    <dgm:cxn modelId="{4391DA25-1FF4-4335-8AB6-45DFD9ABEC75}" type="presOf" srcId="{A6E89685-D8B8-4914-AEF0-9DE676488C05}" destId="{DC74776E-D222-40F2-83E4-A8B07673968D}" srcOrd="0" destOrd="0" presId="urn:microsoft.com/office/officeart/2005/8/layout/target2"/>
    <dgm:cxn modelId="{ED63798F-54DB-4AD4-B391-18E6FD039DD9}" type="presOf" srcId="{39D8E90C-B379-4671-8BD9-E8FBEDC96B02}" destId="{FC57E59D-4619-4EB3-9F57-92785DDAD8B2}" srcOrd="0" destOrd="0" presId="urn:microsoft.com/office/officeart/2005/8/layout/target2"/>
    <dgm:cxn modelId="{C5181C70-AFEC-4191-8556-8024C010086C}" srcId="{39D8E90C-B379-4671-8BD9-E8FBEDC96B02}" destId="{A8E4E203-AD7E-4F59-9DB9-DD99A140BBA4}" srcOrd="0" destOrd="0" parTransId="{8086B14C-76BE-450D-8185-B6EAB2C97682}" sibTransId="{6AB400C5-C4F9-4CC0-A584-A5FD7F672978}"/>
    <dgm:cxn modelId="{EBFB0FB5-C3DE-4CAD-9A31-AB5163A558AE}" type="presOf" srcId="{DA9242CC-2598-4F0B-9E8B-E4C14FB8F9F1}" destId="{C4D0892B-A6BB-4FCC-A622-15183DFA4FA2}" srcOrd="0" destOrd="0" presId="urn:microsoft.com/office/officeart/2005/8/layout/target2"/>
    <dgm:cxn modelId="{6E9AAACC-69C3-4CFA-AFC8-192878F5958D}" type="presOf" srcId="{0AE12203-DE4F-49E6-8598-475890B3E5D6}" destId="{C1086479-1F3B-4C5E-8DF3-3DEC182F7739}" srcOrd="0" destOrd="0" presId="urn:microsoft.com/office/officeart/2005/8/layout/target2"/>
    <dgm:cxn modelId="{79DC4041-FC35-462C-9F62-5DB2FD42D25B}" type="presParOf" srcId="{FC57E59D-4619-4EB3-9F57-92785DDAD8B2}" destId="{7DBE1379-A8DB-4545-95E2-2B5994169D8B}" srcOrd="0" destOrd="0" presId="urn:microsoft.com/office/officeart/2005/8/layout/target2"/>
    <dgm:cxn modelId="{636D4FFD-8616-420D-8DF3-939B4F37714E}" type="presParOf" srcId="{7DBE1379-A8DB-4545-95E2-2B5994169D8B}" destId="{9DD941F3-C1D4-4A13-931A-FE5C66C99FB2}" srcOrd="0" destOrd="0" presId="urn:microsoft.com/office/officeart/2005/8/layout/target2"/>
    <dgm:cxn modelId="{92E0611D-8E9D-490F-BB4F-5D8A1C1B1DF8}" type="presParOf" srcId="{7DBE1379-A8DB-4545-95E2-2B5994169D8B}" destId="{F377BAA9-D171-4752-963D-778C53E0B8DA}" srcOrd="1" destOrd="0" presId="urn:microsoft.com/office/officeart/2005/8/layout/target2"/>
    <dgm:cxn modelId="{8430D02E-5AA2-4F07-BF29-C706383B1EE5}" type="presParOf" srcId="{F377BAA9-D171-4752-963D-778C53E0B8DA}" destId="{5014A422-E5DB-4574-AAAE-6D3FE4FA8224}" srcOrd="0" destOrd="0" presId="urn:microsoft.com/office/officeart/2005/8/layout/target2"/>
    <dgm:cxn modelId="{29F960BF-F748-449B-84D8-60A5C9D2C0A6}" type="presParOf" srcId="{F377BAA9-D171-4752-963D-778C53E0B8DA}" destId="{617515FC-C364-4FDF-B838-77F4BBD8A1DE}" srcOrd="1" destOrd="0" presId="urn:microsoft.com/office/officeart/2005/8/layout/target2"/>
    <dgm:cxn modelId="{E1243270-89A9-4B32-A5DA-7936B39D46FC}" type="presParOf" srcId="{F377BAA9-D171-4752-963D-778C53E0B8DA}" destId="{C4D0892B-A6BB-4FCC-A622-15183DFA4FA2}" srcOrd="2" destOrd="0" presId="urn:microsoft.com/office/officeart/2005/8/layout/target2"/>
    <dgm:cxn modelId="{98D96E00-0E29-4FBE-A61D-25C997960051}" type="presParOf" srcId="{FC57E59D-4619-4EB3-9F57-92785DDAD8B2}" destId="{0066C2A9-69E4-445A-841C-2AD330C2D7CD}" srcOrd="1" destOrd="0" presId="urn:microsoft.com/office/officeart/2005/8/layout/target2"/>
    <dgm:cxn modelId="{CD1BD8B6-7ABB-492D-9FD3-76793E77D8BB}" type="presParOf" srcId="{0066C2A9-69E4-445A-841C-2AD330C2D7CD}" destId="{A73D57EB-AB7C-4249-9E49-186F5C6B3222}" srcOrd="0" destOrd="0" presId="urn:microsoft.com/office/officeart/2005/8/layout/target2"/>
    <dgm:cxn modelId="{8F670740-45BF-499B-9C12-C021E41CBC8D}" type="presParOf" srcId="{0066C2A9-69E4-445A-841C-2AD330C2D7CD}" destId="{15CF3E25-766B-4741-B407-490B7F9E6CAB}" srcOrd="1" destOrd="0" presId="urn:microsoft.com/office/officeart/2005/8/layout/target2"/>
    <dgm:cxn modelId="{C2FAE330-438A-4D21-A3BC-8EE9C5311300}" type="presParOf" srcId="{15CF3E25-766B-4741-B407-490B7F9E6CAB}" destId="{57F7A7A8-77F7-469A-B6E4-6585484CE031}" srcOrd="0" destOrd="0" presId="urn:microsoft.com/office/officeart/2005/8/layout/target2"/>
    <dgm:cxn modelId="{B41E5401-A398-4EAE-AFD8-503813C3E05E}" type="presParOf" srcId="{15CF3E25-766B-4741-B407-490B7F9E6CAB}" destId="{81EB11E6-DF74-44E1-9403-18A15EF49E1A}" srcOrd="1" destOrd="0" presId="urn:microsoft.com/office/officeart/2005/8/layout/target2"/>
    <dgm:cxn modelId="{20FF6296-6401-4405-959A-6452F4EEEA97}" type="presParOf" srcId="{15CF3E25-766B-4741-B407-490B7F9E6CAB}" destId="{C1086479-1F3B-4C5E-8DF3-3DEC182F7739}" srcOrd="2" destOrd="0" presId="urn:microsoft.com/office/officeart/2005/8/layout/target2"/>
    <dgm:cxn modelId="{5EAE669B-2C32-46D2-9F79-91EB60EE1ACA}" type="presParOf" srcId="{FC57E59D-4619-4EB3-9F57-92785DDAD8B2}" destId="{D85FC747-E04D-40AE-932D-8427485D8AC3}" srcOrd="2" destOrd="0" presId="urn:microsoft.com/office/officeart/2005/8/layout/target2"/>
    <dgm:cxn modelId="{8498E3E5-58DE-47EF-9810-F48E6C14FAB2}" type="presParOf" srcId="{D85FC747-E04D-40AE-932D-8427485D8AC3}" destId="{DC74776E-D222-40F2-83E4-A8B07673968D}" srcOrd="0" destOrd="0" presId="urn:microsoft.com/office/officeart/2005/8/layout/target2"/>
    <dgm:cxn modelId="{59A0E020-0428-4C60-8494-BD02DBC11280}" type="presParOf" srcId="{D85FC747-E04D-40AE-932D-8427485D8AC3}" destId="{F2D2587C-F4C2-4AA2-AF9F-50AEBF0F8773}" srcOrd="1" destOrd="0" presId="urn:microsoft.com/office/officeart/2005/8/layout/target2"/>
    <dgm:cxn modelId="{BEDDA1B8-29B0-44F0-81C6-25DFF8A06D73}" type="presParOf" srcId="{F2D2587C-F4C2-4AA2-AF9F-50AEBF0F8773}" destId="{011544E7-42D2-4C43-A389-5976E450FD5D}" srcOrd="0" destOrd="0" presId="urn:microsoft.com/office/officeart/2005/8/layout/targe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000239-6979-4BE1-A171-D77B438D2BD4}" type="doc">
      <dgm:prSet loTypeId="urn:microsoft.com/office/officeart/2005/8/layout/arrow2" loCatId="process" qsTypeId="urn:microsoft.com/office/officeart/2005/8/quickstyle/3d1" qsCatId="3D" csTypeId="urn:microsoft.com/office/officeart/2005/8/colors/accent2_4" csCatId="accent2" phldr="1"/>
      <dgm:spPr/>
      <dgm:t>
        <a:bodyPr/>
        <a:lstStyle/>
        <a:p>
          <a:endParaRPr lang="en-GB"/>
        </a:p>
      </dgm:t>
    </dgm:pt>
    <dgm:pt modelId="{C3F95BC8-A1CE-4FE9-9DED-A2EE3ADE7FF4}">
      <dgm:prSet phldrT="[Text]" custT="1"/>
      <dgm:spPr/>
      <dgm:t>
        <a:bodyPr/>
        <a:lstStyle/>
        <a:p>
          <a:r>
            <a:rPr lang="en-US" sz="1600" b="0" i="1" dirty="0" smtClean="0">
              <a:latin typeface="Georgia" pitchFamily="18" charset="0"/>
            </a:rPr>
            <a:t>Data Loss Prevention (DLP)</a:t>
          </a:r>
          <a:endParaRPr lang="en-GB" sz="1600" b="0" i="1" dirty="0">
            <a:latin typeface="Georgia" pitchFamily="18" charset="0"/>
          </a:endParaRPr>
        </a:p>
      </dgm:t>
    </dgm:pt>
    <dgm:pt modelId="{6B577D84-809C-4E2D-9C96-475875CC6C17}" type="parTrans" cxnId="{11E92A6F-DB7A-4077-9706-18AA541C8794}">
      <dgm:prSet/>
      <dgm:spPr/>
      <dgm:t>
        <a:bodyPr/>
        <a:lstStyle/>
        <a:p>
          <a:endParaRPr lang="en-GB"/>
        </a:p>
      </dgm:t>
    </dgm:pt>
    <dgm:pt modelId="{958B8EF8-02C8-416E-98A1-28B503EB1B35}" type="sibTrans" cxnId="{11E92A6F-DB7A-4077-9706-18AA541C8794}">
      <dgm:prSet/>
      <dgm:spPr/>
      <dgm:t>
        <a:bodyPr/>
        <a:lstStyle/>
        <a:p>
          <a:endParaRPr lang="en-GB"/>
        </a:p>
      </dgm:t>
    </dgm:pt>
    <dgm:pt modelId="{B1AEB4F7-6929-49D7-B456-901AD5DF9ADE}">
      <dgm:prSet/>
      <dgm:spPr/>
      <dgm:t>
        <a:bodyPr/>
        <a:lstStyle/>
        <a:p>
          <a:endParaRPr lang="en-GB" dirty="0"/>
        </a:p>
      </dgm:t>
    </dgm:pt>
    <dgm:pt modelId="{B2353745-EC4D-496E-BCF0-584368208F78}" type="parTrans" cxnId="{449B8E36-C1C5-4B06-95A9-871FB1AB1296}">
      <dgm:prSet/>
      <dgm:spPr/>
      <dgm:t>
        <a:bodyPr/>
        <a:lstStyle/>
        <a:p>
          <a:endParaRPr lang="en-GB"/>
        </a:p>
      </dgm:t>
    </dgm:pt>
    <dgm:pt modelId="{874F24AF-FC2F-4D48-A7F8-F56897B1D3D9}" type="sibTrans" cxnId="{449B8E36-C1C5-4B06-95A9-871FB1AB1296}">
      <dgm:prSet/>
      <dgm:spPr/>
      <dgm:t>
        <a:bodyPr/>
        <a:lstStyle/>
        <a:p>
          <a:endParaRPr lang="en-GB"/>
        </a:p>
      </dgm:t>
    </dgm:pt>
    <dgm:pt modelId="{DE2341EA-959C-47B2-8A36-3FE07EEF7F1B}">
      <dgm:prSet phldrT="[Text]"/>
      <dgm:spPr/>
      <dgm:t>
        <a:bodyPr/>
        <a:lstStyle/>
        <a:p>
          <a:r>
            <a:rPr lang="en-US" b="0" i="1" dirty="0" err="1" smtClean="0">
              <a:latin typeface="Georgia" pitchFamily="18" charset="0"/>
            </a:rPr>
            <a:t>SoC</a:t>
          </a:r>
          <a:endParaRPr lang="en-GB" b="0" i="1" dirty="0">
            <a:latin typeface="Georgia" pitchFamily="18" charset="0"/>
          </a:endParaRPr>
        </a:p>
      </dgm:t>
    </dgm:pt>
    <dgm:pt modelId="{CAE25F29-4917-4F8F-9702-5C067C234F5F}" type="parTrans" cxnId="{0EB36388-E0EC-4FAA-8091-B68A1144FD8E}">
      <dgm:prSet/>
      <dgm:spPr/>
      <dgm:t>
        <a:bodyPr/>
        <a:lstStyle/>
        <a:p>
          <a:endParaRPr lang="en-IN"/>
        </a:p>
      </dgm:t>
    </dgm:pt>
    <dgm:pt modelId="{2FDC6AD6-22AB-4185-893F-8A7E2A0F576B}" type="sibTrans" cxnId="{0EB36388-E0EC-4FAA-8091-B68A1144FD8E}">
      <dgm:prSet/>
      <dgm:spPr/>
      <dgm:t>
        <a:bodyPr/>
        <a:lstStyle/>
        <a:p>
          <a:endParaRPr lang="en-IN"/>
        </a:p>
      </dgm:t>
    </dgm:pt>
    <dgm:pt modelId="{8D3965ED-3999-41C5-B47A-B645E8D49A2C}" type="pres">
      <dgm:prSet presAssocID="{F0000239-6979-4BE1-A171-D77B438D2BD4}" presName="arrowDiagram" presStyleCnt="0">
        <dgm:presLayoutVars>
          <dgm:chMax val="5"/>
          <dgm:dir/>
          <dgm:resizeHandles val="exact"/>
        </dgm:presLayoutVars>
      </dgm:prSet>
      <dgm:spPr/>
      <dgm:t>
        <a:bodyPr/>
        <a:lstStyle/>
        <a:p>
          <a:endParaRPr lang="en-IN"/>
        </a:p>
      </dgm:t>
    </dgm:pt>
    <dgm:pt modelId="{68CBB26E-888F-43C1-987C-C4B6A77E801C}" type="pres">
      <dgm:prSet presAssocID="{F0000239-6979-4BE1-A171-D77B438D2BD4}" presName="arrow" presStyleLbl="bgShp" presStyleIdx="0" presStyleCnt="1" custLinFactNeighborX="-1848" custLinFactNeighborY="1233"/>
      <dgm:spPr/>
      <dgm:t>
        <a:bodyPr/>
        <a:lstStyle/>
        <a:p>
          <a:endParaRPr lang="en-IN"/>
        </a:p>
      </dgm:t>
    </dgm:pt>
    <dgm:pt modelId="{CA0A4A67-EEEA-4DC5-B325-54DA089FD284}" type="pres">
      <dgm:prSet presAssocID="{F0000239-6979-4BE1-A171-D77B438D2BD4}" presName="arrowDiagram3" presStyleCnt="0"/>
      <dgm:spPr/>
    </dgm:pt>
    <dgm:pt modelId="{60AE3B8D-B897-48D8-8D87-E5962160688B}" type="pres">
      <dgm:prSet presAssocID="{B1AEB4F7-6929-49D7-B456-901AD5DF9ADE}" presName="bullet3a" presStyleLbl="node1" presStyleIdx="0" presStyleCnt="3"/>
      <dgm:spPr/>
    </dgm:pt>
    <dgm:pt modelId="{FEF48968-9383-47FA-BBDC-9991EDC51612}" type="pres">
      <dgm:prSet presAssocID="{B1AEB4F7-6929-49D7-B456-901AD5DF9ADE}" presName="textBox3a" presStyleLbl="revTx" presStyleIdx="0" presStyleCnt="3">
        <dgm:presLayoutVars>
          <dgm:bulletEnabled val="1"/>
        </dgm:presLayoutVars>
      </dgm:prSet>
      <dgm:spPr/>
      <dgm:t>
        <a:bodyPr/>
        <a:lstStyle/>
        <a:p>
          <a:endParaRPr lang="en-GB"/>
        </a:p>
      </dgm:t>
    </dgm:pt>
    <dgm:pt modelId="{B9E66578-2AE4-4B27-AD97-B85D8D186A94}" type="pres">
      <dgm:prSet presAssocID="{C3F95BC8-A1CE-4FE9-9DED-A2EE3ADE7FF4}" presName="bullet3b" presStyleLbl="node1" presStyleIdx="1" presStyleCnt="3"/>
      <dgm:spPr/>
    </dgm:pt>
    <dgm:pt modelId="{B6303B51-2780-40DB-8BA2-5D1EBB89F7B2}" type="pres">
      <dgm:prSet presAssocID="{C3F95BC8-A1CE-4FE9-9DED-A2EE3ADE7FF4}" presName="textBox3b" presStyleLbl="revTx" presStyleIdx="1" presStyleCnt="3">
        <dgm:presLayoutVars>
          <dgm:bulletEnabled val="1"/>
        </dgm:presLayoutVars>
      </dgm:prSet>
      <dgm:spPr/>
      <dgm:t>
        <a:bodyPr/>
        <a:lstStyle/>
        <a:p>
          <a:endParaRPr lang="en-GB"/>
        </a:p>
      </dgm:t>
    </dgm:pt>
    <dgm:pt modelId="{23654C78-4633-42BA-A476-00CE14359F59}" type="pres">
      <dgm:prSet presAssocID="{DE2341EA-959C-47B2-8A36-3FE07EEF7F1B}" presName="bullet3c" presStyleLbl="node1" presStyleIdx="2" presStyleCnt="3"/>
      <dgm:spPr/>
    </dgm:pt>
    <dgm:pt modelId="{90E1ECC4-E9E5-49D8-B4F1-1DD452F77D35}" type="pres">
      <dgm:prSet presAssocID="{DE2341EA-959C-47B2-8A36-3FE07EEF7F1B}" presName="textBox3c" presStyleLbl="revTx" presStyleIdx="2" presStyleCnt="3" custScaleX="47872" custScaleY="10199" custLinFactNeighborX="51127" custLinFactNeighborY="-56785">
        <dgm:presLayoutVars>
          <dgm:bulletEnabled val="1"/>
        </dgm:presLayoutVars>
      </dgm:prSet>
      <dgm:spPr/>
      <dgm:t>
        <a:bodyPr/>
        <a:lstStyle/>
        <a:p>
          <a:endParaRPr lang="en-IN"/>
        </a:p>
      </dgm:t>
    </dgm:pt>
  </dgm:ptLst>
  <dgm:cxnLst>
    <dgm:cxn modelId="{A285EB76-503F-45A7-8E1C-67D85FE2AB83}" type="presOf" srcId="{F0000239-6979-4BE1-A171-D77B438D2BD4}" destId="{8D3965ED-3999-41C5-B47A-B645E8D49A2C}" srcOrd="0" destOrd="0" presId="urn:microsoft.com/office/officeart/2005/8/layout/arrow2"/>
    <dgm:cxn modelId="{7B60FA22-9830-4EA9-848E-7BD9C08B61DB}" type="presOf" srcId="{DE2341EA-959C-47B2-8A36-3FE07EEF7F1B}" destId="{90E1ECC4-E9E5-49D8-B4F1-1DD452F77D35}" srcOrd="0" destOrd="0" presId="urn:microsoft.com/office/officeart/2005/8/layout/arrow2"/>
    <dgm:cxn modelId="{0EB36388-E0EC-4FAA-8091-B68A1144FD8E}" srcId="{F0000239-6979-4BE1-A171-D77B438D2BD4}" destId="{DE2341EA-959C-47B2-8A36-3FE07EEF7F1B}" srcOrd="2" destOrd="0" parTransId="{CAE25F29-4917-4F8F-9702-5C067C234F5F}" sibTransId="{2FDC6AD6-22AB-4185-893F-8A7E2A0F576B}"/>
    <dgm:cxn modelId="{449B8E36-C1C5-4B06-95A9-871FB1AB1296}" srcId="{F0000239-6979-4BE1-A171-D77B438D2BD4}" destId="{B1AEB4F7-6929-49D7-B456-901AD5DF9ADE}" srcOrd="0" destOrd="0" parTransId="{B2353745-EC4D-496E-BCF0-584368208F78}" sibTransId="{874F24AF-FC2F-4D48-A7F8-F56897B1D3D9}"/>
    <dgm:cxn modelId="{11E92A6F-DB7A-4077-9706-18AA541C8794}" srcId="{F0000239-6979-4BE1-A171-D77B438D2BD4}" destId="{C3F95BC8-A1CE-4FE9-9DED-A2EE3ADE7FF4}" srcOrd="1" destOrd="0" parTransId="{6B577D84-809C-4E2D-9C96-475875CC6C17}" sibTransId="{958B8EF8-02C8-416E-98A1-28B503EB1B35}"/>
    <dgm:cxn modelId="{ADF983B5-EA43-47A8-951D-6D8F5309FED7}" type="presOf" srcId="{C3F95BC8-A1CE-4FE9-9DED-A2EE3ADE7FF4}" destId="{B6303B51-2780-40DB-8BA2-5D1EBB89F7B2}" srcOrd="0" destOrd="0" presId="urn:microsoft.com/office/officeart/2005/8/layout/arrow2"/>
    <dgm:cxn modelId="{E1620E92-CF39-4B64-ADB8-C3FE2DDB18EC}" type="presOf" srcId="{B1AEB4F7-6929-49D7-B456-901AD5DF9ADE}" destId="{FEF48968-9383-47FA-BBDC-9991EDC51612}" srcOrd="0" destOrd="0" presId="urn:microsoft.com/office/officeart/2005/8/layout/arrow2"/>
    <dgm:cxn modelId="{380A4DEA-2B5A-4BA6-8EB3-9DC70C2B868F}" type="presParOf" srcId="{8D3965ED-3999-41C5-B47A-B645E8D49A2C}" destId="{68CBB26E-888F-43C1-987C-C4B6A77E801C}" srcOrd="0" destOrd="0" presId="urn:microsoft.com/office/officeart/2005/8/layout/arrow2"/>
    <dgm:cxn modelId="{9BB11E72-377F-45D2-8CB3-8A98612DF9F5}" type="presParOf" srcId="{8D3965ED-3999-41C5-B47A-B645E8D49A2C}" destId="{CA0A4A67-EEEA-4DC5-B325-54DA089FD284}" srcOrd="1" destOrd="0" presId="urn:microsoft.com/office/officeart/2005/8/layout/arrow2"/>
    <dgm:cxn modelId="{ADBE4218-0A29-4284-A120-3F44A140DA12}" type="presParOf" srcId="{CA0A4A67-EEEA-4DC5-B325-54DA089FD284}" destId="{60AE3B8D-B897-48D8-8D87-E5962160688B}" srcOrd="0" destOrd="0" presId="urn:microsoft.com/office/officeart/2005/8/layout/arrow2"/>
    <dgm:cxn modelId="{0BF36CAF-FF1C-413C-958F-ABAF7219A1FF}" type="presParOf" srcId="{CA0A4A67-EEEA-4DC5-B325-54DA089FD284}" destId="{FEF48968-9383-47FA-BBDC-9991EDC51612}" srcOrd="1" destOrd="0" presId="urn:microsoft.com/office/officeart/2005/8/layout/arrow2"/>
    <dgm:cxn modelId="{17C07672-0F7B-4242-8BE1-5E823166B6CD}" type="presParOf" srcId="{CA0A4A67-EEEA-4DC5-B325-54DA089FD284}" destId="{B9E66578-2AE4-4B27-AD97-B85D8D186A94}" srcOrd="2" destOrd="0" presId="urn:microsoft.com/office/officeart/2005/8/layout/arrow2"/>
    <dgm:cxn modelId="{2DADBCBF-3E5D-4066-A0E3-B8FBBE502CEA}" type="presParOf" srcId="{CA0A4A67-EEEA-4DC5-B325-54DA089FD284}" destId="{B6303B51-2780-40DB-8BA2-5D1EBB89F7B2}" srcOrd="3" destOrd="0" presId="urn:microsoft.com/office/officeart/2005/8/layout/arrow2"/>
    <dgm:cxn modelId="{D7B3CA7C-FCB7-44D6-BB0B-11F25DFD360B}" type="presParOf" srcId="{CA0A4A67-EEEA-4DC5-B325-54DA089FD284}" destId="{23654C78-4633-42BA-A476-00CE14359F59}" srcOrd="4" destOrd="0" presId="urn:microsoft.com/office/officeart/2005/8/layout/arrow2"/>
    <dgm:cxn modelId="{4C20A5BD-7971-4B63-9BF8-DFFA54D301AC}" type="presParOf" srcId="{CA0A4A67-EEEA-4DC5-B325-54DA089FD284}" destId="{90E1ECC4-E9E5-49D8-B4F1-1DD452F77D35}" srcOrd="5" destOrd="0" presId="urn:microsoft.com/office/officeart/2005/8/layout/arrow2"/>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FDF530-330F-48B6-9ED3-03185B52860B}" type="doc">
      <dgm:prSet loTypeId="urn:microsoft.com/office/officeart/2005/8/layout/vList2" loCatId="list" qsTypeId="urn:microsoft.com/office/officeart/2005/8/quickstyle/simple1#4" qsCatId="simple" csTypeId="urn:microsoft.com/office/officeart/2005/8/colors/accent1_2#4" csCatId="accent1" phldr="1"/>
      <dgm:spPr/>
      <dgm:t>
        <a:bodyPr/>
        <a:lstStyle/>
        <a:p>
          <a:endParaRPr lang="en-IN"/>
        </a:p>
      </dgm:t>
    </dgm:pt>
    <dgm:pt modelId="{17FB37AA-EAB7-42F5-9D8D-92ADC379F785}">
      <dgm:prSet custT="1"/>
      <dgm:spPr/>
      <dgm:t>
        <a:bodyPr/>
        <a:lstStyle/>
        <a:p>
          <a:pPr rtl="0"/>
          <a:r>
            <a:rPr lang="en-US" sz="2000" dirty="0" smtClean="0"/>
            <a:t>Leverage the common infrastructure of SWAN, SDC and CSCs</a:t>
          </a:r>
          <a:endParaRPr lang="en-IN" sz="2000" dirty="0"/>
        </a:p>
      </dgm:t>
    </dgm:pt>
    <dgm:pt modelId="{06ECD0DE-F2B0-4855-870D-43FFB91026D4}" type="parTrans" cxnId="{A98444EA-D1B7-48C8-963E-9190432C3A1A}">
      <dgm:prSet/>
      <dgm:spPr/>
      <dgm:t>
        <a:bodyPr/>
        <a:lstStyle/>
        <a:p>
          <a:endParaRPr lang="en-IN"/>
        </a:p>
      </dgm:t>
    </dgm:pt>
    <dgm:pt modelId="{A2232493-C0CD-4C8F-B5D9-6C29E4FF76A8}" type="sibTrans" cxnId="{A98444EA-D1B7-48C8-963E-9190432C3A1A}">
      <dgm:prSet/>
      <dgm:spPr/>
      <dgm:t>
        <a:bodyPr/>
        <a:lstStyle/>
        <a:p>
          <a:endParaRPr lang="en-IN"/>
        </a:p>
      </dgm:t>
    </dgm:pt>
    <dgm:pt modelId="{3A3945AD-D3A5-4E4D-B567-6754C89C8917}">
      <dgm:prSet custT="1"/>
      <dgm:spPr/>
      <dgm:t>
        <a:bodyPr/>
        <a:lstStyle/>
        <a:p>
          <a:pPr rtl="0"/>
          <a:r>
            <a:rPr lang="en-US" sz="2000" dirty="0" smtClean="0"/>
            <a:t>State Portals (SP) and State Service Delivery Gateways (SSDGs) hosted in SDCs</a:t>
          </a:r>
          <a:endParaRPr lang="en-IN" sz="2000" dirty="0"/>
        </a:p>
      </dgm:t>
    </dgm:pt>
    <dgm:pt modelId="{044FB4F1-4E0E-4A7B-B7B0-B8A50CC92577}" type="parTrans" cxnId="{9BB3B427-346A-4626-943C-EF17E570337C}">
      <dgm:prSet/>
      <dgm:spPr/>
      <dgm:t>
        <a:bodyPr/>
        <a:lstStyle/>
        <a:p>
          <a:endParaRPr lang="en-IN"/>
        </a:p>
      </dgm:t>
    </dgm:pt>
    <dgm:pt modelId="{5F65AF67-2119-45A1-9BF1-58FA710ED79B}" type="sibTrans" cxnId="{9BB3B427-346A-4626-943C-EF17E570337C}">
      <dgm:prSet/>
      <dgm:spPr/>
      <dgm:t>
        <a:bodyPr/>
        <a:lstStyle/>
        <a:p>
          <a:endParaRPr lang="en-IN"/>
        </a:p>
      </dgm:t>
    </dgm:pt>
    <dgm:pt modelId="{E98C79FF-8797-4DC7-B74C-3616834232AC}">
      <dgm:prSet custT="1"/>
      <dgm:spPr/>
      <dgm:t>
        <a:bodyPr/>
        <a:lstStyle/>
        <a:p>
          <a:pPr rtl="0"/>
          <a:r>
            <a:rPr lang="en-US" sz="2000" dirty="0" smtClean="0"/>
            <a:t>Conversion of physical forms to EForms and  to be made available on State Portal</a:t>
          </a:r>
          <a:endParaRPr lang="en-IN" sz="2000" dirty="0"/>
        </a:p>
      </dgm:t>
    </dgm:pt>
    <dgm:pt modelId="{0415E2B8-4F30-431A-9BF8-EE86069525E0}" type="parTrans" cxnId="{3106AC89-BC57-4A56-B0F6-297BE5D50EF4}">
      <dgm:prSet/>
      <dgm:spPr/>
      <dgm:t>
        <a:bodyPr/>
        <a:lstStyle/>
        <a:p>
          <a:endParaRPr lang="en-IN"/>
        </a:p>
      </dgm:t>
    </dgm:pt>
    <dgm:pt modelId="{21426E39-F4FD-4427-BA6D-7CB0D8296843}" type="sibTrans" cxnId="{3106AC89-BC57-4A56-B0F6-297BE5D50EF4}">
      <dgm:prSet/>
      <dgm:spPr/>
      <dgm:t>
        <a:bodyPr/>
        <a:lstStyle/>
        <a:p>
          <a:endParaRPr lang="en-IN"/>
        </a:p>
      </dgm:t>
    </dgm:pt>
    <dgm:pt modelId="{C4F9FEF6-08F1-4594-A0FB-03A4B7B526A4}">
      <dgm:prSet custT="1"/>
      <dgm:spPr/>
      <dgm:t>
        <a:bodyPr/>
        <a:lstStyle/>
        <a:p>
          <a:pPr rtl="0"/>
          <a:r>
            <a:rPr lang="en-US" sz="2000" dirty="0" smtClean="0"/>
            <a:t>Submission of EForms through the State Portal at Common Service Center (CSCs)</a:t>
          </a:r>
          <a:endParaRPr lang="en-IN" sz="2000" dirty="0"/>
        </a:p>
      </dgm:t>
    </dgm:pt>
    <dgm:pt modelId="{1E8C07BD-3D28-4845-90D2-A5B381407920}" type="parTrans" cxnId="{71E2D3F6-464F-4F00-8453-B583305EB2C6}">
      <dgm:prSet/>
      <dgm:spPr/>
      <dgm:t>
        <a:bodyPr/>
        <a:lstStyle/>
        <a:p>
          <a:endParaRPr lang="en-IN"/>
        </a:p>
      </dgm:t>
    </dgm:pt>
    <dgm:pt modelId="{4A9CD575-C194-4979-89A1-83B0C21402F1}" type="sibTrans" cxnId="{71E2D3F6-464F-4F00-8453-B583305EB2C6}">
      <dgm:prSet/>
      <dgm:spPr/>
      <dgm:t>
        <a:bodyPr/>
        <a:lstStyle/>
        <a:p>
          <a:endParaRPr lang="en-IN"/>
        </a:p>
      </dgm:t>
    </dgm:pt>
    <dgm:pt modelId="{6EAFA850-81E1-46BC-A14B-A076563A7C3C}">
      <dgm:prSet custT="1"/>
      <dgm:spPr/>
      <dgm:t>
        <a:bodyPr/>
        <a:lstStyle/>
        <a:p>
          <a:pPr rtl="0"/>
          <a:r>
            <a:rPr lang="en-US" sz="2000" dirty="0" smtClean="0"/>
            <a:t>Citizen Service request electronically routed to the respective field office with unique Application ID</a:t>
          </a:r>
          <a:endParaRPr lang="en-IN" sz="2000" dirty="0"/>
        </a:p>
      </dgm:t>
    </dgm:pt>
    <dgm:pt modelId="{AB9B4A67-A1AB-4036-804D-2C66D723D3EB}" type="parTrans" cxnId="{65FAB0FA-B265-4927-9EA0-69C773A312AA}">
      <dgm:prSet/>
      <dgm:spPr/>
      <dgm:t>
        <a:bodyPr/>
        <a:lstStyle/>
        <a:p>
          <a:endParaRPr lang="en-IN"/>
        </a:p>
      </dgm:t>
    </dgm:pt>
    <dgm:pt modelId="{BD8DCDB8-A44C-402A-9AD3-08415218A7AC}" type="sibTrans" cxnId="{65FAB0FA-B265-4927-9EA0-69C773A312AA}">
      <dgm:prSet/>
      <dgm:spPr/>
      <dgm:t>
        <a:bodyPr/>
        <a:lstStyle/>
        <a:p>
          <a:endParaRPr lang="en-IN"/>
        </a:p>
      </dgm:t>
    </dgm:pt>
    <dgm:pt modelId="{DA6AAB19-5282-49C6-AC32-03F397F17E22}">
      <dgm:prSet custT="1"/>
      <dgm:spPr/>
      <dgm:t>
        <a:bodyPr/>
        <a:lstStyle/>
        <a:p>
          <a:pPr rtl="0"/>
          <a:r>
            <a:rPr lang="en-US" sz="2000" dirty="0" smtClean="0"/>
            <a:t>Provide for a Standard interface of interactions between departments / external entities</a:t>
          </a:r>
          <a:endParaRPr lang="en-IN" sz="2000" dirty="0"/>
        </a:p>
      </dgm:t>
    </dgm:pt>
    <dgm:pt modelId="{99171F69-5A50-497E-922E-7FB7B03CA89C}" type="parTrans" cxnId="{213C7A6C-D77D-44ED-8263-7F5653837318}">
      <dgm:prSet/>
      <dgm:spPr/>
      <dgm:t>
        <a:bodyPr/>
        <a:lstStyle/>
        <a:p>
          <a:endParaRPr lang="en-IN"/>
        </a:p>
      </dgm:t>
    </dgm:pt>
    <dgm:pt modelId="{DA437CB0-DF69-438E-B6F1-03C63D7CC1FC}" type="sibTrans" cxnId="{213C7A6C-D77D-44ED-8263-7F5653837318}">
      <dgm:prSet/>
      <dgm:spPr/>
      <dgm:t>
        <a:bodyPr/>
        <a:lstStyle/>
        <a:p>
          <a:endParaRPr lang="en-IN"/>
        </a:p>
      </dgm:t>
    </dgm:pt>
    <dgm:pt modelId="{AEBECE9B-A15F-4C3C-BD65-2C493B183E99}">
      <dgm:prSet custT="1"/>
      <dgm:spPr/>
      <dgm:t>
        <a:bodyPr/>
        <a:lstStyle/>
        <a:p>
          <a:pPr rtl="0"/>
          <a:r>
            <a:rPr lang="en-US" sz="2000" dirty="0" smtClean="0"/>
            <a:t>Adopt Standards that ensure future expansion and interoperability</a:t>
          </a:r>
          <a:endParaRPr lang="en-IN" sz="2000" dirty="0"/>
        </a:p>
      </dgm:t>
    </dgm:pt>
    <dgm:pt modelId="{5933A010-58FC-45D5-8DF9-4EFFC838670B}" type="parTrans" cxnId="{3EFA8D6E-5F56-433E-8F75-01C96CB93705}">
      <dgm:prSet/>
      <dgm:spPr/>
      <dgm:t>
        <a:bodyPr/>
        <a:lstStyle/>
        <a:p>
          <a:endParaRPr lang="en-IN"/>
        </a:p>
      </dgm:t>
    </dgm:pt>
    <dgm:pt modelId="{0041A691-D74C-4F26-91E0-5A84F7747ACA}" type="sibTrans" cxnId="{3EFA8D6E-5F56-433E-8F75-01C96CB93705}">
      <dgm:prSet/>
      <dgm:spPr/>
      <dgm:t>
        <a:bodyPr/>
        <a:lstStyle/>
        <a:p>
          <a:endParaRPr lang="en-IN"/>
        </a:p>
      </dgm:t>
    </dgm:pt>
    <dgm:pt modelId="{49F75FE5-C51D-414D-AB05-53AABFC0451F}" type="pres">
      <dgm:prSet presAssocID="{A7FDF530-330F-48B6-9ED3-03185B52860B}" presName="linear" presStyleCnt="0">
        <dgm:presLayoutVars>
          <dgm:animLvl val="lvl"/>
          <dgm:resizeHandles val="exact"/>
        </dgm:presLayoutVars>
      </dgm:prSet>
      <dgm:spPr/>
      <dgm:t>
        <a:bodyPr/>
        <a:lstStyle/>
        <a:p>
          <a:endParaRPr lang="en-GB"/>
        </a:p>
      </dgm:t>
    </dgm:pt>
    <dgm:pt modelId="{69ABCF42-ABD2-471F-8887-8D4CA643D593}" type="pres">
      <dgm:prSet presAssocID="{17FB37AA-EAB7-42F5-9D8D-92ADC379F785}" presName="parentText" presStyleLbl="node1" presStyleIdx="0" presStyleCnt="7">
        <dgm:presLayoutVars>
          <dgm:chMax val="0"/>
          <dgm:bulletEnabled val="1"/>
        </dgm:presLayoutVars>
      </dgm:prSet>
      <dgm:spPr/>
      <dgm:t>
        <a:bodyPr/>
        <a:lstStyle/>
        <a:p>
          <a:endParaRPr lang="en-GB"/>
        </a:p>
      </dgm:t>
    </dgm:pt>
    <dgm:pt modelId="{0AF98695-E6E2-4BD8-B487-70902A7FA406}" type="pres">
      <dgm:prSet presAssocID="{A2232493-C0CD-4C8F-B5D9-6C29E4FF76A8}" presName="spacer" presStyleCnt="0"/>
      <dgm:spPr/>
    </dgm:pt>
    <dgm:pt modelId="{57DAF800-0797-4DE7-843B-48452D0690CF}" type="pres">
      <dgm:prSet presAssocID="{3A3945AD-D3A5-4E4D-B567-6754C89C8917}" presName="parentText" presStyleLbl="node1" presStyleIdx="1" presStyleCnt="7">
        <dgm:presLayoutVars>
          <dgm:chMax val="0"/>
          <dgm:bulletEnabled val="1"/>
        </dgm:presLayoutVars>
      </dgm:prSet>
      <dgm:spPr/>
      <dgm:t>
        <a:bodyPr/>
        <a:lstStyle/>
        <a:p>
          <a:endParaRPr lang="en-GB"/>
        </a:p>
      </dgm:t>
    </dgm:pt>
    <dgm:pt modelId="{951D8222-9372-40B0-9DA6-9DF4501D3725}" type="pres">
      <dgm:prSet presAssocID="{5F65AF67-2119-45A1-9BF1-58FA710ED79B}" presName="spacer" presStyleCnt="0"/>
      <dgm:spPr/>
    </dgm:pt>
    <dgm:pt modelId="{3ED59085-8DF4-4861-B190-90DF6E7F775A}" type="pres">
      <dgm:prSet presAssocID="{E98C79FF-8797-4DC7-B74C-3616834232AC}" presName="parentText" presStyleLbl="node1" presStyleIdx="2" presStyleCnt="7">
        <dgm:presLayoutVars>
          <dgm:chMax val="0"/>
          <dgm:bulletEnabled val="1"/>
        </dgm:presLayoutVars>
      </dgm:prSet>
      <dgm:spPr/>
      <dgm:t>
        <a:bodyPr/>
        <a:lstStyle/>
        <a:p>
          <a:endParaRPr lang="en-GB"/>
        </a:p>
      </dgm:t>
    </dgm:pt>
    <dgm:pt modelId="{5BDEC2A7-AE39-41FF-B9C5-579490CCD719}" type="pres">
      <dgm:prSet presAssocID="{21426E39-F4FD-4427-BA6D-7CB0D8296843}" presName="spacer" presStyleCnt="0"/>
      <dgm:spPr/>
    </dgm:pt>
    <dgm:pt modelId="{758F8540-10CF-405E-B036-DC2465FF6B1E}" type="pres">
      <dgm:prSet presAssocID="{C4F9FEF6-08F1-4594-A0FB-03A4B7B526A4}" presName="parentText" presStyleLbl="node1" presStyleIdx="3" presStyleCnt="7">
        <dgm:presLayoutVars>
          <dgm:chMax val="0"/>
          <dgm:bulletEnabled val="1"/>
        </dgm:presLayoutVars>
      </dgm:prSet>
      <dgm:spPr/>
      <dgm:t>
        <a:bodyPr/>
        <a:lstStyle/>
        <a:p>
          <a:endParaRPr lang="en-GB"/>
        </a:p>
      </dgm:t>
    </dgm:pt>
    <dgm:pt modelId="{4CC44791-3267-47B3-85DC-C0A981F55E0A}" type="pres">
      <dgm:prSet presAssocID="{4A9CD575-C194-4979-89A1-83B0C21402F1}" presName="spacer" presStyleCnt="0"/>
      <dgm:spPr/>
    </dgm:pt>
    <dgm:pt modelId="{9DAE0A2E-9B23-4057-A32F-B771A78B0777}" type="pres">
      <dgm:prSet presAssocID="{6EAFA850-81E1-46BC-A14B-A076563A7C3C}" presName="parentText" presStyleLbl="node1" presStyleIdx="4" presStyleCnt="7">
        <dgm:presLayoutVars>
          <dgm:chMax val="0"/>
          <dgm:bulletEnabled val="1"/>
        </dgm:presLayoutVars>
      </dgm:prSet>
      <dgm:spPr/>
      <dgm:t>
        <a:bodyPr/>
        <a:lstStyle/>
        <a:p>
          <a:endParaRPr lang="en-GB"/>
        </a:p>
      </dgm:t>
    </dgm:pt>
    <dgm:pt modelId="{8800C633-924E-4E7D-98A7-F51A7B4E5641}" type="pres">
      <dgm:prSet presAssocID="{BD8DCDB8-A44C-402A-9AD3-08415218A7AC}" presName="spacer" presStyleCnt="0"/>
      <dgm:spPr/>
    </dgm:pt>
    <dgm:pt modelId="{E60CEC08-4667-4131-92E2-1D8A8E7DE116}" type="pres">
      <dgm:prSet presAssocID="{DA6AAB19-5282-49C6-AC32-03F397F17E22}" presName="parentText" presStyleLbl="node1" presStyleIdx="5" presStyleCnt="7">
        <dgm:presLayoutVars>
          <dgm:chMax val="0"/>
          <dgm:bulletEnabled val="1"/>
        </dgm:presLayoutVars>
      </dgm:prSet>
      <dgm:spPr/>
      <dgm:t>
        <a:bodyPr/>
        <a:lstStyle/>
        <a:p>
          <a:endParaRPr lang="en-GB"/>
        </a:p>
      </dgm:t>
    </dgm:pt>
    <dgm:pt modelId="{97E535D7-BDCB-40D7-BF7D-BADF99C1C529}" type="pres">
      <dgm:prSet presAssocID="{DA437CB0-DF69-438E-B6F1-03C63D7CC1FC}" presName="spacer" presStyleCnt="0"/>
      <dgm:spPr/>
    </dgm:pt>
    <dgm:pt modelId="{66922B58-2237-4DF6-9F5A-5FF91C1E96FC}" type="pres">
      <dgm:prSet presAssocID="{AEBECE9B-A15F-4C3C-BD65-2C493B183E99}" presName="parentText" presStyleLbl="node1" presStyleIdx="6" presStyleCnt="7">
        <dgm:presLayoutVars>
          <dgm:chMax val="0"/>
          <dgm:bulletEnabled val="1"/>
        </dgm:presLayoutVars>
      </dgm:prSet>
      <dgm:spPr/>
      <dgm:t>
        <a:bodyPr/>
        <a:lstStyle/>
        <a:p>
          <a:endParaRPr lang="en-GB"/>
        </a:p>
      </dgm:t>
    </dgm:pt>
  </dgm:ptLst>
  <dgm:cxnLst>
    <dgm:cxn modelId="{3EFA8D6E-5F56-433E-8F75-01C96CB93705}" srcId="{A7FDF530-330F-48B6-9ED3-03185B52860B}" destId="{AEBECE9B-A15F-4C3C-BD65-2C493B183E99}" srcOrd="6" destOrd="0" parTransId="{5933A010-58FC-45D5-8DF9-4EFFC838670B}" sibTransId="{0041A691-D74C-4F26-91E0-5A84F7747ACA}"/>
    <dgm:cxn modelId="{3106AC89-BC57-4A56-B0F6-297BE5D50EF4}" srcId="{A7FDF530-330F-48B6-9ED3-03185B52860B}" destId="{E98C79FF-8797-4DC7-B74C-3616834232AC}" srcOrd="2" destOrd="0" parTransId="{0415E2B8-4F30-431A-9BF8-EE86069525E0}" sibTransId="{21426E39-F4FD-4427-BA6D-7CB0D8296843}"/>
    <dgm:cxn modelId="{6045F04B-02C7-4315-801B-1EFD4B4022D0}" type="presOf" srcId="{A7FDF530-330F-48B6-9ED3-03185B52860B}" destId="{49F75FE5-C51D-414D-AB05-53AABFC0451F}" srcOrd="0" destOrd="0" presId="urn:microsoft.com/office/officeart/2005/8/layout/vList2"/>
    <dgm:cxn modelId="{936CE329-18D0-4C52-BE16-9361C8780CFE}" type="presOf" srcId="{3A3945AD-D3A5-4E4D-B567-6754C89C8917}" destId="{57DAF800-0797-4DE7-843B-48452D0690CF}" srcOrd="0" destOrd="0" presId="urn:microsoft.com/office/officeart/2005/8/layout/vList2"/>
    <dgm:cxn modelId="{1E0C6C22-FC85-4E30-9FB6-66BDEE0CB898}" type="presOf" srcId="{E98C79FF-8797-4DC7-B74C-3616834232AC}" destId="{3ED59085-8DF4-4861-B190-90DF6E7F775A}" srcOrd="0" destOrd="0" presId="urn:microsoft.com/office/officeart/2005/8/layout/vList2"/>
    <dgm:cxn modelId="{C6B21E64-1630-4BAB-999F-34B56805B9D4}" type="presOf" srcId="{C4F9FEF6-08F1-4594-A0FB-03A4B7B526A4}" destId="{758F8540-10CF-405E-B036-DC2465FF6B1E}" srcOrd="0" destOrd="0" presId="urn:microsoft.com/office/officeart/2005/8/layout/vList2"/>
    <dgm:cxn modelId="{A98444EA-D1B7-48C8-963E-9190432C3A1A}" srcId="{A7FDF530-330F-48B6-9ED3-03185B52860B}" destId="{17FB37AA-EAB7-42F5-9D8D-92ADC379F785}" srcOrd="0" destOrd="0" parTransId="{06ECD0DE-F2B0-4855-870D-43FFB91026D4}" sibTransId="{A2232493-C0CD-4C8F-B5D9-6C29E4FF76A8}"/>
    <dgm:cxn modelId="{65FAB0FA-B265-4927-9EA0-69C773A312AA}" srcId="{A7FDF530-330F-48B6-9ED3-03185B52860B}" destId="{6EAFA850-81E1-46BC-A14B-A076563A7C3C}" srcOrd="4" destOrd="0" parTransId="{AB9B4A67-A1AB-4036-804D-2C66D723D3EB}" sibTransId="{BD8DCDB8-A44C-402A-9AD3-08415218A7AC}"/>
    <dgm:cxn modelId="{304656EF-E5D6-4EDD-BB01-3E9B30F5C810}" type="presOf" srcId="{AEBECE9B-A15F-4C3C-BD65-2C493B183E99}" destId="{66922B58-2237-4DF6-9F5A-5FF91C1E96FC}" srcOrd="0" destOrd="0" presId="urn:microsoft.com/office/officeart/2005/8/layout/vList2"/>
    <dgm:cxn modelId="{FCA11D86-D0EE-47EC-81D7-5A57A5839C28}" type="presOf" srcId="{DA6AAB19-5282-49C6-AC32-03F397F17E22}" destId="{E60CEC08-4667-4131-92E2-1D8A8E7DE116}" srcOrd="0" destOrd="0" presId="urn:microsoft.com/office/officeart/2005/8/layout/vList2"/>
    <dgm:cxn modelId="{1C86EF61-8F36-4848-98F7-895057B70538}" type="presOf" srcId="{6EAFA850-81E1-46BC-A14B-A076563A7C3C}" destId="{9DAE0A2E-9B23-4057-A32F-B771A78B0777}" srcOrd="0" destOrd="0" presId="urn:microsoft.com/office/officeart/2005/8/layout/vList2"/>
    <dgm:cxn modelId="{213C7A6C-D77D-44ED-8263-7F5653837318}" srcId="{A7FDF530-330F-48B6-9ED3-03185B52860B}" destId="{DA6AAB19-5282-49C6-AC32-03F397F17E22}" srcOrd="5" destOrd="0" parTransId="{99171F69-5A50-497E-922E-7FB7B03CA89C}" sibTransId="{DA437CB0-DF69-438E-B6F1-03C63D7CC1FC}"/>
    <dgm:cxn modelId="{71E2D3F6-464F-4F00-8453-B583305EB2C6}" srcId="{A7FDF530-330F-48B6-9ED3-03185B52860B}" destId="{C4F9FEF6-08F1-4594-A0FB-03A4B7B526A4}" srcOrd="3" destOrd="0" parTransId="{1E8C07BD-3D28-4845-90D2-A5B381407920}" sibTransId="{4A9CD575-C194-4979-89A1-83B0C21402F1}"/>
    <dgm:cxn modelId="{A3D31F01-CF08-49CF-A4A2-72D683484B49}" type="presOf" srcId="{17FB37AA-EAB7-42F5-9D8D-92ADC379F785}" destId="{69ABCF42-ABD2-471F-8887-8D4CA643D593}" srcOrd="0" destOrd="0" presId="urn:microsoft.com/office/officeart/2005/8/layout/vList2"/>
    <dgm:cxn modelId="{9BB3B427-346A-4626-943C-EF17E570337C}" srcId="{A7FDF530-330F-48B6-9ED3-03185B52860B}" destId="{3A3945AD-D3A5-4E4D-B567-6754C89C8917}" srcOrd="1" destOrd="0" parTransId="{044FB4F1-4E0E-4A7B-B7B0-B8A50CC92577}" sibTransId="{5F65AF67-2119-45A1-9BF1-58FA710ED79B}"/>
    <dgm:cxn modelId="{247EFC9A-CA87-4E3D-B2A9-9B8E0253B905}" type="presParOf" srcId="{49F75FE5-C51D-414D-AB05-53AABFC0451F}" destId="{69ABCF42-ABD2-471F-8887-8D4CA643D593}" srcOrd="0" destOrd="0" presId="urn:microsoft.com/office/officeart/2005/8/layout/vList2"/>
    <dgm:cxn modelId="{8E2C201F-06B6-490D-863E-427DADB7BE5A}" type="presParOf" srcId="{49F75FE5-C51D-414D-AB05-53AABFC0451F}" destId="{0AF98695-E6E2-4BD8-B487-70902A7FA406}" srcOrd="1" destOrd="0" presId="urn:microsoft.com/office/officeart/2005/8/layout/vList2"/>
    <dgm:cxn modelId="{91A00B1D-ECDE-4F71-B6EE-B597973011CE}" type="presParOf" srcId="{49F75FE5-C51D-414D-AB05-53AABFC0451F}" destId="{57DAF800-0797-4DE7-843B-48452D0690CF}" srcOrd="2" destOrd="0" presId="urn:microsoft.com/office/officeart/2005/8/layout/vList2"/>
    <dgm:cxn modelId="{78C1D42F-F3CF-4A8D-A2D4-104F8EA65D5B}" type="presParOf" srcId="{49F75FE5-C51D-414D-AB05-53AABFC0451F}" destId="{951D8222-9372-40B0-9DA6-9DF4501D3725}" srcOrd="3" destOrd="0" presId="urn:microsoft.com/office/officeart/2005/8/layout/vList2"/>
    <dgm:cxn modelId="{E4CB49F7-1EFE-4A02-B5CB-5A7AEB9EA28C}" type="presParOf" srcId="{49F75FE5-C51D-414D-AB05-53AABFC0451F}" destId="{3ED59085-8DF4-4861-B190-90DF6E7F775A}" srcOrd="4" destOrd="0" presId="urn:microsoft.com/office/officeart/2005/8/layout/vList2"/>
    <dgm:cxn modelId="{A95DE0B7-2885-4154-88D1-824927D5055F}" type="presParOf" srcId="{49F75FE5-C51D-414D-AB05-53AABFC0451F}" destId="{5BDEC2A7-AE39-41FF-B9C5-579490CCD719}" srcOrd="5" destOrd="0" presId="urn:microsoft.com/office/officeart/2005/8/layout/vList2"/>
    <dgm:cxn modelId="{BAF8DBCA-3346-45B9-9B2B-EE49D1BC1A29}" type="presParOf" srcId="{49F75FE5-C51D-414D-AB05-53AABFC0451F}" destId="{758F8540-10CF-405E-B036-DC2465FF6B1E}" srcOrd="6" destOrd="0" presId="urn:microsoft.com/office/officeart/2005/8/layout/vList2"/>
    <dgm:cxn modelId="{47B8F227-5727-4951-AEFB-3D5EC1C37E98}" type="presParOf" srcId="{49F75FE5-C51D-414D-AB05-53AABFC0451F}" destId="{4CC44791-3267-47B3-85DC-C0A981F55E0A}" srcOrd="7" destOrd="0" presId="urn:microsoft.com/office/officeart/2005/8/layout/vList2"/>
    <dgm:cxn modelId="{91C1A95B-0A10-45B7-AF58-5D14A1F73F2D}" type="presParOf" srcId="{49F75FE5-C51D-414D-AB05-53AABFC0451F}" destId="{9DAE0A2E-9B23-4057-A32F-B771A78B0777}" srcOrd="8" destOrd="0" presId="urn:microsoft.com/office/officeart/2005/8/layout/vList2"/>
    <dgm:cxn modelId="{FBE6793B-E685-483C-9AEC-B8E25B76266F}" type="presParOf" srcId="{49F75FE5-C51D-414D-AB05-53AABFC0451F}" destId="{8800C633-924E-4E7D-98A7-F51A7B4E5641}" srcOrd="9" destOrd="0" presId="urn:microsoft.com/office/officeart/2005/8/layout/vList2"/>
    <dgm:cxn modelId="{5CD618FF-0337-4B19-8C3D-E49C59D5305B}" type="presParOf" srcId="{49F75FE5-C51D-414D-AB05-53AABFC0451F}" destId="{E60CEC08-4667-4131-92E2-1D8A8E7DE116}" srcOrd="10" destOrd="0" presId="urn:microsoft.com/office/officeart/2005/8/layout/vList2"/>
    <dgm:cxn modelId="{8D853AEF-88EA-49C7-80F9-9116298BC968}" type="presParOf" srcId="{49F75FE5-C51D-414D-AB05-53AABFC0451F}" destId="{97E535D7-BDCB-40D7-BF7D-BADF99C1C529}" srcOrd="11" destOrd="0" presId="urn:microsoft.com/office/officeart/2005/8/layout/vList2"/>
    <dgm:cxn modelId="{7829968F-F393-41EA-AFF1-E79F091BADA8}" type="presParOf" srcId="{49F75FE5-C51D-414D-AB05-53AABFC0451F}" destId="{66922B58-2237-4DF6-9F5A-5FF91C1E96FC}" srcOrd="1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B256AA-5544-4940-86BB-1C60F601A42C}"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D2CD54D8-A92D-47CF-AB5B-D093410004D9}">
      <dgm:prSet phldrT="[Text]" custT="1"/>
      <dgm:spPr/>
      <dgm:t>
        <a:bodyPr/>
        <a:lstStyle/>
        <a:p>
          <a:r>
            <a:rPr lang="en-IN" sz="2400" i="0" dirty="0" smtClean="0"/>
            <a:t>Reduced Cost</a:t>
          </a:r>
          <a:endParaRPr lang="en-US" sz="2400" i="0" dirty="0"/>
        </a:p>
      </dgm:t>
    </dgm:pt>
    <dgm:pt modelId="{234A420A-FF8E-44D5-9D86-87CBE71016C9}" type="parTrans" cxnId="{37504D1D-ECCF-410C-9028-A5D8E2AE7A9A}">
      <dgm:prSet/>
      <dgm:spPr/>
      <dgm:t>
        <a:bodyPr/>
        <a:lstStyle/>
        <a:p>
          <a:endParaRPr lang="en-US"/>
        </a:p>
      </dgm:t>
    </dgm:pt>
    <dgm:pt modelId="{ABA215AE-CD16-4613-BC9A-515A205D0516}" type="sibTrans" cxnId="{37504D1D-ECCF-410C-9028-A5D8E2AE7A9A}">
      <dgm:prSet/>
      <dgm:spPr/>
      <dgm:t>
        <a:bodyPr/>
        <a:lstStyle/>
        <a:p>
          <a:endParaRPr lang="en-US"/>
        </a:p>
      </dgm:t>
    </dgm:pt>
    <dgm:pt modelId="{06DE40B7-C29E-45EB-AB4E-C2C71EA2B7F7}">
      <dgm:prSet phldrT="[Text]" custT="1"/>
      <dgm:spPr/>
      <dgm:t>
        <a:bodyPr/>
        <a:lstStyle/>
        <a:p>
          <a:r>
            <a:rPr lang="en-IN" sz="1600" dirty="0" smtClean="0"/>
            <a:t>Cloud technology is paid incrementally, saving organizations money</a:t>
          </a:r>
          <a:endParaRPr lang="en-US" sz="1600" dirty="0"/>
        </a:p>
      </dgm:t>
    </dgm:pt>
    <dgm:pt modelId="{BBF5D910-258F-4F4B-972C-D412206BF2DF}" type="parTrans" cxnId="{EB7437DE-53BB-4C9F-96DB-F16E2E76E35A}">
      <dgm:prSet/>
      <dgm:spPr/>
      <dgm:t>
        <a:bodyPr/>
        <a:lstStyle/>
        <a:p>
          <a:endParaRPr lang="en-US"/>
        </a:p>
      </dgm:t>
    </dgm:pt>
    <dgm:pt modelId="{2BCD57FC-F228-44A4-A3D2-17141C1C5DEA}" type="sibTrans" cxnId="{EB7437DE-53BB-4C9F-96DB-F16E2E76E35A}">
      <dgm:prSet/>
      <dgm:spPr/>
      <dgm:t>
        <a:bodyPr/>
        <a:lstStyle/>
        <a:p>
          <a:endParaRPr lang="en-US"/>
        </a:p>
      </dgm:t>
    </dgm:pt>
    <dgm:pt modelId="{E94E5626-CBC9-40CC-95D1-5BBDAA9D0AF8}">
      <dgm:prSet phldrT="[Text]" custT="1"/>
      <dgm:spPr/>
      <dgm:t>
        <a:bodyPr/>
        <a:lstStyle/>
        <a:p>
          <a:r>
            <a:rPr lang="en-IN" sz="2400" i="0" dirty="0" smtClean="0"/>
            <a:t>Increased Storage</a:t>
          </a:r>
          <a:endParaRPr lang="en-US" sz="2400" i="0" dirty="0"/>
        </a:p>
      </dgm:t>
    </dgm:pt>
    <dgm:pt modelId="{64508178-3CF7-48AE-9247-8E721A83327E}" type="parTrans" cxnId="{3D684C47-25B3-4DAA-98A5-7D5C869DCC70}">
      <dgm:prSet/>
      <dgm:spPr/>
      <dgm:t>
        <a:bodyPr/>
        <a:lstStyle/>
        <a:p>
          <a:endParaRPr lang="en-US"/>
        </a:p>
      </dgm:t>
    </dgm:pt>
    <dgm:pt modelId="{A9794EC4-1FC8-4724-AAB6-5551F1E21357}" type="sibTrans" cxnId="{3D684C47-25B3-4DAA-98A5-7D5C869DCC70}">
      <dgm:prSet/>
      <dgm:spPr/>
      <dgm:t>
        <a:bodyPr/>
        <a:lstStyle/>
        <a:p>
          <a:endParaRPr lang="en-US"/>
        </a:p>
      </dgm:t>
    </dgm:pt>
    <dgm:pt modelId="{F47099D9-A442-40C6-98D2-58BA5367C9D5}">
      <dgm:prSet phldrT="[Text]" custT="1"/>
      <dgm:spPr/>
      <dgm:t>
        <a:bodyPr/>
        <a:lstStyle/>
        <a:p>
          <a:r>
            <a:rPr lang="en-IN" sz="1600" dirty="0" smtClean="0"/>
            <a:t>Organizations can store more data than on private computer systems. </a:t>
          </a:r>
          <a:endParaRPr lang="en-US" sz="1600" dirty="0"/>
        </a:p>
      </dgm:t>
    </dgm:pt>
    <dgm:pt modelId="{935E3C0D-D9B2-4FE5-832F-1F57599E7D74}" type="parTrans" cxnId="{CA033BF6-4E12-4D20-9BC7-E99EB551CC30}">
      <dgm:prSet/>
      <dgm:spPr/>
      <dgm:t>
        <a:bodyPr/>
        <a:lstStyle/>
        <a:p>
          <a:endParaRPr lang="en-US"/>
        </a:p>
      </dgm:t>
    </dgm:pt>
    <dgm:pt modelId="{8260CDDE-431D-4E22-A083-057186D4A982}" type="sibTrans" cxnId="{CA033BF6-4E12-4D20-9BC7-E99EB551CC30}">
      <dgm:prSet/>
      <dgm:spPr/>
      <dgm:t>
        <a:bodyPr/>
        <a:lstStyle/>
        <a:p>
          <a:endParaRPr lang="en-US"/>
        </a:p>
      </dgm:t>
    </dgm:pt>
    <dgm:pt modelId="{FD29BD09-E5D1-4F41-83AD-7EB15796DC7A}">
      <dgm:prSet phldrT="[Text]" custT="1"/>
      <dgm:spPr/>
      <dgm:t>
        <a:bodyPr/>
        <a:lstStyle/>
        <a:p>
          <a:r>
            <a:rPr lang="en-IN" sz="2400" i="0" dirty="0" smtClean="0"/>
            <a:t>Highly Automated </a:t>
          </a:r>
          <a:endParaRPr lang="en-US" sz="2400" i="0" dirty="0"/>
        </a:p>
      </dgm:t>
    </dgm:pt>
    <dgm:pt modelId="{D20C73DF-DB5B-44A1-AF58-30E6A88474AE}" type="parTrans" cxnId="{7902EDC9-5AB6-44B6-974D-42005D713ECF}">
      <dgm:prSet/>
      <dgm:spPr/>
      <dgm:t>
        <a:bodyPr/>
        <a:lstStyle/>
        <a:p>
          <a:endParaRPr lang="en-US"/>
        </a:p>
      </dgm:t>
    </dgm:pt>
    <dgm:pt modelId="{9AF05E37-8EEE-4F2D-8DCA-D2FD659B78E3}" type="sibTrans" cxnId="{7902EDC9-5AB6-44B6-974D-42005D713ECF}">
      <dgm:prSet/>
      <dgm:spPr/>
      <dgm:t>
        <a:bodyPr/>
        <a:lstStyle/>
        <a:p>
          <a:endParaRPr lang="en-US"/>
        </a:p>
      </dgm:t>
    </dgm:pt>
    <dgm:pt modelId="{ABFE8F67-5DBF-408E-9DAC-3DF23D1F76F8}">
      <dgm:prSet phldrT="[Text]" custT="1"/>
      <dgm:spPr/>
      <dgm:t>
        <a:bodyPr/>
        <a:lstStyle/>
        <a:p>
          <a:r>
            <a:rPr lang="en-IN" sz="1600" dirty="0" smtClean="0"/>
            <a:t>No longer do IT personnel need to worry about keeping software up to date</a:t>
          </a:r>
          <a:endParaRPr lang="en-US" sz="1600" dirty="0"/>
        </a:p>
      </dgm:t>
    </dgm:pt>
    <dgm:pt modelId="{FAAD75BE-D644-4C92-A3B9-9F3BD9B9A2AB}" type="parTrans" cxnId="{98CCC20D-9466-4C4D-B72A-D65AD7260738}">
      <dgm:prSet/>
      <dgm:spPr/>
      <dgm:t>
        <a:bodyPr/>
        <a:lstStyle/>
        <a:p>
          <a:endParaRPr lang="en-US"/>
        </a:p>
      </dgm:t>
    </dgm:pt>
    <dgm:pt modelId="{E45B4079-B8CE-4D0E-AABB-F43F7C891E45}" type="sibTrans" cxnId="{98CCC20D-9466-4C4D-B72A-D65AD7260738}">
      <dgm:prSet/>
      <dgm:spPr/>
      <dgm:t>
        <a:bodyPr/>
        <a:lstStyle/>
        <a:p>
          <a:endParaRPr lang="en-US"/>
        </a:p>
      </dgm:t>
    </dgm:pt>
    <dgm:pt modelId="{C7D5CD47-489E-4C68-9AAA-A773BBBA7960}">
      <dgm:prSet phldrT="[Text]" custT="1"/>
      <dgm:spPr/>
      <dgm:t>
        <a:bodyPr/>
        <a:lstStyle/>
        <a:p>
          <a:r>
            <a:rPr lang="en-IN" sz="2400" i="0" dirty="0" smtClean="0"/>
            <a:t>Flexibility</a:t>
          </a:r>
          <a:endParaRPr lang="en-US" sz="2400" i="0" dirty="0"/>
        </a:p>
      </dgm:t>
    </dgm:pt>
    <dgm:pt modelId="{AC81458C-7D46-4D24-A17C-6509D699142E}" type="parTrans" cxnId="{23609CA1-9ABB-47A0-9853-8AC2BA6FAF95}">
      <dgm:prSet/>
      <dgm:spPr/>
      <dgm:t>
        <a:bodyPr/>
        <a:lstStyle/>
        <a:p>
          <a:endParaRPr lang="en-US"/>
        </a:p>
      </dgm:t>
    </dgm:pt>
    <dgm:pt modelId="{E865E578-39A4-40BE-AC72-E3892B3E6BEB}" type="sibTrans" cxnId="{23609CA1-9ABB-47A0-9853-8AC2BA6FAF95}">
      <dgm:prSet/>
      <dgm:spPr/>
      <dgm:t>
        <a:bodyPr/>
        <a:lstStyle/>
        <a:p>
          <a:endParaRPr lang="en-US"/>
        </a:p>
      </dgm:t>
    </dgm:pt>
    <dgm:pt modelId="{8720F935-EF6E-4663-9E5A-A0EE222AF344}">
      <dgm:prSet custT="1"/>
      <dgm:spPr/>
      <dgm:t>
        <a:bodyPr/>
        <a:lstStyle/>
        <a:p>
          <a:r>
            <a:rPr lang="en-IN" sz="1600" dirty="0" smtClean="0"/>
            <a:t>Cloud computing offers much more flexibility than past computing methods</a:t>
          </a:r>
          <a:endParaRPr lang="en-US" sz="1600" dirty="0"/>
        </a:p>
      </dgm:t>
    </dgm:pt>
    <dgm:pt modelId="{441F9FAD-83D5-4041-B547-4D12D6DBB50D}" type="parTrans" cxnId="{30591FBC-7938-4E9B-8444-FC59D7B46F03}">
      <dgm:prSet/>
      <dgm:spPr/>
      <dgm:t>
        <a:bodyPr/>
        <a:lstStyle/>
        <a:p>
          <a:endParaRPr lang="en-US"/>
        </a:p>
      </dgm:t>
    </dgm:pt>
    <dgm:pt modelId="{0123252B-5B28-4C99-A39C-AFFF277ECE83}" type="sibTrans" cxnId="{30591FBC-7938-4E9B-8444-FC59D7B46F03}">
      <dgm:prSet/>
      <dgm:spPr/>
      <dgm:t>
        <a:bodyPr/>
        <a:lstStyle/>
        <a:p>
          <a:endParaRPr lang="en-US"/>
        </a:p>
      </dgm:t>
    </dgm:pt>
    <dgm:pt modelId="{7C0427E8-CEF0-4504-ADF5-65808C9BBE1E}">
      <dgm:prSet custT="1"/>
      <dgm:spPr/>
      <dgm:t>
        <a:bodyPr/>
        <a:lstStyle/>
        <a:p>
          <a:r>
            <a:rPr lang="en-IN" sz="2400" i="0" dirty="0" smtClean="0"/>
            <a:t>Allows IT to Shift Focus</a:t>
          </a:r>
          <a:endParaRPr lang="en-US" sz="2400" i="0" dirty="0"/>
        </a:p>
      </dgm:t>
    </dgm:pt>
    <dgm:pt modelId="{0A47F84A-7A61-4F9F-B718-CEA22D946F67}" type="parTrans" cxnId="{6028776B-90AA-42E9-A6FB-38C01C69F461}">
      <dgm:prSet/>
      <dgm:spPr/>
      <dgm:t>
        <a:bodyPr/>
        <a:lstStyle/>
        <a:p>
          <a:endParaRPr lang="en-US"/>
        </a:p>
      </dgm:t>
    </dgm:pt>
    <dgm:pt modelId="{D9390E71-0DFC-414A-A51C-2F22DEA16735}" type="sibTrans" cxnId="{6028776B-90AA-42E9-A6FB-38C01C69F461}">
      <dgm:prSet/>
      <dgm:spPr/>
      <dgm:t>
        <a:bodyPr/>
        <a:lstStyle/>
        <a:p>
          <a:endParaRPr lang="en-US"/>
        </a:p>
      </dgm:t>
    </dgm:pt>
    <dgm:pt modelId="{81BE6FDF-70AE-41B7-A015-DB45E4A97FC0}">
      <dgm:prSet custT="1"/>
      <dgm:spPr/>
      <dgm:t>
        <a:bodyPr/>
        <a:lstStyle/>
        <a:p>
          <a:r>
            <a:rPr lang="en-IN" sz="1600" dirty="0" smtClean="0"/>
            <a:t>No longer having to worry about constant server updates and other computing issues, government organizations will be free to concentrate on innovation</a:t>
          </a:r>
          <a:endParaRPr lang="en-US" sz="1600" dirty="0"/>
        </a:p>
      </dgm:t>
    </dgm:pt>
    <dgm:pt modelId="{28CCC2B0-6D74-4754-98A1-2FF4F32FEF60}" type="parTrans" cxnId="{26B0A270-91CF-4843-B80F-A7DDE23779DC}">
      <dgm:prSet/>
      <dgm:spPr/>
      <dgm:t>
        <a:bodyPr/>
        <a:lstStyle/>
        <a:p>
          <a:endParaRPr lang="en-US"/>
        </a:p>
      </dgm:t>
    </dgm:pt>
    <dgm:pt modelId="{AA8D9370-46BF-42AD-9CDA-6085C1ED5D85}" type="sibTrans" cxnId="{26B0A270-91CF-4843-B80F-A7DDE23779DC}">
      <dgm:prSet/>
      <dgm:spPr/>
      <dgm:t>
        <a:bodyPr/>
        <a:lstStyle/>
        <a:p>
          <a:endParaRPr lang="en-US"/>
        </a:p>
      </dgm:t>
    </dgm:pt>
    <dgm:pt modelId="{C956D15B-E6BB-4E4A-A783-5E011C127BE0}" type="pres">
      <dgm:prSet presAssocID="{97B256AA-5544-4940-86BB-1C60F601A42C}" presName="Name0" presStyleCnt="0">
        <dgm:presLayoutVars>
          <dgm:dir/>
          <dgm:animLvl val="lvl"/>
          <dgm:resizeHandles val="exact"/>
        </dgm:presLayoutVars>
      </dgm:prSet>
      <dgm:spPr/>
      <dgm:t>
        <a:bodyPr/>
        <a:lstStyle/>
        <a:p>
          <a:endParaRPr lang="en-US"/>
        </a:p>
      </dgm:t>
    </dgm:pt>
    <dgm:pt modelId="{ED8CE076-63BC-479B-A49E-DDE756957432}" type="pres">
      <dgm:prSet presAssocID="{D2CD54D8-A92D-47CF-AB5B-D093410004D9}" presName="linNode" presStyleCnt="0"/>
      <dgm:spPr/>
    </dgm:pt>
    <dgm:pt modelId="{FC0986D3-6356-450D-A271-4B050861135A}" type="pres">
      <dgm:prSet presAssocID="{D2CD54D8-A92D-47CF-AB5B-D093410004D9}" presName="parentText" presStyleLbl="node1" presStyleIdx="0" presStyleCnt="5">
        <dgm:presLayoutVars>
          <dgm:chMax val="1"/>
          <dgm:bulletEnabled val="1"/>
        </dgm:presLayoutVars>
      </dgm:prSet>
      <dgm:spPr/>
      <dgm:t>
        <a:bodyPr/>
        <a:lstStyle/>
        <a:p>
          <a:endParaRPr lang="en-US"/>
        </a:p>
      </dgm:t>
    </dgm:pt>
    <dgm:pt modelId="{A957E6CB-E4D2-44F6-9B10-4FA084EA851C}" type="pres">
      <dgm:prSet presAssocID="{D2CD54D8-A92D-47CF-AB5B-D093410004D9}" presName="descendantText" presStyleLbl="alignAccFollowNode1" presStyleIdx="0" presStyleCnt="5">
        <dgm:presLayoutVars>
          <dgm:bulletEnabled val="1"/>
        </dgm:presLayoutVars>
      </dgm:prSet>
      <dgm:spPr/>
      <dgm:t>
        <a:bodyPr/>
        <a:lstStyle/>
        <a:p>
          <a:endParaRPr lang="en-US"/>
        </a:p>
      </dgm:t>
    </dgm:pt>
    <dgm:pt modelId="{0497F979-E33E-40EB-B8FB-A183CFDA6FD4}" type="pres">
      <dgm:prSet presAssocID="{ABA215AE-CD16-4613-BC9A-515A205D0516}" presName="sp" presStyleCnt="0"/>
      <dgm:spPr/>
    </dgm:pt>
    <dgm:pt modelId="{9937765D-2AB4-489F-A26C-14A265BB3FD4}" type="pres">
      <dgm:prSet presAssocID="{E94E5626-CBC9-40CC-95D1-5BBDAA9D0AF8}" presName="linNode" presStyleCnt="0"/>
      <dgm:spPr/>
    </dgm:pt>
    <dgm:pt modelId="{A3072CC5-FF8E-4CF1-8D80-C8161EB703C8}" type="pres">
      <dgm:prSet presAssocID="{E94E5626-CBC9-40CC-95D1-5BBDAA9D0AF8}" presName="parentText" presStyleLbl="node1" presStyleIdx="1" presStyleCnt="5">
        <dgm:presLayoutVars>
          <dgm:chMax val="1"/>
          <dgm:bulletEnabled val="1"/>
        </dgm:presLayoutVars>
      </dgm:prSet>
      <dgm:spPr/>
      <dgm:t>
        <a:bodyPr/>
        <a:lstStyle/>
        <a:p>
          <a:endParaRPr lang="en-US"/>
        </a:p>
      </dgm:t>
    </dgm:pt>
    <dgm:pt modelId="{1EF216C3-2920-44E9-8E87-C07F79FD262D}" type="pres">
      <dgm:prSet presAssocID="{E94E5626-CBC9-40CC-95D1-5BBDAA9D0AF8}" presName="descendantText" presStyleLbl="alignAccFollowNode1" presStyleIdx="1" presStyleCnt="5">
        <dgm:presLayoutVars>
          <dgm:bulletEnabled val="1"/>
        </dgm:presLayoutVars>
      </dgm:prSet>
      <dgm:spPr/>
      <dgm:t>
        <a:bodyPr/>
        <a:lstStyle/>
        <a:p>
          <a:endParaRPr lang="en-US"/>
        </a:p>
      </dgm:t>
    </dgm:pt>
    <dgm:pt modelId="{93FA86C9-C8A8-4F2E-9709-2B7E3A22B857}" type="pres">
      <dgm:prSet presAssocID="{A9794EC4-1FC8-4724-AAB6-5551F1E21357}" presName="sp" presStyleCnt="0"/>
      <dgm:spPr/>
    </dgm:pt>
    <dgm:pt modelId="{68655A75-1C90-4A9F-9C56-34BFB46779AE}" type="pres">
      <dgm:prSet presAssocID="{FD29BD09-E5D1-4F41-83AD-7EB15796DC7A}" presName="linNode" presStyleCnt="0"/>
      <dgm:spPr/>
    </dgm:pt>
    <dgm:pt modelId="{294136A2-A713-412A-9010-A062A2ED206C}" type="pres">
      <dgm:prSet presAssocID="{FD29BD09-E5D1-4F41-83AD-7EB15796DC7A}" presName="parentText" presStyleLbl="node1" presStyleIdx="2" presStyleCnt="5">
        <dgm:presLayoutVars>
          <dgm:chMax val="1"/>
          <dgm:bulletEnabled val="1"/>
        </dgm:presLayoutVars>
      </dgm:prSet>
      <dgm:spPr/>
      <dgm:t>
        <a:bodyPr/>
        <a:lstStyle/>
        <a:p>
          <a:endParaRPr lang="en-US"/>
        </a:p>
      </dgm:t>
    </dgm:pt>
    <dgm:pt modelId="{8AD788BB-13A1-403C-9FF5-4395770011D5}" type="pres">
      <dgm:prSet presAssocID="{FD29BD09-E5D1-4F41-83AD-7EB15796DC7A}" presName="descendantText" presStyleLbl="alignAccFollowNode1" presStyleIdx="2" presStyleCnt="5">
        <dgm:presLayoutVars>
          <dgm:bulletEnabled val="1"/>
        </dgm:presLayoutVars>
      </dgm:prSet>
      <dgm:spPr/>
      <dgm:t>
        <a:bodyPr/>
        <a:lstStyle/>
        <a:p>
          <a:endParaRPr lang="en-US"/>
        </a:p>
      </dgm:t>
    </dgm:pt>
    <dgm:pt modelId="{759E7375-5026-473B-9251-61E6BA25FEAF}" type="pres">
      <dgm:prSet presAssocID="{9AF05E37-8EEE-4F2D-8DCA-D2FD659B78E3}" presName="sp" presStyleCnt="0"/>
      <dgm:spPr/>
    </dgm:pt>
    <dgm:pt modelId="{45FC9D93-56B7-433F-973D-D69C0F6DEBE6}" type="pres">
      <dgm:prSet presAssocID="{C7D5CD47-489E-4C68-9AAA-A773BBBA7960}" presName="linNode" presStyleCnt="0"/>
      <dgm:spPr/>
    </dgm:pt>
    <dgm:pt modelId="{AEBCC830-8F55-48B0-8CC0-F127E746B05F}" type="pres">
      <dgm:prSet presAssocID="{C7D5CD47-489E-4C68-9AAA-A773BBBA7960}" presName="parentText" presStyleLbl="node1" presStyleIdx="3" presStyleCnt="5">
        <dgm:presLayoutVars>
          <dgm:chMax val="1"/>
          <dgm:bulletEnabled val="1"/>
        </dgm:presLayoutVars>
      </dgm:prSet>
      <dgm:spPr/>
      <dgm:t>
        <a:bodyPr/>
        <a:lstStyle/>
        <a:p>
          <a:endParaRPr lang="en-US"/>
        </a:p>
      </dgm:t>
    </dgm:pt>
    <dgm:pt modelId="{C924484A-6735-4C6E-87CC-E54F7AB7820D}" type="pres">
      <dgm:prSet presAssocID="{C7D5CD47-489E-4C68-9AAA-A773BBBA7960}" presName="descendantText" presStyleLbl="alignAccFollowNode1" presStyleIdx="3" presStyleCnt="5">
        <dgm:presLayoutVars>
          <dgm:bulletEnabled val="1"/>
        </dgm:presLayoutVars>
      </dgm:prSet>
      <dgm:spPr/>
      <dgm:t>
        <a:bodyPr/>
        <a:lstStyle/>
        <a:p>
          <a:endParaRPr lang="en-US"/>
        </a:p>
      </dgm:t>
    </dgm:pt>
    <dgm:pt modelId="{C0A5509D-014A-4785-9966-8533B020EF5C}" type="pres">
      <dgm:prSet presAssocID="{E865E578-39A4-40BE-AC72-E3892B3E6BEB}" presName="sp" presStyleCnt="0"/>
      <dgm:spPr/>
    </dgm:pt>
    <dgm:pt modelId="{2FDBA783-1C62-42C4-AFA0-06A9BDB70119}" type="pres">
      <dgm:prSet presAssocID="{7C0427E8-CEF0-4504-ADF5-65808C9BBE1E}" presName="linNode" presStyleCnt="0"/>
      <dgm:spPr/>
    </dgm:pt>
    <dgm:pt modelId="{9290EFB0-4098-43F8-AA9B-754DA000BAA0}" type="pres">
      <dgm:prSet presAssocID="{7C0427E8-CEF0-4504-ADF5-65808C9BBE1E}" presName="parentText" presStyleLbl="node1" presStyleIdx="4" presStyleCnt="5">
        <dgm:presLayoutVars>
          <dgm:chMax val="1"/>
          <dgm:bulletEnabled val="1"/>
        </dgm:presLayoutVars>
      </dgm:prSet>
      <dgm:spPr/>
      <dgm:t>
        <a:bodyPr/>
        <a:lstStyle/>
        <a:p>
          <a:endParaRPr lang="en-US"/>
        </a:p>
      </dgm:t>
    </dgm:pt>
    <dgm:pt modelId="{57FAF1BB-0429-4AAA-AF7F-00F01B6DC535}" type="pres">
      <dgm:prSet presAssocID="{7C0427E8-CEF0-4504-ADF5-65808C9BBE1E}" presName="descendantText" presStyleLbl="alignAccFollowNode1" presStyleIdx="4" presStyleCnt="5">
        <dgm:presLayoutVars>
          <dgm:bulletEnabled val="1"/>
        </dgm:presLayoutVars>
      </dgm:prSet>
      <dgm:spPr/>
      <dgm:t>
        <a:bodyPr/>
        <a:lstStyle/>
        <a:p>
          <a:endParaRPr lang="en-US"/>
        </a:p>
      </dgm:t>
    </dgm:pt>
  </dgm:ptLst>
  <dgm:cxnLst>
    <dgm:cxn modelId="{D72A4B11-9140-49FB-B63B-BBAAB52EBEF1}" type="presOf" srcId="{F47099D9-A442-40C6-98D2-58BA5367C9D5}" destId="{1EF216C3-2920-44E9-8E87-C07F79FD262D}" srcOrd="0" destOrd="0" presId="urn:microsoft.com/office/officeart/2005/8/layout/vList5"/>
    <dgm:cxn modelId="{37504D1D-ECCF-410C-9028-A5D8E2AE7A9A}" srcId="{97B256AA-5544-4940-86BB-1C60F601A42C}" destId="{D2CD54D8-A92D-47CF-AB5B-D093410004D9}" srcOrd="0" destOrd="0" parTransId="{234A420A-FF8E-44D5-9D86-87CBE71016C9}" sibTransId="{ABA215AE-CD16-4613-BC9A-515A205D0516}"/>
    <dgm:cxn modelId="{749BD19D-BA0E-4F85-8125-04FBA57E5638}" type="presOf" srcId="{06DE40B7-C29E-45EB-AB4E-C2C71EA2B7F7}" destId="{A957E6CB-E4D2-44F6-9B10-4FA084EA851C}" srcOrd="0" destOrd="0" presId="urn:microsoft.com/office/officeart/2005/8/layout/vList5"/>
    <dgm:cxn modelId="{D9069820-1EAD-423E-BBDA-605706A6FD27}" type="presOf" srcId="{81BE6FDF-70AE-41B7-A015-DB45E4A97FC0}" destId="{57FAF1BB-0429-4AAA-AF7F-00F01B6DC535}" srcOrd="0" destOrd="0" presId="urn:microsoft.com/office/officeart/2005/8/layout/vList5"/>
    <dgm:cxn modelId="{B05B28CB-B380-47E6-A0F0-D7D6DD406669}" type="presOf" srcId="{ABFE8F67-5DBF-408E-9DAC-3DF23D1F76F8}" destId="{8AD788BB-13A1-403C-9FF5-4395770011D5}" srcOrd="0" destOrd="0" presId="urn:microsoft.com/office/officeart/2005/8/layout/vList5"/>
    <dgm:cxn modelId="{26B0A270-91CF-4843-B80F-A7DDE23779DC}" srcId="{7C0427E8-CEF0-4504-ADF5-65808C9BBE1E}" destId="{81BE6FDF-70AE-41B7-A015-DB45E4A97FC0}" srcOrd="0" destOrd="0" parTransId="{28CCC2B0-6D74-4754-98A1-2FF4F32FEF60}" sibTransId="{AA8D9370-46BF-42AD-9CDA-6085C1ED5D85}"/>
    <dgm:cxn modelId="{EB7437DE-53BB-4C9F-96DB-F16E2E76E35A}" srcId="{D2CD54D8-A92D-47CF-AB5B-D093410004D9}" destId="{06DE40B7-C29E-45EB-AB4E-C2C71EA2B7F7}" srcOrd="0" destOrd="0" parTransId="{BBF5D910-258F-4F4B-972C-D412206BF2DF}" sibTransId="{2BCD57FC-F228-44A4-A3D2-17141C1C5DEA}"/>
    <dgm:cxn modelId="{98CCC20D-9466-4C4D-B72A-D65AD7260738}" srcId="{FD29BD09-E5D1-4F41-83AD-7EB15796DC7A}" destId="{ABFE8F67-5DBF-408E-9DAC-3DF23D1F76F8}" srcOrd="0" destOrd="0" parTransId="{FAAD75BE-D644-4C92-A3B9-9F3BD9B9A2AB}" sibTransId="{E45B4079-B8CE-4D0E-AABB-F43F7C891E45}"/>
    <dgm:cxn modelId="{CA033BF6-4E12-4D20-9BC7-E99EB551CC30}" srcId="{E94E5626-CBC9-40CC-95D1-5BBDAA9D0AF8}" destId="{F47099D9-A442-40C6-98D2-58BA5367C9D5}" srcOrd="0" destOrd="0" parTransId="{935E3C0D-D9B2-4FE5-832F-1F57599E7D74}" sibTransId="{8260CDDE-431D-4E22-A083-057186D4A982}"/>
    <dgm:cxn modelId="{A1C2936F-D14E-4202-BAB2-7BCE03CBB0EC}" type="presOf" srcId="{97B256AA-5544-4940-86BB-1C60F601A42C}" destId="{C956D15B-E6BB-4E4A-A783-5E011C127BE0}" srcOrd="0" destOrd="0" presId="urn:microsoft.com/office/officeart/2005/8/layout/vList5"/>
    <dgm:cxn modelId="{24692AD6-5A9E-4C26-A8E7-1564732F7009}" type="presOf" srcId="{E94E5626-CBC9-40CC-95D1-5BBDAA9D0AF8}" destId="{A3072CC5-FF8E-4CF1-8D80-C8161EB703C8}" srcOrd="0" destOrd="0" presId="urn:microsoft.com/office/officeart/2005/8/layout/vList5"/>
    <dgm:cxn modelId="{AC8E67F7-2516-40F3-9908-59EA4EDFECE3}" type="presOf" srcId="{8720F935-EF6E-4663-9E5A-A0EE222AF344}" destId="{C924484A-6735-4C6E-87CC-E54F7AB7820D}" srcOrd="0" destOrd="0" presId="urn:microsoft.com/office/officeart/2005/8/layout/vList5"/>
    <dgm:cxn modelId="{6028776B-90AA-42E9-A6FB-38C01C69F461}" srcId="{97B256AA-5544-4940-86BB-1C60F601A42C}" destId="{7C0427E8-CEF0-4504-ADF5-65808C9BBE1E}" srcOrd="4" destOrd="0" parTransId="{0A47F84A-7A61-4F9F-B718-CEA22D946F67}" sibTransId="{D9390E71-0DFC-414A-A51C-2F22DEA16735}"/>
    <dgm:cxn modelId="{3D684C47-25B3-4DAA-98A5-7D5C869DCC70}" srcId="{97B256AA-5544-4940-86BB-1C60F601A42C}" destId="{E94E5626-CBC9-40CC-95D1-5BBDAA9D0AF8}" srcOrd="1" destOrd="0" parTransId="{64508178-3CF7-48AE-9247-8E721A83327E}" sibTransId="{A9794EC4-1FC8-4724-AAB6-5551F1E21357}"/>
    <dgm:cxn modelId="{23609CA1-9ABB-47A0-9853-8AC2BA6FAF95}" srcId="{97B256AA-5544-4940-86BB-1C60F601A42C}" destId="{C7D5CD47-489E-4C68-9AAA-A773BBBA7960}" srcOrd="3" destOrd="0" parTransId="{AC81458C-7D46-4D24-A17C-6509D699142E}" sibTransId="{E865E578-39A4-40BE-AC72-E3892B3E6BEB}"/>
    <dgm:cxn modelId="{7902EDC9-5AB6-44B6-974D-42005D713ECF}" srcId="{97B256AA-5544-4940-86BB-1C60F601A42C}" destId="{FD29BD09-E5D1-4F41-83AD-7EB15796DC7A}" srcOrd="2" destOrd="0" parTransId="{D20C73DF-DB5B-44A1-AF58-30E6A88474AE}" sibTransId="{9AF05E37-8EEE-4F2D-8DCA-D2FD659B78E3}"/>
    <dgm:cxn modelId="{9939C836-B02A-4847-A4DF-EFFCEF1863D5}" type="presOf" srcId="{7C0427E8-CEF0-4504-ADF5-65808C9BBE1E}" destId="{9290EFB0-4098-43F8-AA9B-754DA000BAA0}" srcOrd="0" destOrd="0" presId="urn:microsoft.com/office/officeart/2005/8/layout/vList5"/>
    <dgm:cxn modelId="{9CCAB6F3-3E79-46FE-9F44-5EAE8A1F69B3}" type="presOf" srcId="{FD29BD09-E5D1-4F41-83AD-7EB15796DC7A}" destId="{294136A2-A713-412A-9010-A062A2ED206C}" srcOrd="0" destOrd="0" presId="urn:microsoft.com/office/officeart/2005/8/layout/vList5"/>
    <dgm:cxn modelId="{9D1C6DEC-541F-4546-9E8E-CD1BD73CB0E1}" type="presOf" srcId="{C7D5CD47-489E-4C68-9AAA-A773BBBA7960}" destId="{AEBCC830-8F55-48B0-8CC0-F127E746B05F}" srcOrd="0" destOrd="0" presId="urn:microsoft.com/office/officeart/2005/8/layout/vList5"/>
    <dgm:cxn modelId="{5586E1F8-DD3A-43C0-9679-8F6C3EE00C38}" type="presOf" srcId="{D2CD54D8-A92D-47CF-AB5B-D093410004D9}" destId="{FC0986D3-6356-450D-A271-4B050861135A}" srcOrd="0" destOrd="0" presId="urn:microsoft.com/office/officeart/2005/8/layout/vList5"/>
    <dgm:cxn modelId="{30591FBC-7938-4E9B-8444-FC59D7B46F03}" srcId="{C7D5CD47-489E-4C68-9AAA-A773BBBA7960}" destId="{8720F935-EF6E-4663-9E5A-A0EE222AF344}" srcOrd="0" destOrd="0" parTransId="{441F9FAD-83D5-4041-B547-4D12D6DBB50D}" sibTransId="{0123252B-5B28-4C99-A39C-AFFF277ECE83}"/>
    <dgm:cxn modelId="{A8427931-AF25-4416-9E64-8053D13CE1DE}" type="presParOf" srcId="{C956D15B-E6BB-4E4A-A783-5E011C127BE0}" destId="{ED8CE076-63BC-479B-A49E-DDE756957432}" srcOrd="0" destOrd="0" presId="urn:microsoft.com/office/officeart/2005/8/layout/vList5"/>
    <dgm:cxn modelId="{83167B26-7F86-47B9-AFA2-43B705342C02}" type="presParOf" srcId="{ED8CE076-63BC-479B-A49E-DDE756957432}" destId="{FC0986D3-6356-450D-A271-4B050861135A}" srcOrd="0" destOrd="0" presId="urn:microsoft.com/office/officeart/2005/8/layout/vList5"/>
    <dgm:cxn modelId="{2758B375-9EC2-4462-A813-6E54342A1DCD}" type="presParOf" srcId="{ED8CE076-63BC-479B-A49E-DDE756957432}" destId="{A957E6CB-E4D2-44F6-9B10-4FA084EA851C}" srcOrd="1" destOrd="0" presId="urn:microsoft.com/office/officeart/2005/8/layout/vList5"/>
    <dgm:cxn modelId="{8C9D5A0C-CDAD-4D2C-91F7-9CFBE555F5FD}" type="presParOf" srcId="{C956D15B-E6BB-4E4A-A783-5E011C127BE0}" destId="{0497F979-E33E-40EB-B8FB-A183CFDA6FD4}" srcOrd="1" destOrd="0" presId="urn:microsoft.com/office/officeart/2005/8/layout/vList5"/>
    <dgm:cxn modelId="{D40B81CD-277B-4AE5-A7A2-5D8B752F1F40}" type="presParOf" srcId="{C956D15B-E6BB-4E4A-A783-5E011C127BE0}" destId="{9937765D-2AB4-489F-A26C-14A265BB3FD4}" srcOrd="2" destOrd="0" presId="urn:microsoft.com/office/officeart/2005/8/layout/vList5"/>
    <dgm:cxn modelId="{1772ADC8-55DB-41DA-808B-7628ACA472D7}" type="presParOf" srcId="{9937765D-2AB4-489F-A26C-14A265BB3FD4}" destId="{A3072CC5-FF8E-4CF1-8D80-C8161EB703C8}" srcOrd="0" destOrd="0" presId="urn:microsoft.com/office/officeart/2005/8/layout/vList5"/>
    <dgm:cxn modelId="{B9DC763D-4437-457D-A8EA-92DD63A78414}" type="presParOf" srcId="{9937765D-2AB4-489F-A26C-14A265BB3FD4}" destId="{1EF216C3-2920-44E9-8E87-C07F79FD262D}" srcOrd="1" destOrd="0" presId="urn:microsoft.com/office/officeart/2005/8/layout/vList5"/>
    <dgm:cxn modelId="{DF6DC646-FF3A-404B-B345-39252252E03C}" type="presParOf" srcId="{C956D15B-E6BB-4E4A-A783-5E011C127BE0}" destId="{93FA86C9-C8A8-4F2E-9709-2B7E3A22B857}" srcOrd="3" destOrd="0" presId="urn:microsoft.com/office/officeart/2005/8/layout/vList5"/>
    <dgm:cxn modelId="{4D324F02-2931-4671-9CEC-5C0B8876DF81}" type="presParOf" srcId="{C956D15B-E6BB-4E4A-A783-5E011C127BE0}" destId="{68655A75-1C90-4A9F-9C56-34BFB46779AE}" srcOrd="4" destOrd="0" presId="urn:microsoft.com/office/officeart/2005/8/layout/vList5"/>
    <dgm:cxn modelId="{28A50F59-47B5-4F23-9461-49BE60AA8C8C}" type="presParOf" srcId="{68655A75-1C90-4A9F-9C56-34BFB46779AE}" destId="{294136A2-A713-412A-9010-A062A2ED206C}" srcOrd="0" destOrd="0" presId="urn:microsoft.com/office/officeart/2005/8/layout/vList5"/>
    <dgm:cxn modelId="{310E45FD-1F43-4857-B170-D5D16B61243A}" type="presParOf" srcId="{68655A75-1C90-4A9F-9C56-34BFB46779AE}" destId="{8AD788BB-13A1-403C-9FF5-4395770011D5}" srcOrd="1" destOrd="0" presId="urn:microsoft.com/office/officeart/2005/8/layout/vList5"/>
    <dgm:cxn modelId="{7087062F-7511-4CE4-86FA-70882FA6F098}" type="presParOf" srcId="{C956D15B-E6BB-4E4A-A783-5E011C127BE0}" destId="{759E7375-5026-473B-9251-61E6BA25FEAF}" srcOrd="5" destOrd="0" presId="urn:microsoft.com/office/officeart/2005/8/layout/vList5"/>
    <dgm:cxn modelId="{4C87E70C-79D4-4E1F-8CA5-CF647B353EAA}" type="presParOf" srcId="{C956D15B-E6BB-4E4A-A783-5E011C127BE0}" destId="{45FC9D93-56B7-433F-973D-D69C0F6DEBE6}" srcOrd="6" destOrd="0" presId="urn:microsoft.com/office/officeart/2005/8/layout/vList5"/>
    <dgm:cxn modelId="{48834309-9C0F-4F53-98EE-EF42284B84D4}" type="presParOf" srcId="{45FC9D93-56B7-433F-973D-D69C0F6DEBE6}" destId="{AEBCC830-8F55-48B0-8CC0-F127E746B05F}" srcOrd="0" destOrd="0" presId="urn:microsoft.com/office/officeart/2005/8/layout/vList5"/>
    <dgm:cxn modelId="{9F318BE8-AE1F-47F1-88F6-2A078618C5E8}" type="presParOf" srcId="{45FC9D93-56B7-433F-973D-D69C0F6DEBE6}" destId="{C924484A-6735-4C6E-87CC-E54F7AB7820D}" srcOrd="1" destOrd="0" presId="urn:microsoft.com/office/officeart/2005/8/layout/vList5"/>
    <dgm:cxn modelId="{FEE887D2-5225-4233-B6E0-9686182EFF30}" type="presParOf" srcId="{C956D15B-E6BB-4E4A-A783-5E011C127BE0}" destId="{C0A5509D-014A-4785-9966-8533B020EF5C}" srcOrd="7" destOrd="0" presId="urn:microsoft.com/office/officeart/2005/8/layout/vList5"/>
    <dgm:cxn modelId="{347B0177-2707-4C0B-B719-399EED79F787}" type="presParOf" srcId="{C956D15B-E6BB-4E4A-A783-5E011C127BE0}" destId="{2FDBA783-1C62-42C4-AFA0-06A9BDB70119}" srcOrd="8" destOrd="0" presId="urn:microsoft.com/office/officeart/2005/8/layout/vList5"/>
    <dgm:cxn modelId="{E39DE486-8514-4174-8261-7F274429BF99}" type="presParOf" srcId="{2FDBA783-1C62-42C4-AFA0-06A9BDB70119}" destId="{9290EFB0-4098-43F8-AA9B-754DA000BAA0}" srcOrd="0" destOrd="0" presId="urn:microsoft.com/office/officeart/2005/8/layout/vList5"/>
    <dgm:cxn modelId="{3732DBA6-486E-4315-B5C3-D11A8737F712}" type="presParOf" srcId="{2FDBA783-1C62-42C4-AFA0-06A9BDB70119}" destId="{57FAF1BB-0429-4AAA-AF7F-00F01B6DC535}"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1ADB392-2FA5-4DFA-8FC1-1470F3AE9CD8}" type="doc">
      <dgm:prSet loTypeId="urn:microsoft.com/office/officeart/2005/8/layout/vList3" loCatId="list" qsTypeId="urn:microsoft.com/office/officeart/2005/8/quickstyle/simple1" qsCatId="simple" csTypeId="urn:microsoft.com/office/officeart/2005/8/colors/accent2_1" csCatId="accent2" phldr="1"/>
      <dgm:spPr/>
      <dgm:t>
        <a:bodyPr/>
        <a:lstStyle/>
        <a:p>
          <a:endParaRPr lang="en-US"/>
        </a:p>
      </dgm:t>
    </dgm:pt>
    <dgm:pt modelId="{EB39B7FF-1FD4-493A-B40C-C420C7FF1A5D}">
      <dgm:prSet phldrT="[Text]" custT="1"/>
      <dgm:spPr/>
      <dgm:t>
        <a:bodyPr/>
        <a:lstStyle/>
        <a:p>
          <a:r>
            <a:rPr lang="en-IN" sz="1800" b="0" u="none" dirty="0" smtClean="0"/>
            <a:t>Defend the data centre from unauthorized users and outside attacks</a:t>
          </a:r>
          <a:endParaRPr lang="en-US" sz="1800" b="0" u="none" dirty="0"/>
        </a:p>
      </dgm:t>
    </dgm:pt>
    <dgm:pt modelId="{711AF0E8-4240-4503-82D1-7407697E9B93}" type="parTrans" cxnId="{5824FAA5-376E-4247-B0BF-00A1CEE75767}">
      <dgm:prSet/>
      <dgm:spPr/>
      <dgm:t>
        <a:bodyPr/>
        <a:lstStyle/>
        <a:p>
          <a:endParaRPr lang="en-US" sz="5400" b="0" u="none"/>
        </a:p>
      </dgm:t>
    </dgm:pt>
    <dgm:pt modelId="{D5A76F4B-795E-4B72-A628-1797D540BBCA}" type="sibTrans" cxnId="{5824FAA5-376E-4247-B0BF-00A1CEE75767}">
      <dgm:prSet/>
      <dgm:spPr/>
      <dgm:t>
        <a:bodyPr/>
        <a:lstStyle/>
        <a:p>
          <a:endParaRPr lang="en-US" sz="5400" b="0" u="none"/>
        </a:p>
      </dgm:t>
    </dgm:pt>
    <dgm:pt modelId="{F32F0BDD-CEF5-418E-8CE8-7FA8D67DBD5D}">
      <dgm:prSet phldrT="[Text]" custT="1"/>
      <dgm:spPr/>
      <dgm:t>
        <a:bodyPr/>
        <a:lstStyle/>
        <a:p>
          <a:r>
            <a:rPr lang="en-IN" sz="1800" b="0" u="none" dirty="0" smtClean="0"/>
            <a:t>Assign virtual machines to trust zones and enforce access policies at the virtual machine level</a:t>
          </a:r>
          <a:endParaRPr lang="en-US" sz="1800" b="0" u="none" dirty="0"/>
        </a:p>
      </dgm:t>
    </dgm:pt>
    <dgm:pt modelId="{50D2F3C2-52A1-409C-9250-3E4B38A12297}" type="parTrans" cxnId="{CD1E7F5D-6D53-4712-BE68-A78130A347A7}">
      <dgm:prSet/>
      <dgm:spPr/>
      <dgm:t>
        <a:bodyPr/>
        <a:lstStyle/>
        <a:p>
          <a:endParaRPr lang="en-US" sz="5400" b="0" u="none"/>
        </a:p>
      </dgm:t>
    </dgm:pt>
    <dgm:pt modelId="{57C1E44C-FD92-4ABC-BAFB-8A2DF0A87DA0}" type="sibTrans" cxnId="{CD1E7F5D-6D53-4712-BE68-A78130A347A7}">
      <dgm:prSet/>
      <dgm:spPr/>
      <dgm:t>
        <a:bodyPr/>
        <a:lstStyle/>
        <a:p>
          <a:endParaRPr lang="en-US" sz="5400" b="0" u="none"/>
        </a:p>
      </dgm:t>
    </dgm:pt>
    <dgm:pt modelId="{EAE6B425-FF48-4C6F-8066-CAA092A77DC2}">
      <dgm:prSet phldrT="[Text]" custT="1"/>
      <dgm:spPr/>
      <dgm:t>
        <a:bodyPr/>
        <a:lstStyle/>
        <a:p>
          <a:r>
            <a:rPr lang="en-IN" sz="1800" b="0" u="none" dirty="0" smtClean="0"/>
            <a:t>Support virtual machine mobility</a:t>
          </a:r>
          <a:endParaRPr lang="en-US" sz="1800" b="0" u="none" dirty="0"/>
        </a:p>
      </dgm:t>
    </dgm:pt>
    <dgm:pt modelId="{C559674B-F914-40E9-A9A7-20D057BC0E99}" type="parTrans" cxnId="{E031A516-20AF-470C-9487-ADD76B1150D7}">
      <dgm:prSet/>
      <dgm:spPr/>
      <dgm:t>
        <a:bodyPr/>
        <a:lstStyle/>
        <a:p>
          <a:endParaRPr lang="en-US" sz="5400" b="0" u="none"/>
        </a:p>
      </dgm:t>
    </dgm:pt>
    <dgm:pt modelId="{4F8EF8D8-A8DA-4D47-944B-40BF41F4934C}" type="sibTrans" cxnId="{E031A516-20AF-470C-9487-ADD76B1150D7}">
      <dgm:prSet/>
      <dgm:spPr/>
      <dgm:t>
        <a:bodyPr/>
        <a:lstStyle/>
        <a:p>
          <a:endParaRPr lang="en-US" sz="5400" b="0" u="none"/>
        </a:p>
      </dgm:t>
    </dgm:pt>
    <dgm:pt modelId="{24EEC133-CB4C-4119-90D6-4499B6B88D80}">
      <dgm:prSet phldrT="[Text]" custT="1"/>
      <dgm:spPr/>
      <dgm:t>
        <a:bodyPr/>
        <a:lstStyle/>
        <a:p>
          <a:r>
            <a:rPr lang="en-IN" sz="1800" b="0" u="none" dirty="0" smtClean="0"/>
            <a:t>Prevent intrusion and contain malware by using high bandwidth scalable IPS at entry point</a:t>
          </a:r>
          <a:endParaRPr lang="en-US" sz="1800" b="0" u="none" dirty="0"/>
        </a:p>
      </dgm:t>
    </dgm:pt>
    <dgm:pt modelId="{4AC9DCC9-9AB8-4093-947C-0A3B9283B25B}" type="parTrans" cxnId="{E345D4FD-5CC1-41CF-8A72-820D877D694C}">
      <dgm:prSet/>
      <dgm:spPr/>
      <dgm:t>
        <a:bodyPr/>
        <a:lstStyle/>
        <a:p>
          <a:endParaRPr lang="en-US" sz="5400" b="0" u="none"/>
        </a:p>
      </dgm:t>
    </dgm:pt>
    <dgm:pt modelId="{E0E45BBE-8AB1-435F-A889-5CA754196973}" type="sibTrans" cxnId="{E345D4FD-5CC1-41CF-8A72-820D877D694C}">
      <dgm:prSet/>
      <dgm:spPr/>
      <dgm:t>
        <a:bodyPr/>
        <a:lstStyle/>
        <a:p>
          <a:endParaRPr lang="en-US" sz="5400" b="0" u="none"/>
        </a:p>
      </dgm:t>
    </dgm:pt>
    <dgm:pt modelId="{06DFA62F-E3B7-4072-B0D4-FC827612A21B}">
      <dgm:prSet phldrT="[Text]" custT="1"/>
      <dgm:spPr/>
      <dgm:t>
        <a:bodyPr/>
        <a:lstStyle/>
        <a:p>
          <a:r>
            <a:rPr lang="en-IN" sz="1800" b="0" u="none" dirty="0" smtClean="0"/>
            <a:t>VPNs as secure Gateway to the data centre</a:t>
          </a:r>
          <a:endParaRPr lang="en-US" sz="1800" b="0" u="none" dirty="0"/>
        </a:p>
      </dgm:t>
    </dgm:pt>
    <dgm:pt modelId="{8369E8D6-159C-4C45-AB42-CADBC14885CB}" type="parTrans" cxnId="{46B73E5C-AC84-48F0-96B2-61E834A85775}">
      <dgm:prSet/>
      <dgm:spPr/>
      <dgm:t>
        <a:bodyPr/>
        <a:lstStyle/>
        <a:p>
          <a:endParaRPr lang="en-US" sz="5400" b="0" u="none"/>
        </a:p>
      </dgm:t>
    </dgm:pt>
    <dgm:pt modelId="{64DB0865-CA02-48B5-B708-59F818F1D679}" type="sibTrans" cxnId="{46B73E5C-AC84-48F0-96B2-61E834A85775}">
      <dgm:prSet/>
      <dgm:spPr/>
      <dgm:t>
        <a:bodyPr/>
        <a:lstStyle/>
        <a:p>
          <a:endParaRPr lang="en-US" sz="5400" b="0" u="none"/>
        </a:p>
      </dgm:t>
    </dgm:pt>
    <dgm:pt modelId="{36BAF60A-14A4-49F8-901A-4BC51D302FE0}">
      <dgm:prSet phldrT="[Text]" custT="1"/>
      <dgm:spPr/>
      <dgm:t>
        <a:bodyPr/>
        <a:lstStyle/>
        <a:p>
          <a:r>
            <a:rPr lang="en-IN" sz="1800" b="0" u="none" dirty="0" smtClean="0"/>
            <a:t>Provisioning of automated security services and policies</a:t>
          </a:r>
          <a:endParaRPr lang="en-US" sz="1800" b="0" u="none" dirty="0"/>
        </a:p>
      </dgm:t>
    </dgm:pt>
    <dgm:pt modelId="{C179EC23-398D-4805-A6E3-96A69CC54D2C}" type="parTrans" cxnId="{810060CA-F459-4807-8E72-0BC6D94B5AE4}">
      <dgm:prSet/>
      <dgm:spPr/>
      <dgm:t>
        <a:bodyPr/>
        <a:lstStyle/>
        <a:p>
          <a:endParaRPr lang="en-US" sz="5400" b="0" u="none"/>
        </a:p>
      </dgm:t>
    </dgm:pt>
    <dgm:pt modelId="{83E0A5F2-CE6E-4863-B06A-AD8874A84D9C}" type="sibTrans" cxnId="{810060CA-F459-4807-8E72-0BC6D94B5AE4}">
      <dgm:prSet/>
      <dgm:spPr/>
      <dgm:t>
        <a:bodyPr/>
        <a:lstStyle/>
        <a:p>
          <a:endParaRPr lang="en-US" sz="5400" b="0" u="none"/>
        </a:p>
      </dgm:t>
    </dgm:pt>
    <dgm:pt modelId="{E83259ED-DF13-465B-B3FF-F4D365F9272B}">
      <dgm:prSet phldrT="[Text]" custT="1"/>
      <dgm:spPr/>
      <dgm:t>
        <a:bodyPr/>
        <a:lstStyle/>
        <a:p>
          <a:r>
            <a:rPr lang="en-IN" sz="1800" b="0" u="none" dirty="0" smtClean="0"/>
            <a:t>Segregating  security, network, and server administrator duties</a:t>
          </a:r>
          <a:endParaRPr lang="en-US" sz="1800" b="0" u="none" dirty="0"/>
        </a:p>
      </dgm:t>
    </dgm:pt>
    <dgm:pt modelId="{6D856E39-951F-49A6-B813-CAF20657AC43}" type="parTrans" cxnId="{4F1B0C39-47E0-45BB-9FE3-E045E3CB34F5}">
      <dgm:prSet/>
      <dgm:spPr/>
      <dgm:t>
        <a:bodyPr/>
        <a:lstStyle/>
        <a:p>
          <a:endParaRPr lang="en-US" sz="5400" b="0" u="none"/>
        </a:p>
      </dgm:t>
    </dgm:pt>
    <dgm:pt modelId="{32CFB51F-4280-4367-84CE-B88FD31398D8}" type="sibTrans" cxnId="{4F1B0C39-47E0-45BB-9FE3-E045E3CB34F5}">
      <dgm:prSet/>
      <dgm:spPr/>
      <dgm:t>
        <a:bodyPr/>
        <a:lstStyle/>
        <a:p>
          <a:endParaRPr lang="en-US" sz="5400" b="0" u="none"/>
        </a:p>
      </dgm:t>
    </dgm:pt>
    <dgm:pt modelId="{21668255-CD08-4DEA-B146-916C58AD1CE0}" type="pres">
      <dgm:prSet presAssocID="{91ADB392-2FA5-4DFA-8FC1-1470F3AE9CD8}" presName="linearFlow" presStyleCnt="0">
        <dgm:presLayoutVars>
          <dgm:dir/>
          <dgm:resizeHandles val="exact"/>
        </dgm:presLayoutVars>
      </dgm:prSet>
      <dgm:spPr/>
      <dgm:t>
        <a:bodyPr/>
        <a:lstStyle/>
        <a:p>
          <a:endParaRPr lang="en-US"/>
        </a:p>
      </dgm:t>
    </dgm:pt>
    <dgm:pt modelId="{82D83713-5DAD-4F5E-9B81-E0CD516285D1}" type="pres">
      <dgm:prSet presAssocID="{EB39B7FF-1FD4-493A-B40C-C420C7FF1A5D}" presName="composite" presStyleCnt="0"/>
      <dgm:spPr/>
    </dgm:pt>
    <dgm:pt modelId="{44506F89-E488-4BF4-B9B2-C556A01C99E4}" type="pres">
      <dgm:prSet presAssocID="{EB39B7FF-1FD4-493A-B40C-C420C7FF1A5D}" presName="imgShp" presStyleLbl="fgImgPlace1" presStyleIdx="0" presStyleCnt="7"/>
      <dgm:spPr/>
    </dgm:pt>
    <dgm:pt modelId="{52EE3296-B5A1-4046-8A59-5A6E62E30F57}" type="pres">
      <dgm:prSet presAssocID="{EB39B7FF-1FD4-493A-B40C-C420C7FF1A5D}" presName="txShp" presStyleLbl="node1" presStyleIdx="0" presStyleCnt="7">
        <dgm:presLayoutVars>
          <dgm:bulletEnabled val="1"/>
        </dgm:presLayoutVars>
      </dgm:prSet>
      <dgm:spPr/>
      <dgm:t>
        <a:bodyPr/>
        <a:lstStyle/>
        <a:p>
          <a:endParaRPr lang="en-US"/>
        </a:p>
      </dgm:t>
    </dgm:pt>
    <dgm:pt modelId="{55607834-E203-4CC0-9F1F-48AAEE66613A}" type="pres">
      <dgm:prSet presAssocID="{D5A76F4B-795E-4B72-A628-1797D540BBCA}" presName="spacing" presStyleCnt="0"/>
      <dgm:spPr/>
    </dgm:pt>
    <dgm:pt modelId="{C0FC00B9-C89B-4B18-8DC0-5D9D2E3A956E}" type="pres">
      <dgm:prSet presAssocID="{F32F0BDD-CEF5-418E-8CE8-7FA8D67DBD5D}" presName="composite" presStyleCnt="0"/>
      <dgm:spPr/>
    </dgm:pt>
    <dgm:pt modelId="{AD1BA7FE-A5BB-471C-999F-04D9B6CE6E3F}" type="pres">
      <dgm:prSet presAssocID="{F32F0BDD-CEF5-418E-8CE8-7FA8D67DBD5D}" presName="imgShp" presStyleLbl="fgImgPlace1" presStyleIdx="1" presStyleCnt="7"/>
      <dgm:spPr/>
    </dgm:pt>
    <dgm:pt modelId="{B205CA5C-CE76-4424-BAA9-085E0522EEF2}" type="pres">
      <dgm:prSet presAssocID="{F32F0BDD-CEF5-418E-8CE8-7FA8D67DBD5D}" presName="txShp" presStyleLbl="node1" presStyleIdx="1" presStyleCnt="7">
        <dgm:presLayoutVars>
          <dgm:bulletEnabled val="1"/>
        </dgm:presLayoutVars>
      </dgm:prSet>
      <dgm:spPr/>
      <dgm:t>
        <a:bodyPr/>
        <a:lstStyle/>
        <a:p>
          <a:endParaRPr lang="en-US"/>
        </a:p>
      </dgm:t>
    </dgm:pt>
    <dgm:pt modelId="{46579C30-4B61-4DF9-83B2-149984F5412A}" type="pres">
      <dgm:prSet presAssocID="{57C1E44C-FD92-4ABC-BAFB-8A2DF0A87DA0}" presName="spacing" presStyleCnt="0"/>
      <dgm:spPr/>
    </dgm:pt>
    <dgm:pt modelId="{EC4CDB2F-35C1-479D-A5AF-FD01A754599B}" type="pres">
      <dgm:prSet presAssocID="{EAE6B425-FF48-4C6F-8066-CAA092A77DC2}" presName="composite" presStyleCnt="0"/>
      <dgm:spPr/>
    </dgm:pt>
    <dgm:pt modelId="{01E20C1D-61B8-4923-A76D-1DCF77E96BFD}" type="pres">
      <dgm:prSet presAssocID="{EAE6B425-FF48-4C6F-8066-CAA092A77DC2}" presName="imgShp" presStyleLbl="fgImgPlace1" presStyleIdx="2" presStyleCnt="7"/>
      <dgm:spPr/>
    </dgm:pt>
    <dgm:pt modelId="{9CFA19BC-8C24-4F0E-9908-EC9FA10C2E94}" type="pres">
      <dgm:prSet presAssocID="{EAE6B425-FF48-4C6F-8066-CAA092A77DC2}" presName="txShp" presStyleLbl="node1" presStyleIdx="2" presStyleCnt="7">
        <dgm:presLayoutVars>
          <dgm:bulletEnabled val="1"/>
        </dgm:presLayoutVars>
      </dgm:prSet>
      <dgm:spPr/>
      <dgm:t>
        <a:bodyPr/>
        <a:lstStyle/>
        <a:p>
          <a:endParaRPr lang="en-US"/>
        </a:p>
      </dgm:t>
    </dgm:pt>
    <dgm:pt modelId="{AC3E8048-052B-4CE1-B231-8AAC6476FB1A}" type="pres">
      <dgm:prSet presAssocID="{4F8EF8D8-A8DA-4D47-944B-40BF41F4934C}" presName="spacing" presStyleCnt="0"/>
      <dgm:spPr/>
    </dgm:pt>
    <dgm:pt modelId="{14A21BEB-E0E2-4BE9-9910-8CCC3B3C0579}" type="pres">
      <dgm:prSet presAssocID="{24EEC133-CB4C-4119-90D6-4499B6B88D80}" presName="composite" presStyleCnt="0"/>
      <dgm:spPr/>
    </dgm:pt>
    <dgm:pt modelId="{ECBD6414-B7D4-49B6-AF3E-7BB2AAA5A3E1}" type="pres">
      <dgm:prSet presAssocID="{24EEC133-CB4C-4119-90D6-4499B6B88D80}" presName="imgShp" presStyleLbl="fgImgPlace1" presStyleIdx="3" presStyleCnt="7"/>
      <dgm:spPr/>
    </dgm:pt>
    <dgm:pt modelId="{ED4D8375-F156-452C-A80A-B7ED62E5A56B}" type="pres">
      <dgm:prSet presAssocID="{24EEC133-CB4C-4119-90D6-4499B6B88D80}" presName="txShp" presStyleLbl="node1" presStyleIdx="3" presStyleCnt="7">
        <dgm:presLayoutVars>
          <dgm:bulletEnabled val="1"/>
        </dgm:presLayoutVars>
      </dgm:prSet>
      <dgm:spPr/>
      <dgm:t>
        <a:bodyPr/>
        <a:lstStyle/>
        <a:p>
          <a:endParaRPr lang="en-US"/>
        </a:p>
      </dgm:t>
    </dgm:pt>
    <dgm:pt modelId="{CA72EDC1-2A91-45BC-B62B-2C585C54C1E4}" type="pres">
      <dgm:prSet presAssocID="{E0E45BBE-8AB1-435F-A889-5CA754196973}" presName="spacing" presStyleCnt="0"/>
      <dgm:spPr/>
    </dgm:pt>
    <dgm:pt modelId="{08676234-91DE-430C-B33C-21BD8DB3F55B}" type="pres">
      <dgm:prSet presAssocID="{06DFA62F-E3B7-4072-B0D4-FC827612A21B}" presName="composite" presStyleCnt="0"/>
      <dgm:spPr/>
    </dgm:pt>
    <dgm:pt modelId="{C40CD7DC-BDE0-4A44-AFF1-E90945B23699}" type="pres">
      <dgm:prSet presAssocID="{06DFA62F-E3B7-4072-B0D4-FC827612A21B}" presName="imgShp" presStyleLbl="fgImgPlace1" presStyleIdx="4" presStyleCnt="7"/>
      <dgm:spPr/>
    </dgm:pt>
    <dgm:pt modelId="{F9D57788-454F-495A-B3C8-06B06C65E47D}" type="pres">
      <dgm:prSet presAssocID="{06DFA62F-E3B7-4072-B0D4-FC827612A21B}" presName="txShp" presStyleLbl="node1" presStyleIdx="4" presStyleCnt="7">
        <dgm:presLayoutVars>
          <dgm:bulletEnabled val="1"/>
        </dgm:presLayoutVars>
      </dgm:prSet>
      <dgm:spPr/>
      <dgm:t>
        <a:bodyPr/>
        <a:lstStyle/>
        <a:p>
          <a:endParaRPr lang="en-US"/>
        </a:p>
      </dgm:t>
    </dgm:pt>
    <dgm:pt modelId="{3358B7D4-2169-4C73-9E13-725B1EE6B40E}" type="pres">
      <dgm:prSet presAssocID="{64DB0865-CA02-48B5-B708-59F818F1D679}" presName="spacing" presStyleCnt="0"/>
      <dgm:spPr/>
    </dgm:pt>
    <dgm:pt modelId="{EBA5F16C-9EAF-4CC8-83CF-F1D1EA4FD48C}" type="pres">
      <dgm:prSet presAssocID="{36BAF60A-14A4-49F8-901A-4BC51D302FE0}" presName="composite" presStyleCnt="0"/>
      <dgm:spPr/>
    </dgm:pt>
    <dgm:pt modelId="{4A2E32CE-4B67-456C-BF61-D4E6DAAA7F50}" type="pres">
      <dgm:prSet presAssocID="{36BAF60A-14A4-49F8-901A-4BC51D302FE0}" presName="imgShp" presStyleLbl="fgImgPlace1" presStyleIdx="5" presStyleCnt="7"/>
      <dgm:spPr/>
    </dgm:pt>
    <dgm:pt modelId="{AD395891-3123-4D7F-8BA7-BC1CC48161A5}" type="pres">
      <dgm:prSet presAssocID="{36BAF60A-14A4-49F8-901A-4BC51D302FE0}" presName="txShp" presStyleLbl="node1" presStyleIdx="5" presStyleCnt="7">
        <dgm:presLayoutVars>
          <dgm:bulletEnabled val="1"/>
        </dgm:presLayoutVars>
      </dgm:prSet>
      <dgm:spPr/>
      <dgm:t>
        <a:bodyPr/>
        <a:lstStyle/>
        <a:p>
          <a:endParaRPr lang="en-US"/>
        </a:p>
      </dgm:t>
    </dgm:pt>
    <dgm:pt modelId="{9378C937-F3FA-4EF5-BF22-32168F5582A1}" type="pres">
      <dgm:prSet presAssocID="{83E0A5F2-CE6E-4863-B06A-AD8874A84D9C}" presName="spacing" presStyleCnt="0"/>
      <dgm:spPr/>
    </dgm:pt>
    <dgm:pt modelId="{8DE25079-84CD-4421-826F-CE2AA3D765A4}" type="pres">
      <dgm:prSet presAssocID="{E83259ED-DF13-465B-B3FF-F4D365F9272B}" presName="composite" presStyleCnt="0"/>
      <dgm:spPr/>
    </dgm:pt>
    <dgm:pt modelId="{39132F0E-373A-490D-B8E7-F30BC0E5BDFB}" type="pres">
      <dgm:prSet presAssocID="{E83259ED-DF13-465B-B3FF-F4D365F9272B}" presName="imgShp" presStyleLbl="fgImgPlace1" presStyleIdx="6" presStyleCnt="7"/>
      <dgm:spPr/>
    </dgm:pt>
    <dgm:pt modelId="{0924C329-1C43-4695-896E-C545B001C82F}" type="pres">
      <dgm:prSet presAssocID="{E83259ED-DF13-465B-B3FF-F4D365F9272B}" presName="txShp" presStyleLbl="node1" presStyleIdx="6" presStyleCnt="7">
        <dgm:presLayoutVars>
          <dgm:bulletEnabled val="1"/>
        </dgm:presLayoutVars>
      </dgm:prSet>
      <dgm:spPr/>
      <dgm:t>
        <a:bodyPr/>
        <a:lstStyle/>
        <a:p>
          <a:endParaRPr lang="en-US"/>
        </a:p>
      </dgm:t>
    </dgm:pt>
  </dgm:ptLst>
  <dgm:cxnLst>
    <dgm:cxn modelId="{31718E2C-AAFD-49E6-849B-925A36CB2277}" type="presOf" srcId="{E83259ED-DF13-465B-B3FF-F4D365F9272B}" destId="{0924C329-1C43-4695-896E-C545B001C82F}" srcOrd="0" destOrd="0" presId="urn:microsoft.com/office/officeart/2005/8/layout/vList3"/>
    <dgm:cxn modelId="{9059FD5D-65D9-493A-B677-7E915C1D8FF8}" type="presOf" srcId="{F32F0BDD-CEF5-418E-8CE8-7FA8D67DBD5D}" destId="{B205CA5C-CE76-4424-BAA9-085E0522EEF2}" srcOrd="0" destOrd="0" presId="urn:microsoft.com/office/officeart/2005/8/layout/vList3"/>
    <dgm:cxn modelId="{594FC151-A643-46F5-B7D8-F3C4E969BF4D}" type="presOf" srcId="{91ADB392-2FA5-4DFA-8FC1-1470F3AE9CD8}" destId="{21668255-CD08-4DEA-B146-916C58AD1CE0}" srcOrd="0" destOrd="0" presId="urn:microsoft.com/office/officeart/2005/8/layout/vList3"/>
    <dgm:cxn modelId="{18B2243B-CBE2-40B7-8B5D-7C94EDADED2A}" type="presOf" srcId="{06DFA62F-E3B7-4072-B0D4-FC827612A21B}" destId="{F9D57788-454F-495A-B3C8-06B06C65E47D}" srcOrd="0" destOrd="0" presId="urn:microsoft.com/office/officeart/2005/8/layout/vList3"/>
    <dgm:cxn modelId="{7AD93B64-FDBF-4B6F-9643-85D4CACB8D55}" type="presOf" srcId="{EAE6B425-FF48-4C6F-8066-CAA092A77DC2}" destId="{9CFA19BC-8C24-4F0E-9908-EC9FA10C2E94}" srcOrd="0" destOrd="0" presId="urn:microsoft.com/office/officeart/2005/8/layout/vList3"/>
    <dgm:cxn modelId="{2B51E961-315E-4EE6-89A5-107826EC36A1}" type="presOf" srcId="{24EEC133-CB4C-4119-90D6-4499B6B88D80}" destId="{ED4D8375-F156-452C-A80A-B7ED62E5A56B}" srcOrd="0" destOrd="0" presId="urn:microsoft.com/office/officeart/2005/8/layout/vList3"/>
    <dgm:cxn modelId="{E031A516-20AF-470C-9487-ADD76B1150D7}" srcId="{91ADB392-2FA5-4DFA-8FC1-1470F3AE9CD8}" destId="{EAE6B425-FF48-4C6F-8066-CAA092A77DC2}" srcOrd="2" destOrd="0" parTransId="{C559674B-F914-40E9-A9A7-20D057BC0E99}" sibTransId="{4F8EF8D8-A8DA-4D47-944B-40BF41F4934C}"/>
    <dgm:cxn modelId="{810060CA-F459-4807-8E72-0BC6D94B5AE4}" srcId="{91ADB392-2FA5-4DFA-8FC1-1470F3AE9CD8}" destId="{36BAF60A-14A4-49F8-901A-4BC51D302FE0}" srcOrd="5" destOrd="0" parTransId="{C179EC23-398D-4805-A6E3-96A69CC54D2C}" sibTransId="{83E0A5F2-CE6E-4863-B06A-AD8874A84D9C}"/>
    <dgm:cxn modelId="{E345D4FD-5CC1-41CF-8A72-820D877D694C}" srcId="{91ADB392-2FA5-4DFA-8FC1-1470F3AE9CD8}" destId="{24EEC133-CB4C-4119-90D6-4499B6B88D80}" srcOrd="3" destOrd="0" parTransId="{4AC9DCC9-9AB8-4093-947C-0A3B9283B25B}" sibTransId="{E0E45BBE-8AB1-435F-A889-5CA754196973}"/>
    <dgm:cxn modelId="{CD1E7F5D-6D53-4712-BE68-A78130A347A7}" srcId="{91ADB392-2FA5-4DFA-8FC1-1470F3AE9CD8}" destId="{F32F0BDD-CEF5-418E-8CE8-7FA8D67DBD5D}" srcOrd="1" destOrd="0" parTransId="{50D2F3C2-52A1-409C-9250-3E4B38A12297}" sibTransId="{57C1E44C-FD92-4ABC-BAFB-8A2DF0A87DA0}"/>
    <dgm:cxn modelId="{B34B9597-DA2D-458D-91D6-A999082C0197}" type="presOf" srcId="{36BAF60A-14A4-49F8-901A-4BC51D302FE0}" destId="{AD395891-3123-4D7F-8BA7-BC1CC48161A5}" srcOrd="0" destOrd="0" presId="urn:microsoft.com/office/officeart/2005/8/layout/vList3"/>
    <dgm:cxn modelId="{46B73E5C-AC84-48F0-96B2-61E834A85775}" srcId="{91ADB392-2FA5-4DFA-8FC1-1470F3AE9CD8}" destId="{06DFA62F-E3B7-4072-B0D4-FC827612A21B}" srcOrd="4" destOrd="0" parTransId="{8369E8D6-159C-4C45-AB42-CADBC14885CB}" sibTransId="{64DB0865-CA02-48B5-B708-59F818F1D679}"/>
    <dgm:cxn modelId="{8776AA7A-D32F-4A72-8808-DE3AE7C0984C}" type="presOf" srcId="{EB39B7FF-1FD4-493A-B40C-C420C7FF1A5D}" destId="{52EE3296-B5A1-4046-8A59-5A6E62E30F57}" srcOrd="0" destOrd="0" presId="urn:microsoft.com/office/officeart/2005/8/layout/vList3"/>
    <dgm:cxn modelId="{5824FAA5-376E-4247-B0BF-00A1CEE75767}" srcId="{91ADB392-2FA5-4DFA-8FC1-1470F3AE9CD8}" destId="{EB39B7FF-1FD4-493A-B40C-C420C7FF1A5D}" srcOrd="0" destOrd="0" parTransId="{711AF0E8-4240-4503-82D1-7407697E9B93}" sibTransId="{D5A76F4B-795E-4B72-A628-1797D540BBCA}"/>
    <dgm:cxn modelId="{4F1B0C39-47E0-45BB-9FE3-E045E3CB34F5}" srcId="{91ADB392-2FA5-4DFA-8FC1-1470F3AE9CD8}" destId="{E83259ED-DF13-465B-B3FF-F4D365F9272B}" srcOrd="6" destOrd="0" parTransId="{6D856E39-951F-49A6-B813-CAF20657AC43}" sibTransId="{32CFB51F-4280-4367-84CE-B88FD31398D8}"/>
    <dgm:cxn modelId="{2D7C94BC-3183-461C-B342-A0CD451164EC}" type="presParOf" srcId="{21668255-CD08-4DEA-B146-916C58AD1CE0}" destId="{82D83713-5DAD-4F5E-9B81-E0CD516285D1}" srcOrd="0" destOrd="0" presId="urn:microsoft.com/office/officeart/2005/8/layout/vList3"/>
    <dgm:cxn modelId="{5FD170E4-B919-43AE-88B7-341772456A40}" type="presParOf" srcId="{82D83713-5DAD-4F5E-9B81-E0CD516285D1}" destId="{44506F89-E488-4BF4-B9B2-C556A01C99E4}" srcOrd="0" destOrd="0" presId="urn:microsoft.com/office/officeart/2005/8/layout/vList3"/>
    <dgm:cxn modelId="{E4679906-9C44-403C-B579-982CBDF2BE80}" type="presParOf" srcId="{82D83713-5DAD-4F5E-9B81-E0CD516285D1}" destId="{52EE3296-B5A1-4046-8A59-5A6E62E30F57}" srcOrd="1" destOrd="0" presId="urn:microsoft.com/office/officeart/2005/8/layout/vList3"/>
    <dgm:cxn modelId="{F9B81C90-5797-4D76-BB9C-7E12D31F1B40}" type="presParOf" srcId="{21668255-CD08-4DEA-B146-916C58AD1CE0}" destId="{55607834-E203-4CC0-9F1F-48AAEE66613A}" srcOrd="1" destOrd="0" presId="urn:microsoft.com/office/officeart/2005/8/layout/vList3"/>
    <dgm:cxn modelId="{9CC98CBD-C77B-432F-B164-28E7231359AB}" type="presParOf" srcId="{21668255-CD08-4DEA-B146-916C58AD1CE0}" destId="{C0FC00B9-C89B-4B18-8DC0-5D9D2E3A956E}" srcOrd="2" destOrd="0" presId="urn:microsoft.com/office/officeart/2005/8/layout/vList3"/>
    <dgm:cxn modelId="{293DD6C7-E24A-4320-A213-7F26729AC16F}" type="presParOf" srcId="{C0FC00B9-C89B-4B18-8DC0-5D9D2E3A956E}" destId="{AD1BA7FE-A5BB-471C-999F-04D9B6CE6E3F}" srcOrd="0" destOrd="0" presId="urn:microsoft.com/office/officeart/2005/8/layout/vList3"/>
    <dgm:cxn modelId="{C42A060A-8997-4EA8-91A6-42A241B6705B}" type="presParOf" srcId="{C0FC00B9-C89B-4B18-8DC0-5D9D2E3A956E}" destId="{B205CA5C-CE76-4424-BAA9-085E0522EEF2}" srcOrd="1" destOrd="0" presId="urn:microsoft.com/office/officeart/2005/8/layout/vList3"/>
    <dgm:cxn modelId="{9FA1F10A-031E-4754-AA4F-FF54BD3FE629}" type="presParOf" srcId="{21668255-CD08-4DEA-B146-916C58AD1CE0}" destId="{46579C30-4B61-4DF9-83B2-149984F5412A}" srcOrd="3" destOrd="0" presId="urn:microsoft.com/office/officeart/2005/8/layout/vList3"/>
    <dgm:cxn modelId="{EA261C7B-448A-4E15-BDCA-D432FAC07D75}" type="presParOf" srcId="{21668255-CD08-4DEA-B146-916C58AD1CE0}" destId="{EC4CDB2F-35C1-479D-A5AF-FD01A754599B}" srcOrd="4" destOrd="0" presId="urn:microsoft.com/office/officeart/2005/8/layout/vList3"/>
    <dgm:cxn modelId="{F7694083-F69C-4816-97EF-AB11914F7AD1}" type="presParOf" srcId="{EC4CDB2F-35C1-479D-A5AF-FD01A754599B}" destId="{01E20C1D-61B8-4923-A76D-1DCF77E96BFD}" srcOrd="0" destOrd="0" presId="urn:microsoft.com/office/officeart/2005/8/layout/vList3"/>
    <dgm:cxn modelId="{E605C57F-4D1A-40BB-AD53-99473C0B5B43}" type="presParOf" srcId="{EC4CDB2F-35C1-479D-A5AF-FD01A754599B}" destId="{9CFA19BC-8C24-4F0E-9908-EC9FA10C2E94}" srcOrd="1" destOrd="0" presId="urn:microsoft.com/office/officeart/2005/8/layout/vList3"/>
    <dgm:cxn modelId="{6C3ACCBB-936D-4A93-B966-B5F2D6A6DD1A}" type="presParOf" srcId="{21668255-CD08-4DEA-B146-916C58AD1CE0}" destId="{AC3E8048-052B-4CE1-B231-8AAC6476FB1A}" srcOrd="5" destOrd="0" presId="urn:microsoft.com/office/officeart/2005/8/layout/vList3"/>
    <dgm:cxn modelId="{8F10CBC5-3CCB-4EF0-9369-7F3941911EC2}" type="presParOf" srcId="{21668255-CD08-4DEA-B146-916C58AD1CE0}" destId="{14A21BEB-E0E2-4BE9-9910-8CCC3B3C0579}" srcOrd="6" destOrd="0" presId="urn:microsoft.com/office/officeart/2005/8/layout/vList3"/>
    <dgm:cxn modelId="{594A282C-4B52-44C2-AA97-FC9B6C7080DC}" type="presParOf" srcId="{14A21BEB-E0E2-4BE9-9910-8CCC3B3C0579}" destId="{ECBD6414-B7D4-49B6-AF3E-7BB2AAA5A3E1}" srcOrd="0" destOrd="0" presId="urn:microsoft.com/office/officeart/2005/8/layout/vList3"/>
    <dgm:cxn modelId="{2BD71686-811B-484D-93AB-88F09C791B6E}" type="presParOf" srcId="{14A21BEB-E0E2-4BE9-9910-8CCC3B3C0579}" destId="{ED4D8375-F156-452C-A80A-B7ED62E5A56B}" srcOrd="1" destOrd="0" presId="urn:microsoft.com/office/officeart/2005/8/layout/vList3"/>
    <dgm:cxn modelId="{89328BA7-C5E9-4693-A089-57A404B64B54}" type="presParOf" srcId="{21668255-CD08-4DEA-B146-916C58AD1CE0}" destId="{CA72EDC1-2A91-45BC-B62B-2C585C54C1E4}" srcOrd="7" destOrd="0" presId="urn:microsoft.com/office/officeart/2005/8/layout/vList3"/>
    <dgm:cxn modelId="{C38473AB-A5B1-4560-B2EF-75E42B6DFC63}" type="presParOf" srcId="{21668255-CD08-4DEA-B146-916C58AD1CE0}" destId="{08676234-91DE-430C-B33C-21BD8DB3F55B}" srcOrd="8" destOrd="0" presId="urn:microsoft.com/office/officeart/2005/8/layout/vList3"/>
    <dgm:cxn modelId="{CF5AA64B-1272-4044-8DEA-47334E6E0E49}" type="presParOf" srcId="{08676234-91DE-430C-B33C-21BD8DB3F55B}" destId="{C40CD7DC-BDE0-4A44-AFF1-E90945B23699}" srcOrd="0" destOrd="0" presId="urn:microsoft.com/office/officeart/2005/8/layout/vList3"/>
    <dgm:cxn modelId="{32C5F499-AA25-44BA-B5CD-F58AE0212C35}" type="presParOf" srcId="{08676234-91DE-430C-B33C-21BD8DB3F55B}" destId="{F9D57788-454F-495A-B3C8-06B06C65E47D}" srcOrd="1" destOrd="0" presId="urn:microsoft.com/office/officeart/2005/8/layout/vList3"/>
    <dgm:cxn modelId="{FE2DE9DA-7AFC-46C3-8CCB-6D2EB984E6CD}" type="presParOf" srcId="{21668255-CD08-4DEA-B146-916C58AD1CE0}" destId="{3358B7D4-2169-4C73-9E13-725B1EE6B40E}" srcOrd="9" destOrd="0" presId="urn:microsoft.com/office/officeart/2005/8/layout/vList3"/>
    <dgm:cxn modelId="{6C2688EA-5B5C-486E-B11B-F6FD8195B92A}" type="presParOf" srcId="{21668255-CD08-4DEA-B146-916C58AD1CE0}" destId="{EBA5F16C-9EAF-4CC8-83CF-F1D1EA4FD48C}" srcOrd="10" destOrd="0" presId="urn:microsoft.com/office/officeart/2005/8/layout/vList3"/>
    <dgm:cxn modelId="{6A2BB851-90BC-4E16-A85C-E4CDF8A0FA82}" type="presParOf" srcId="{EBA5F16C-9EAF-4CC8-83CF-F1D1EA4FD48C}" destId="{4A2E32CE-4B67-456C-BF61-D4E6DAAA7F50}" srcOrd="0" destOrd="0" presId="urn:microsoft.com/office/officeart/2005/8/layout/vList3"/>
    <dgm:cxn modelId="{C791D7AF-49DC-4A64-97E3-D15053E29083}" type="presParOf" srcId="{EBA5F16C-9EAF-4CC8-83CF-F1D1EA4FD48C}" destId="{AD395891-3123-4D7F-8BA7-BC1CC48161A5}" srcOrd="1" destOrd="0" presId="urn:microsoft.com/office/officeart/2005/8/layout/vList3"/>
    <dgm:cxn modelId="{B42D5201-D5F2-4C22-BB55-073D9C7B6DF6}" type="presParOf" srcId="{21668255-CD08-4DEA-B146-916C58AD1CE0}" destId="{9378C937-F3FA-4EF5-BF22-32168F5582A1}" srcOrd="11" destOrd="0" presId="urn:microsoft.com/office/officeart/2005/8/layout/vList3"/>
    <dgm:cxn modelId="{4B428834-7F12-42DC-93FA-396B62F75CF0}" type="presParOf" srcId="{21668255-CD08-4DEA-B146-916C58AD1CE0}" destId="{8DE25079-84CD-4421-826F-CE2AA3D765A4}" srcOrd="12" destOrd="0" presId="urn:microsoft.com/office/officeart/2005/8/layout/vList3"/>
    <dgm:cxn modelId="{59B98F13-269C-480D-AA2F-46F211CF8503}" type="presParOf" srcId="{8DE25079-84CD-4421-826F-CE2AA3D765A4}" destId="{39132F0E-373A-490D-B8E7-F30BC0E5BDFB}" srcOrd="0" destOrd="0" presId="urn:microsoft.com/office/officeart/2005/8/layout/vList3"/>
    <dgm:cxn modelId="{A2CC8FB7-C11F-475C-B0D2-6EDBC071B403}" type="presParOf" srcId="{8DE25079-84CD-4421-826F-CE2AA3D765A4}" destId="{0924C329-1C43-4695-896E-C545B001C82F}" srcOrd="1" destOrd="0" presId="urn:microsoft.com/office/officeart/2005/8/layout/vLis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FC9D694-0A14-4985-81D2-B1FDB3319B09}">
      <dsp:nvSpPr>
        <dsp:cNvPr id="0" name=""/>
        <dsp:cNvSpPr/>
      </dsp:nvSpPr>
      <dsp:spPr>
        <a:xfrm>
          <a:off x="2038443" y="2084846"/>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GB" sz="1800" kern="1200" dirty="0" smtClean="0"/>
            <a:t>eGov AppStore</a:t>
          </a:r>
          <a:endParaRPr lang="en-GB" sz="1800" kern="1200" dirty="0"/>
        </a:p>
      </dsp:txBody>
      <dsp:txXfrm>
        <a:off x="2038443" y="2084846"/>
        <a:ext cx="1485713" cy="1485713"/>
      </dsp:txXfrm>
    </dsp:sp>
    <dsp:sp modelId="{8DB368C2-7A6B-4D92-9E6C-7BE047F6C7C4}">
      <dsp:nvSpPr>
        <dsp:cNvPr id="0" name=""/>
        <dsp:cNvSpPr/>
      </dsp:nvSpPr>
      <dsp:spPr>
        <a:xfrm rot="16200000">
          <a:off x="2623312" y="1543127"/>
          <a:ext cx="315975" cy="505142"/>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GB" sz="2100" kern="1200"/>
        </a:p>
      </dsp:txBody>
      <dsp:txXfrm rot="16200000">
        <a:off x="2623312" y="1543127"/>
        <a:ext cx="315975" cy="505142"/>
      </dsp:txXfrm>
    </dsp:sp>
    <dsp:sp modelId="{7FCE2996-5D5D-4B8E-B24A-3BDED8826979}">
      <dsp:nvSpPr>
        <dsp:cNvPr id="0" name=""/>
        <dsp:cNvSpPr/>
      </dsp:nvSpPr>
      <dsp:spPr>
        <a:xfrm>
          <a:off x="2038443" y="2952"/>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smtClean="0"/>
            <a:t>Governing Body</a:t>
          </a:r>
          <a:endParaRPr lang="en-GB" sz="1600" kern="1200" dirty="0"/>
        </a:p>
      </dsp:txBody>
      <dsp:txXfrm>
        <a:off x="2038443" y="2952"/>
        <a:ext cx="1485713" cy="1485713"/>
      </dsp:txXfrm>
    </dsp:sp>
    <dsp:sp modelId="{8C0E0F2C-5838-40A9-8182-EAD5143DCE39}">
      <dsp:nvSpPr>
        <dsp:cNvPr id="0" name=""/>
        <dsp:cNvSpPr/>
      </dsp:nvSpPr>
      <dsp:spPr>
        <a:xfrm rot="20520000">
          <a:off x="3604806" y="2256224"/>
          <a:ext cx="315975" cy="505142"/>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20520000">
        <a:off x="3604806" y="2256224"/>
        <a:ext cx="315975" cy="505142"/>
      </dsp:txXfrm>
    </dsp:sp>
    <dsp:sp modelId="{A0574604-0C7F-408C-95ED-5D173E8F7AA4}">
      <dsp:nvSpPr>
        <dsp:cNvPr id="0" name=""/>
        <dsp:cNvSpPr/>
      </dsp:nvSpPr>
      <dsp:spPr>
        <a:xfrm>
          <a:off x="4018441" y="1441505"/>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smtClean="0"/>
            <a:t>Application Owner</a:t>
          </a:r>
          <a:endParaRPr lang="en-GB" sz="1600" kern="1200" dirty="0"/>
        </a:p>
      </dsp:txBody>
      <dsp:txXfrm>
        <a:off x="4018441" y="1441505"/>
        <a:ext cx="1485713" cy="1485713"/>
      </dsp:txXfrm>
    </dsp:sp>
    <dsp:sp modelId="{C2DD25F7-B11C-4D29-905A-6EC85F7EEF46}">
      <dsp:nvSpPr>
        <dsp:cNvPr id="0" name=""/>
        <dsp:cNvSpPr/>
      </dsp:nvSpPr>
      <dsp:spPr>
        <a:xfrm rot="3240000">
          <a:off x="3229909" y="3410040"/>
          <a:ext cx="315975" cy="505142"/>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3240000">
        <a:off x="3229909" y="3410040"/>
        <a:ext cx="315975" cy="505142"/>
      </dsp:txXfrm>
    </dsp:sp>
    <dsp:sp modelId="{FB27DF3A-E76C-4F9D-AAC2-28152AEE6B43}">
      <dsp:nvSpPr>
        <dsp:cNvPr id="0" name=""/>
        <dsp:cNvSpPr/>
      </dsp:nvSpPr>
      <dsp:spPr>
        <a:xfrm>
          <a:off x="3262149" y="3769133"/>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smtClean="0"/>
            <a:t>Application Provider</a:t>
          </a:r>
          <a:endParaRPr lang="en-GB" sz="1600" kern="1200" dirty="0"/>
        </a:p>
      </dsp:txBody>
      <dsp:txXfrm>
        <a:off x="3262149" y="3769133"/>
        <a:ext cx="1485713" cy="1485713"/>
      </dsp:txXfrm>
    </dsp:sp>
    <dsp:sp modelId="{70F52EA6-7A7E-4BA2-A6B7-63829A50EABB}">
      <dsp:nvSpPr>
        <dsp:cNvPr id="0" name=""/>
        <dsp:cNvSpPr/>
      </dsp:nvSpPr>
      <dsp:spPr>
        <a:xfrm rot="7560000">
          <a:off x="2016715" y="3410040"/>
          <a:ext cx="315975" cy="505142"/>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7560000">
        <a:off x="2016715" y="3410040"/>
        <a:ext cx="315975" cy="505142"/>
      </dsp:txXfrm>
    </dsp:sp>
    <dsp:sp modelId="{5DC35A3B-0421-4872-8A7B-9A9728792388}">
      <dsp:nvSpPr>
        <dsp:cNvPr id="0" name=""/>
        <dsp:cNvSpPr/>
      </dsp:nvSpPr>
      <dsp:spPr>
        <a:xfrm>
          <a:off x="814736" y="3769133"/>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1600" kern="1200" dirty="0" smtClean="0"/>
            <a:t>Empanelled Agencies</a:t>
          </a:r>
          <a:endParaRPr lang="en-GB" sz="1600" kern="1200" dirty="0"/>
        </a:p>
      </dsp:txBody>
      <dsp:txXfrm>
        <a:off x="814736" y="3769133"/>
        <a:ext cx="1485713" cy="1485713"/>
      </dsp:txXfrm>
    </dsp:sp>
    <dsp:sp modelId="{10A0E24D-8F8D-4E85-B29C-F4ECB76FF179}">
      <dsp:nvSpPr>
        <dsp:cNvPr id="0" name=""/>
        <dsp:cNvSpPr/>
      </dsp:nvSpPr>
      <dsp:spPr>
        <a:xfrm rot="11880000">
          <a:off x="1641817" y="2256224"/>
          <a:ext cx="315975" cy="505142"/>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GB" sz="1400" kern="1200"/>
        </a:p>
      </dsp:txBody>
      <dsp:txXfrm rot="11880000">
        <a:off x="1641817" y="2256224"/>
        <a:ext cx="315975" cy="505142"/>
      </dsp:txXfrm>
    </dsp:sp>
    <dsp:sp modelId="{6326631C-1DB7-4C0B-AAD8-81E24649BE14}">
      <dsp:nvSpPr>
        <dsp:cNvPr id="0" name=""/>
        <dsp:cNvSpPr/>
      </dsp:nvSpPr>
      <dsp:spPr>
        <a:xfrm>
          <a:off x="58444" y="1441505"/>
          <a:ext cx="1485713" cy="148571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688975">
            <a:lnSpc>
              <a:spcPct val="90000"/>
            </a:lnSpc>
            <a:spcBef>
              <a:spcPct val="0"/>
            </a:spcBef>
            <a:spcAft>
              <a:spcPct val="35000"/>
            </a:spcAft>
          </a:pPr>
          <a:r>
            <a:rPr lang="en-GB" sz="1550" kern="1200" dirty="0" smtClean="0"/>
            <a:t>Consumers</a:t>
          </a:r>
          <a:endParaRPr lang="en-GB" sz="1550" kern="1200" dirty="0"/>
        </a:p>
      </dsp:txBody>
      <dsp:txXfrm>
        <a:off x="58444" y="1441505"/>
        <a:ext cx="1485713" cy="148571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DD941F3-C1D4-4A13-931A-FE5C66C99FB2}">
      <dsp:nvSpPr>
        <dsp:cNvPr id="0" name=""/>
        <dsp:cNvSpPr/>
      </dsp:nvSpPr>
      <dsp:spPr>
        <a:xfrm>
          <a:off x="0" y="0"/>
          <a:ext cx="8820472" cy="5597244"/>
        </a:xfrm>
        <a:prstGeom prst="roundRect">
          <a:avLst>
            <a:gd name="adj" fmla="val 85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94310" tIns="194310" rIns="194310" bIns="4344083" numCol="1" spcCol="1270" anchor="t" anchorCtr="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l" defTabSz="2266950">
            <a:lnSpc>
              <a:spcPct val="90000"/>
            </a:lnSpc>
            <a:spcBef>
              <a:spcPct val="0"/>
            </a:spcBef>
            <a:spcAft>
              <a:spcPct val="35000"/>
            </a:spcAft>
          </a:pPr>
          <a:r>
            <a:rPr lang="en-GB" sz="5100" b="1" i="1" kern="1200"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Georgia" pitchFamily="18" charset="0"/>
            </a:rPr>
            <a:t>Security Aspects at SDC</a:t>
          </a:r>
          <a:endParaRPr lang="en-GB" sz="5100" b="1" kern="1200"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dsp:txBody>
      <dsp:txXfrm>
        <a:off x="0" y="0"/>
        <a:ext cx="8820472" cy="5597244"/>
      </dsp:txXfrm>
    </dsp:sp>
    <dsp:sp modelId="{5014A422-E5DB-4574-AAAE-6D3FE4FA8224}">
      <dsp:nvSpPr>
        <dsp:cNvPr id="0" name=""/>
        <dsp:cNvSpPr/>
      </dsp:nvSpPr>
      <dsp:spPr>
        <a:xfrm>
          <a:off x="238710" y="2555135"/>
          <a:ext cx="1555097" cy="970192"/>
        </a:xfrm>
        <a:prstGeom prst="roundRect">
          <a:avLst>
            <a:gd name="adj" fmla="val 105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Hardware</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(Routers, IPS, Firewalls)</a:t>
          </a:r>
          <a:endParaRPr lang="en-GB" sz="1800" kern="1200" dirty="0"/>
        </a:p>
      </dsp:txBody>
      <dsp:txXfrm>
        <a:off x="238710" y="2555135"/>
        <a:ext cx="1555097" cy="970192"/>
      </dsp:txXfrm>
    </dsp:sp>
    <dsp:sp modelId="{C4D0892B-A6BB-4FCC-A622-15183DFA4FA2}">
      <dsp:nvSpPr>
        <dsp:cNvPr id="0" name=""/>
        <dsp:cNvSpPr/>
      </dsp:nvSpPr>
      <dsp:spPr>
        <a:xfrm>
          <a:off x="238710" y="3703829"/>
          <a:ext cx="1468542" cy="1576631"/>
        </a:xfrm>
        <a:prstGeom prst="roundRect">
          <a:avLst>
            <a:gd name="adj" fmla="val 105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Software</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(anti-virus, HIPS)</a:t>
          </a:r>
          <a:endParaRPr lang="en-GB" sz="1800" kern="1200" dirty="0"/>
        </a:p>
      </dsp:txBody>
      <dsp:txXfrm>
        <a:off x="238710" y="3703829"/>
        <a:ext cx="1468542" cy="1576631"/>
      </dsp:txXfrm>
    </dsp:sp>
    <dsp:sp modelId="{A73D57EB-AB7C-4249-9E49-186F5C6B3222}">
      <dsp:nvSpPr>
        <dsp:cNvPr id="0" name=""/>
        <dsp:cNvSpPr/>
      </dsp:nvSpPr>
      <dsp:spPr>
        <a:xfrm>
          <a:off x="2000512" y="1399311"/>
          <a:ext cx="6363028" cy="3918070"/>
        </a:xfrm>
        <a:prstGeom prst="roundRect">
          <a:avLst>
            <a:gd name="adj" fmla="val 10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4310" tIns="194310" rIns="194310" bIns="2487975" numCol="1" spcCol="1270" anchor="t" anchorCtr="0">
          <a:noAutofit/>
        </a:bodyPr>
        <a:lstStyle/>
        <a:p>
          <a:pPr lvl="0" algn="l" defTabSz="2266950">
            <a:lnSpc>
              <a:spcPct val="90000"/>
            </a:lnSpc>
            <a:spcBef>
              <a:spcPct val="0"/>
            </a:spcBef>
            <a:spcAft>
              <a:spcPct val="35000"/>
            </a:spcAft>
          </a:pPr>
          <a:endParaRPr lang="en-GB" sz="5100" kern="1200" dirty="0"/>
        </a:p>
      </dsp:txBody>
      <dsp:txXfrm>
        <a:off x="2000512" y="1399311"/>
        <a:ext cx="6363028" cy="3918070"/>
      </dsp:txXfrm>
    </dsp:sp>
    <dsp:sp modelId="{57F7A7A8-77F7-469A-B6E4-6585484CE031}">
      <dsp:nvSpPr>
        <dsp:cNvPr id="0" name=""/>
        <dsp:cNvSpPr/>
      </dsp:nvSpPr>
      <dsp:spPr>
        <a:xfrm>
          <a:off x="2160205" y="2325256"/>
          <a:ext cx="2204566" cy="1093444"/>
        </a:xfrm>
        <a:prstGeom prst="roundRect">
          <a:avLst>
            <a:gd name="adj" fmla="val 105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Policy</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a:t>
          </a:r>
          <a:r>
            <a:rPr lang="en-GB" sz="1800" b="0" i="1" kern="1200" dirty="0" err="1" smtClean="0">
              <a:effectLst>
                <a:glow rad="101600">
                  <a:schemeClr val="accent5">
                    <a:satMod val="175000"/>
                    <a:alpha val="40000"/>
                  </a:schemeClr>
                </a:glow>
              </a:effectLst>
              <a:latin typeface="Georgia" pitchFamily="18" charset="0"/>
            </a:rPr>
            <a:t>Secutity</a:t>
          </a:r>
          <a:r>
            <a:rPr lang="en-GB" sz="1800" b="0" i="1" kern="1200" dirty="0" smtClean="0">
              <a:effectLst>
                <a:glow rad="101600">
                  <a:schemeClr val="accent5">
                    <a:satMod val="175000"/>
                    <a:alpha val="40000"/>
                  </a:schemeClr>
                </a:glow>
              </a:effectLst>
              <a:latin typeface="Georgia" pitchFamily="18" charset="0"/>
            </a:rPr>
            <a:t> Policy</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ISMS framework docs)</a:t>
          </a:r>
        </a:p>
      </dsp:txBody>
      <dsp:txXfrm>
        <a:off x="2160205" y="2325256"/>
        <a:ext cx="2204566" cy="1093444"/>
      </dsp:txXfrm>
    </dsp:sp>
    <dsp:sp modelId="{C1086479-1F3B-4C5E-8DF3-3DEC182F7739}">
      <dsp:nvSpPr>
        <dsp:cNvPr id="0" name=""/>
        <dsp:cNvSpPr/>
      </dsp:nvSpPr>
      <dsp:spPr>
        <a:xfrm>
          <a:off x="2152057" y="3557007"/>
          <a:ext cx="2212715" cy="1093444"/>
        </a:xfrm>
        <a:prstGeom prst="roundRect">
          <a:avLst>
            <a:gd name="adj" fmla="val 105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Manpower</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(CT, DCO)</a:t>
          </a:r>
          <a:endParaRPr lang="en-GB" sz="1800" kern="1200" dirty="0"/>
        </a:p>
      </dsp:txBody>
      <dsp:txXfrm>
        <a:off x="2152057" y="3557007"/>
        <a:ext cx="2212715" cy="1093444"/>
      </dsp:txXfrm>
    </dsp:sp>
    <dsp:sp modelId="{DC74776E-D222-40F2-83E4-A8B07673968D}">
      <dsp:nvSpPr>
        <dsp:cNvPr id="0" name=""/>
        <dsp:cNvSpPr/>
      </dsp:nvSpPr>
      <dsp:spPr>
        <a:xfrm>
          <a:off x="4504328" y="2125072"/>
          <a:ext cx="3497736" cy="2713230"/>
        </a:xfrm>
        <a:prstGeom prst="roundRect">
          <a:avLst>
            <a:gd name="adj" fmla="val 105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263733" numCol="1" spcCol="1270" anchor="t" anchorCtr="0">
          <a:noAutofit/>
        </a:bodyPr>
        <a:lstStyle/>
        <a:p>
          <a:pPr lvl="0" algn="l" defTabSz="2222500">
            <a:lnSpc>
              <a:spcPct val="90000"/>
            </a:lnSpc>
            <a:spcBef>
              <a:spcPct val="0"/>
            </a:spcBef>
            <a:spcAft>
              <a:spcPct val="35000"/>
            </a:spcAft>
          </a:pPr>
          <a:endParaRPr lang="en-GB" sz="5000" kern="1200" dirty="0"/>
        </a:p>
      </dsp:txBody>
      <dsp:txXfrm>
        <a:off x="4504328" y="2125072"/>
        <a:ext cx="3497736" cy="2713230"/>
      </dsp:txXfrm>
    </dsp:sp>
    <dsp:sp modelId="{011544E7-42D2-4C43-A389-5976E450FD5D}">
      <dsp:nvSpPr>
        <dsp:cNvPr id="0" name=""/>
        <dsp:cNvSpPr/>
      </dsp:nvSpPr>
      <dsp:spPr>
        <a:xfrm>
          <a:off x="4853713" y="2213292"/>
          <a:ext cx="2735804" cy="1007503"/>
        </a:xfrm>
        <a:prstGeom prst="roundRect">
          <a:avLst>
            <a:gd name="adj" fmla="val 105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Certifications</a:t>
          </a:r>
        </a:p>
        <a:p>
          <a:pPr lvl="0" algn="ctr" defTabSz="800100">
            <a:lnSpc>
              <a:spcPct val="90000"/>
            </a:lnSpc>
            <a:spcBef>
              <a:spcPct val="0"/>
            </a:spcBef>
            <a:spcAft>
              <a:spcPct val="35000"/>
            </a:spcAft>
          </a:pPr>
          <a:r>
            <a:rPr lang="en-GB" sz="1800" b="0" i="1" kern="1200" dirty="0" smtClean="0">
              <a:effectLst>
                <a:glow rad="101600">
                  <a:schemeClr val="accent5">
                    <a:satMod val="175000"/>
                    <a:alpha val="40000"/>
                  </a:schemeClr>
                </a:glow>
              </a:effectLst>
              <a:latin typeface="Georgia" pitchFamily="18" charset="0"/>
            </a:rPr>
            <a:t>(ISO 27001 &amp; ISO 20000)</a:t>
          </a:r>
          <a:endParaRPr lang="en-GB" sz="1800" kern="1200" dirty="0"/>
        </a:p>
      </dsp:txBody>
      <dsp:txXfrm>
        <a:off x="4853713" y="2213292"/>
        <a:ext cx="2735804" cy="100750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8CBB26E-888F-43C1-987C-C4B6A77E801C}">
      <dsp:nvSpPr>
        <dsp:cNvPr id="0" name=""/>
        <dsp:cNvSpPr/>
      </dsp:nvSpPr>
      <dsp:spPr>
        <a:xfrm>
          <a:off x="0" y="216014"/>
          <a:ext cx="7791450" cy="4869656"/>
        </a:xfrm>
        <a:prstGeom prst="swooshArrow">
          <a:avLst>
            <a:gd name="adj1" fmla="val 25000"/>
            <a:gd name="adj2" fmla="val 25000"/>
          </a:avLst>
        </a:prstGeom>
        <a:gradFill rotWithShape="0">
          <a:gsLst>
            <a:gs pos="0">
              <a:schemeClr val="accent2">
                <a:tint val="55000"/>
                <a:hueOff val="0"/>
                <a:satOff val="0"/>
                <a:lumOff val="0"/>
                <a:alphaOff val="0"/>
                <a:shade val="51000"/>
                <a:satMod val="130000"/>
              </a:schemeClr>
            </a:gs>
            <a:gs pos="80000">
              <a:schemeClr val="accent2">
                <a:tint val="55000"/>
                <a:hueOff val="0"/>
                <a:satOff val="0"/>
                <a:lumOff val="0"/>
                <a:alphaOff val="0"/>
                <a:shade val="93000"/>
                <a:satMod val="130000"/>
              </a:schemeClr>
            </a:gs>
            <a:gs pos="100000">
              <a:schemeClr val="accent2">
                <a:tint val="55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60AE3B8D-B897-48D8-8D87-E5962160688B}">
      <dsp:nvSpPr>
        <dsp:cNvPr id="0" name=""/>
        <dsp:cNvSpPr/>
      </dsp:nvSpPr>
      <dsp:spPr>
        <a:xfrm>
          <a:off x="989514" y="3517008"/>
          <a:ext cx="202577" cy="202577"/>
        </a:xfrm>
        <a:prstGeom prst="ellipse">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EF48968-9383-47FA-BBDC-9991EDC51612}">
      <dsp:nvSpPr>
        <dsp:cNvPr id="0" name=""/>
        <dsp:cNvSpPr/>
      </dsp:nvSpPr>
      <dsp:spPr>
        <a:xfrm>
          <a:off x="1090803" y="3618297"/>
          <a:ext cx="1815407" cy="14073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7342" tIns="0" rIns="0" bIns="0" numCol="1" spcCol="1270" anchor="t" anchorCtr="0">
          <a:noAutofit/>
        </a:bodyPr>
        <a:lstStyle/>
        <a:p>
          <a:pPr lvl="0" algn="l" defTabSz="1155700">
            <a:lnSpc>
              <a:spcPct val="90000"/>
            </a:lnSpc>
            <a:spcBef>
              <a:spcPct val="0"/>
            </a:spcBef>
            <a:spcAft>
              <a:spcPct val="35000"/>
            </a:spcAft>
          </a:pPr>
          <a:endParaRPr lang="en-GB" sz="2600" kern="1200" dirty="0"/>
        </a:p>
      </dsp:txBody>
      <dsp:txXfrm>
        <a:off x="1090803" y="3618297"/>
        <a:ext cx="1815407" cy="1407330"/>
      </dsp:txXfrm>
    </dsp:sp>
    <dsp:sp modelId="{B9E66578-2AE4-4B27-AD97-B85D8D186A94}">
      <dsp:nvSpPr>
        <dsp:cNvPr id="0" name=""/>
        <dsp:cNvSpPr/>
      </dsp:nvSpPr>
      <dsp:spPr>
        <a:xfrm>
          <a:off x="2777651" y="2193436"/>
          <a:ext cx="366198" cy="366198"/>
        </a:xfrm>
        <a:prstGeom prst="ellipse">
          <a:avLst/>
        </a:prstGeom>
        <a:gradFill rotWithShape="0">
          <a:gsLst>
            <a:gs pos="0">
              <a:schemeClr val="accent2">
                <a:shade val="50000"/>
                <a:hueOff val="-27656"/>
                <a:satOff val="-5606"/>
                <a:lumOff val="30834"/>
                <a:alphaOff val="0"/>
                <a:shade val="51000"/>
                <a:satMod val="130000"/>
              </a:schemeClr>
            </a:gs>
            <a:gs pos="80000">
              <a:schemeClr val="accent2">
                <a:shade val="50000"/>
                <a:hueOff val="-27656"/>
                <a:satOff val="-5606"/>
                <a:lumOff val="30834"/>
                <a:alphaOff val="0"/>
                <a:shade val="93000"/>
                <a:satMod val="130000"/>
              </a:schemeClr>
            </a:gs>
            <a:gs pos="100000">
              <a:schemeClr val="accent2">
                <a:shade val="50000"/>
                <a:hueOff val="-27656"/>
                <a:satOff val="-5606"/>
                <a:lumOff val="3083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6303B51-2780-40DB-8BA2-5D1EBB89F7B2}">
      <dsp:nvSpPr>
        <dsp:cNvPr id="0" name=""/>
        <dsp:cNvSpPr/>
      </dsp:nvSpPr>
      <dsp:spPr>
        <a:xfrm>
          <a:off x="2960751" y="2376535"/>
          <a:ext cx="1869948" cy="26490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4041" tIns="0" rIns="0" bIns="0" numCol="1" spcCol="1270" anchor="t" anchorCtr="0">
          <a:noAutofit/>
        </a:bodyPr>
        <a:lstStyle/>
        <a:p>
          <a:pPr lvl="0" algn="l" defTabSz="711200">
            <a:lnSpc>
              <a:spcPct val="90000"/>
            </a:lnSpc>
            <a:spcBef>
              <a:spcPct val="0"/>
            </a:spcBef>
            <a:spcAft>
              <a:spcPct val="35000"/>
            </a:spcAft>
          </a:pPr>
          <a:r>
            <a:rPr lang="en-US" sz="1600" b="0" i="1" kern="1200" dirty="0" smtClean="0">
              <a:latin typeface="Georgia" pitchFamily="18" charset="0"/>
            </a:rPr>
            <a:t>Data Loss Prevention (DLP)</a:t>
          </a:r>
          <a:endParaRPr lang="en-GB" sz="1600" b="0" i="1" kern="1200" dirty="0">
            <a:latin typeface="Georgia" pitchFamily="18" charset="0"/>
          </a:endParaRPr>
        </a:p>
      </dsp:txBody>
      <dsp:txXfrm>
        <a:off x="2960751" y="2376535"/>
        <a:ext cx="1869948" cy="2649093"/>
      </dsp:txXfrm>
    </dsp:sp>
    <dsp:sp modelId="{23654C78-4633-42BA-A476-00CE14359F59}">
      <dsp:nvSpPr>
        <dsp:cNvPr id="0" name=""/>
        <dsp:cNvSpPr/>
      </dsp:nvSpPr>
      <dsp:spPr>
        <a:xfrm>
          <a:off x="4928092" y="1387994"/>
          <a:ext cx="506444" cy="506444"/>
        </a:xfrm>
        <a:prstGeom prst="ellipse">
          <a:avLst/>
        </a:prstGeom>
        <a:gradFill rotWithShape="0">
          <a:gsLst>
            <a:gs pos="0">
              <a:schemeClr val="accent2">
                <a:shade val="50000"/>
                <a:hueOff val="-27656"/>
                <a:satOff val="-5606"/>
                <a:lumOff val="30834"/>
                <a:alphaOff val="0"/>
                <a:shade val="51000"/>
                <a:satMod val="130000"/>
              </a:schemeClr>
            </a:gs>
            <a:gs pos="80000">
              <a:schemeClr val="accent2">
                <a:shade val="50000"/>
                <a:hueOff val="-27656"/>
                <a:satOff val="-5606"/>
                <a:lumOff val="30834"/>
                <a:alphaOff val="0"/>
                <a:shade val="93000"/>
                <a:satMod val="130000"/>
              </a:schemeClr>
            </a:gs>
            <a:gs pos="100000">
              <a:schemeClr val="accent2">
                <a:shade val="50000"/>
                <a:hueOff val="-27656"/>
                <a:satOff val="-5606"/>
                <a:lumOff val="3083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0E1ECC4-E9E5-49D8-B4F1-1DD452F77D35}">
      <dsp:nvSpPr>
        <dsp:cNvPr id="0" name=""/>
        <dsp:cNvSpPr/>
      </dsp:nvSpPr>
      <dsp:spPr>
        <a:xfrm>
          <a:off x="6624745" y="1238996"/>
          <a:ext cx="895181" cy="3451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354" tIns="0" rIns="0" bIns="0" numCol="1" spcCol="1270" anchor="t" anchorCtr="0">
          <a:noAutofit/>
        </a:bodyPr>
        <a:lstStyle/>
        <a:p>
          <a:pPr lvl="0" algn="l" defTabSz="1155700">
            <a:lnSpc>
              <a:spcPct val="90000"/>
            </a:lnSpc>
            <a:spcBef>
              <a:spcPct val="0"/>
            </a:spcBef>
            <a:spcAft>
              <a:spcPct val="35000"/>
            </a:spcAft>
          </a:pPr>
          <a:r>
            <a:rPr lang="en-US" sz="2600" b="0" i="1" kern="1200" dirty="0" err="1" smtClean="0">
              <a:latin typeface="Georgia" pitchFamily="18" charset="0"/>
            </a:rPr>
            <a:t>SoC</a:t>
          </a:r>
          <a:endParaRPr lang="en-GB" sz="2600" b="0" i="1" kern="1200" dirty="0">
            <a:latin typeface="Georgia" pitchFamily="18" charset="0"/>
          </a:endParaRPr>
        </a:p>
      </dsp:txBody>
      <dsp:txXfrm>
        <a:off x="6624745" y="1238996"/>
        <a:ext cx="895181" cy="3451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ABCF42-ABD2-471F-8887-8D4CA643D593}">
      <dsp:nvSpPr>
        <dsp:cNvPr id="0" name=""/>
        <dsp:cNvSpPr/>
      </dsp:nvSpPr>
      <dsp:spPr>
        <a:xfrm>
          <a:off x="0" y="1524"/>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Leverage the common infrastructure of SWAN, SDC and CSCs</a:t>
          </a:r>
          <a:endParaRPr lang="en-IN" sz="2000" kern="1200" dirty="0"/>
        </a:p>
      </dsp:txBody>
      <dsp:txXfrm>
        <a:off x="0" y="1524"/>
        <a:ext cx="7859216" cy="754157"/>
      </dsp:txXfrm>
    </dsp:sp>
    <dsp:sp modelId="{57DAF800-0797-4DE7-843B-48452D0690CF}">
      <dsp:nvSpPr>
        <dsp:cNvPr id="0" name=""/>
        <dsp:cNvSpPr/>
      </dsp:nvSpPr>
      <dsp:spPr>
        <a:xfrm>
          <a:off x="0" y="769350"/>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State Portals (SP) and State Service Delivery Gateways (SSDGs) hosted in SDCs</a:t>
          </a:r>
          <a:endParaRPr lang="en-IN" sz="2000" kern="1200" dirty="0"/>
        </a:p>
      </dsp:txBody>
      <dsp:txXfrm>
        <a:off x="0" y="769350"/>
        <a:ext cx="7859216" cy="754157"/>
      </dsp:txXfrm>
    </dsp:sp>
    <dsp:sp modelId="{3ED59085-8DF4-4861-B190-90DF6E7F775A}">
      <dsp:nvSpPr>
        <dsp:cNvPr id="0" name=""/>
        <dsp:cNvSpPr/>
      </dsp:nvSpPr>
      <dsp:spPr>
        <a:xfrm>
          <a:off x="0" y="1537176"/>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Conversion of physical forms to EForms and  to be made available on State Portal</a:t>
          </a:r>
          <a:endParaRPr lang="en-IN" sz="2000" kern="1200" dirty="0"/>
        </a:p>
      </dsp:txBody>
      <dsp:txXfrm>
        <a:off x="0" y="1537176"/>
        <a:ext cx="7859216" cy="754157"/>
      </dsp:txXfrm>
    </dsp:sp>
    <dsp:sp modelId="{758F8540-10CF-405E-B036-DC2465FF6B1E}">
      <dsp:nvSpPr>
        <dsp:cNvPr id="0" name=""/>
        <dsp:cNvSpPr/>
      </dsp:nvSpPr>
      <dsp:spPr>
        <a:xfrm>
          <a:off x="0" y="2305002"/>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Submission of EForms through the State Portal at Common Service Center (CSCs)</a:t>
          </a:r>
          <a:endParaRPr lang="en-IN" sz="2000" kern="1200" dirty="0"/>
        </a:p>
      </dsp:txBody>
      <dsp:txXfrm>
        <a:off x="0" y="2305002"/>
        <a:ext cx="7859216" cy="754157"/>
      </dsp:txXfrm>
    </dsp:sp>
    <dsp:sp modelId="{9DAE0A2E-9B23-4057-A32F-B771A78B0777}">
      <dsp:nvSpPr>
        <dsp:cNvPr id="0" name=""/>
        <dsp:cNvSpPr/>
      </dsp:nvSpPr>
      <dsp:spPr>
        <a:xfrm>
          <a:off x="0" y="3072828"/>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Citizen Service request electronically routed to the respective field office with unique Application ID</a:t>
          </a:r>
          <a:endParaRPr lang="en-IN" sz="2000" kern="1200" dirty="0"/>
        </a:p>
      </dsp:txBody>
      <dsp:txXfrm>
        <a:off x="0" y="3072828"/>
        <a:ext cx="7859216" cy="754157"/>
      </dsp:txXfrm>
    </dsp:sp>
    <dsp:sp modelId="{E60CEC08-4667-4131-92E2-1D8A8E7DE116}">
      <dsp:nvSpPr>
        <dsp:cNvPr id="0" name=""/>
        <dsp:cNvSpPr/>
      </dsp:nvSpPr>
      <dsp:spPr>
        <a:xfrm>
          <a:off x="0" y="3840654"/>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Provide for a Standard interface of interactions between departments / external entities</a:t>
          </a:r>
          <a:endParaRPr lang="en-IN" sz="2000" kern="1200" dirty="0"/>
        </a:p>
      </dsp:txBody>
      <dsp:txXfrm>
        <a:off x="0" y="3840654"/>
        <a:ext cx="7859216" cy="754157"/>
      </dsp:txXfrm>
    </dsp:sp>
    <dsp:sp modelId="{66922B58-2237-4DF6-9F5A-5FF91C1E96FC}">
      <dsp:nvSpPr>
        <dsp:cNvPr id="0" name=""/>
        <dsp:cNvSpPr/>
      </dsp:nvSpPr>
      <dsp:spPr>
        <a:xfrm>
          <a:off x="0" y="4608480"/>
          <a:ext cx="7859216" cy="7541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US" sz="2000" kern="1200" dirty="0" smtClean="0"/>
            <a:t>Adopt Standards that ensure future expansion and interoperability</a:t>
          </a:r>
          <a:endParaRPr lang="en-IN" sz="2000" kern="1200" dirty="0"/>
        </a:p>
      </dsp:txBody>
      <dsp:txXfrm>
        <a:off x="0" y="4608480"/>
        <a:ext cx="7859216" cy="754157"/>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57E6CB-E4D2-44F6-9B10-4FA084EA851C}">
      <dsp:nvSpPr>
        <dsp:cNvPr id="0" name=""/>
        <dsp:cNvSpPr/>
      </dsp:nvSpPr>
      <dsp:spPr>
        <a:xfrm rot="5400000">
          <a:off x="5313238" y="-2196877"/>
          <a:ext cx="773043" cy="5364480"/>
        </a:xfrm>
        <a:prstGeom prst="round2Same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IN" sz="1600" kern="1200" dirty="0" smtClean="0"/>
            <a:t>Cloud technology is paid incrementally, saving organizations money</a:t>
          </a:r>
          <a:endParaRPr lang="en-US" sz="1600" kern="1200" dirty="0"/>
        </a:p>
      </dsp:txBody>
      <dsp:txXfrm rot="5400000">
        <a:off x="5313238" y="-2196877"/>
        <a:ext cx="773043" cy="5364480"/>
      </dsp:txXfrm>
    </dsp:sp>
    <dsp:sp modelId="{FC0986D3-6356-450D-A271-4B050861135A}">
      <dsp:nvSpPr>
        <dsp:cNvPr id="0" name=""/>
        <dsp:cNvSpPr/>
      </dsp:nvSpPr>
      <dsp:spPr>
        <a:xfrm>
          <a:off x="0" y="2210"/>
          <a:ext cx="3017520" cy="96630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IN" sz="2400" i="0" kern="1200" dirty="0" smtClean="0"/>
            <a:t>Reduced Cost</a:t>
          </a:r>
          <a:endParaRPr lang="en-US" sz="2400" i="0" kern="1200" dirty="0"/>
        </a:p>
      </dsp:txBody>
      <dsp:txXfrm>
        <a:off x="0" y="2210"/>
        <a:ext cx="3017520" cy="966303"/>
      </dsp:txXfrm>
    </dsp:sp>
    <dsp:sp modelId="{1EF216C3-2920-44E9-8E87-C07F79FD262D}">
      <dsp:nvSpPr>
        <dsp:cNvPr id="0" name=""/>
        <dsp:cNvSpPr/>
      </dsp:nvSpPr>
      <dsp:spPr>
        <a:xfrm rot="5400000">
          <a:off x="5313238" y="-1182258"/>
          <a:ext cx="773043" cy="5364480"/>
        </a:xfrm>
        <a:prstGeom prst="round2Same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IN" sz="1600" kern="1200" dirty="0" smtClean="0"/>
            <a:t>Organizations can store more data than on private computer systems. </a:t>
          </a:r>
          <a:endParaRPr lang="en-US" sz="1600" kern="1200" dirty="0"/>
        </a:p>
      </dsp:txBody>
      <dsp:txXfrm rot="5400000">
        <a:off x="5313238" y="-1182258"/>
        <a:ext cx="773043" cy="5364480"/>
      </dsp:txXfrm>
    </dsp:sp>
    <dsp:sp modelId="{A3072CC5-FF8E-4CF1-8D80-C8161EB703C8}">
      <dsp:nvSpPr>
        <dsp:cNvPr id="0" name=""/>
        <dsp:cNvSpPr/>
      </dsp:nvSpPr>
      <dsp:spPr>
        <a:xfrm>
          <a:off x="0" y="1016829"/>
          <a:ext cx="3017520" cy="96630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IN" sz="2400" i="0" kern="1200" dirty="0" smtClean="0"/>
            <a:t>Increased Storage</a:t>
          </a:r>
          <a:endParaRPr lang="en-US" sz="2400" i="0" kern="1200" dirty="0"/>
        </a:p>
      </dsp:txBody>
      <dsp:txXfrm>
        <a:off x="0" y="1016829"/>
        <a:ext cx="3017520" cy="966303"/>
      </dsp:txXfrm>
    </dsp:sp>
    <dsp:sp modelId="{8AD788BB-13A1-403C-9FF5-4395770011D5}">
      <dsp:nvSpPr>
        <dsp:cNvPr id="0" name=""/>
        <dsp:cNvSpPr/>
      </dsp:nvSpPr>
      <dsp:spPr>
        <a:xfrm rot="5400000">
          <a:off x="5313238" y="-167640"/>
          <a:ext cx="773043" cy="5364480"/>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IN" sz="1600" kern="1200" dirty="0" smtClean="0"/>
            <a:t>No longer do IT personnel need to worry about keeping software up to date</a:t>
          </a:r>
          <a:endParaRPr lang="en-US" sz="1600" kern="1200" dirty="0"/>
        </a:p>
      </dsp:txBody>
      <dsp:txXfrm rot="5400000">
        <a:off x="5313238" y="-167640"/>
        <a:ext cx="773043" cy="5364480"/>
      </dsp:txXfrm>
    </dsp:sp>
    <dsp:sp modelId="{294136A2-A713-412A-9010-A062A2ED206C}">
      <dsp:nvSpPr>
        <dsp:cNvPr id="0" name=""/>
        <dsp:cNvSpPr/>
      </dsp:nvSpPr>
      <dsp:spPr>
        <a:xfrm>
          <a:off x="0" y="2031448"/>
          <a:ext cx="3017520" cy="96630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IN" sz="2400" i="0" kern="1200" dirty="0" smtClean="0"/>
            <a:t>Highly Automated </a:t>
          </a:r>
          <a:endParaRPr lang="en-US" sz="2400" i="0" kern="1200" dirty="0"/>
        </a:p>
      </dsp:txBody>
      <dsp:txXfrm>
        <a:off x="0" y="2031448"/>
        <a:ext cx="3017520" cy="966303"/>
      </dsp:txXfrm>
    </dsp:sp>
    <dsp:sp modelId="{C924484A-6735-4C6E-87CC-E54F7AB7820D}">
      <dsp:nvSpPr>
        <dsp:cNvPr id="0" name=""/>
        <dsp:cNvSpPr/>
      </dsp:nvSpPr>
      <dsp:spPr>
        <a:xfrm rot="5400000">
          <a:off x="5313238" y="846978"/>
          <a:ext cx="773043" cy="5364480"/>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IN" sz="1600" kern="1200" dirty="0" smtClean="0"/>
            <a:t>Cloud computing offers much more flexibility than past computing methods</a:t>
          </a:r>
          <a:endParaRPr lang="en-US" sz="1600" kern="1200" dirty="0"/>
        </a:p>
      </dsp:txBody>
      <dsp:txXfrm rot="5400000">
        <a:off x="5313238" y="846978"/>
        <a:ext cx="773043" cy="5364480"/>
      </dsp:txXfrm>
    </dsp:sp>
    <dsp:sp modelId="{AEBCC830-8F55-48B0-8CC0-F127E746B05F}">
      <dsp:nvSpPr>
        <dsp:cNvPr id="0" name=""/>
        <dsp:cNvSpPr/>
      </dsp:nvSpPr>
      <dsp:spPr>
        <a:xfrm>
          <a:off x="0" y="3046067"/>
          <a:ext cx="3017520" cy="966303"/>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IN" sz="2400" i="0" kern="1200" dirty="0" smtClean="0"/>
            <a:t>Flexibility</a:t>
          </a:r>
          <a:endParaRPr lang="en-US" sz="2400" i="0" kern="1200" dirty="0"/>
        </a:p>
      </dsp:txBody>
      <dsp:txXfrm>
        <a:off x="0" y="3046067"/>
        <a:ext cx="3017520" cy="966303"/>
      </dsp:txXfrm>
    </dsp:sp>
    <dsp:sp modelId="{57FAF1BB-0429-4AAA-AF7F-00F01B6DC535}">
      <dsp:nvSpPr>
        <dsp:cNvPr id="0" name=""/>
        <dsp:cNvSpPr/>
      </dsp:nvSpPr>
      <dsp:spPr>
        <a:xfrm rot="5400000">
          <a:off x="5313238" y="1861597"/>
          <a:ext cx="773043" cy="5364480"/>
        </a:xfrm>
        <a:prstGeom prst="round2SameRect">
          <a:avLst/>
        </a:prstGeom>
        <a:solidFill>
          <a:schemeClr val="accent6">
            <a:tint val="40000"/>
            <a:alpha val="90000"/>
            <a:hueOff val="0"/>
            <a:satOff val="0"/>
            <a:lumOff val="0"/>
            <a:alphaOff val="0"/>
          </a:schemeClr>
        </a:solidFill>
        <a:ln w="25400" cap="flat" cmpd="sng" algn="ctr">
          <a:solidFill>
            <a:schemeClr val="accent6">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IN" sz="1600" kern="1200" dirty="0" smtClean="0"/>
            <a:t>No longer having to worry about constant server updates and other computing issues, government organizations will be free to concentrate on innovation</a:t>
          </a:r>
          <a:endParaRPr lang="en-US" sz="1600" kern="1200" dirty="0"/>
        </a:p>
      </dsp:txBody>
      <dsp:txXfrm rot="5400000">
        <a:off x="5313238" y="1861597"/>
        <a:ext cx="773043" cy="5364480"/>
      </dsp:txXfrm>
    </dsp:sp>
    <dsp:sp modelId="{9290EFB0-4098-43F8-AA9B-754DA000BAA0}">
      <dsp:nvSpPr>
        <dsp:cNvPr id="0" name=""/>
        <dsp:cNvSpPr/>
      </dsp:nvSpPr>
      <dsp:spPr>
        <a:xfrm>
          <a:off x="0" y="4060686"/>
          <a:ext cx="3017520" cy="966303"/>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n-IN" sz="2400" i="0" kern="1200" dirty="0" smtClean="0"/>
            <a:t>Allows IT to Shift Focus</a:t>
          </a:r>
          <a:endParaRPr lang="en-US" sz="2400" i="0" kern="1200" dirty="0"/>
        </a:p>
      </dsp:txBody>
      <dsp:txXfrm>
        <a:off x="0" y="4060686"/>
        <a:ext cx="3017520" cy="96630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2EE3296-B5A1-4046-8A59-5A6E62E30F57}">
      <dsp:nvSpPr>
        <dsp:cNvPr id="0" name=""/>
        <dsp:cNvSpPr/>
      </dsp:nvSpPr>
      <dsp:spPr>
        <a:xfrm rot="10800000">
          <a:off x="1925724" y="1595"/>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Defend the data centre from unauthorized users and outside attacks</a:t>
          </a:r>
          <a:endParaRPr lang="en-US" sz="1800" b="0" u="none" kern="1200" dirty="0"/>
        </a:p>
      </dsp:txBody>
      <dsp:txXfrm rot="10800000">
        <a:off x="1925724" y="1595"/>
        <a:ext cx="7043547" cy="606390"/>
      </dsp:txXfrm>
    </dsp:sp>
    <dsp:sp modelId="{44506F89-E488-4BF4-B9B2-C556A01C99E4}">
      <dsp:nvSpPr>
        <dsp:cNvPr id="0" name=""/>
        <dsp:cNvSpPr/>
      </dsp:nvSpPr>
      <dsp:spPr>
        <a:xfrm>
          <a:off x="1622528" y="1595"/>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05CA5C-CE76-4424-BAA9-085E0522EEF2}">
      <dsp:nvSpPr>
        <dsp:cNvPr id="0" name=""/>
        <dsp:cNvSpPr/>
      </dsp:nvSpPr>
      <dsp:spPr>
        <a:xfrm rot="10800000">
          <a:off x="1925724" y="788998"/>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Assign virtual machines to trust zones and enforce access policies at the virtual machine level</a:t>
          </a:r>
          <a:endParaRPr lang="en-US" sz="1800" b="0" u="none" kern="1200" dirty="0"/>
        </a:p>
      </dsp:txBody>
      <dsp:txXfrm rot="10800000">
        <a:off x="1925724" y="788998"/>
        <a:ext cx="7043547" cy="606390"/>
      </dsp:txXfrm>
    </dsp:sp>
    <dsp:sp modelId="{AD1BA7FE-A5BB-471C-999F-04D9B6CE6E3F}">
      <dsp:nvSpPr>
        <dsp:cNvPr id="0" name=""/>
        <dsp:cNvSpPr/>
      </dsp:nvSpPr>
      <dsp:spPr>
        <a:xfrm>
          <a:off x="1622528" y="788998"/>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FA19BC-8C24-4F0E-9908-EC9FA10C2E94}">
      <dsp:nvSpPr>
        <dsp:cNvPr id="0" name=""/>
        <dsp:cNvSpPr/>
      </dsp:nvSpPr>
      <dsp:spPr>
        <a:xfrm rot="10800000">
          <a:off x="1925724" y="1576401"/>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Support virtual machine mobility</a:t>
          </a:r>
          <a:endParaRPr lang="en-US" sz="1800" b="0" u="none" kern="1200" dirty="0"/>
        </a:p>
      </dsp:txBody>
      <dsp:txXfrm rot="10800000">
        <a:off x="1925724" y="1576401"/>
        <a:ext cx="7043547" cy="606390"/>
      </dsp:txXfrm>
    </dsp:sp>
    <dsp:sp modelId="{01E20C1D-61B8-4923-A76D-1DCF77E96BFD}">
      <dsp:nvSpPr>
        <dsp:cNvPr id="0" name=""/>
        <dsp:cNvSpPr/>
      </dsp:nvSpPr>
      <dsp:spPr>
        <a:xfrm>
          <a:off x="1622528" y="1576401"/>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D4D8375-F156-452C-A80A-B7ED62E5A56B}">
      <dsp:nvSpPr>
        <dsp:cNvPr id="0" name=""/>
        <dsp:cNvSpPr/>
      </dsp:nvSpPr>
      <dsp:spPr>
        <a:xfrm rot="10800000">
          <a:off x="1925724" y="2363804"/>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Prevent intrusion and contain malware by using high bandwidth scalable IPS at entry point</a:t>
          </a:r>
          <a:endParaRPr lang="en-US" sz="1800" b="0" u="none" kern="1200" dirty="0"/>
        </a:p>
      </dsp:txBody>
      <dsp:txXfrm rot="10800000">
        <a:off x="1925724" y="2363804"/>
        <a:ext cx="7043547" cy="606390"/>
      </dsp:txXfrm>
    </dsp:sp>
    <dsp:sp modelId="{ECBD6414-B7D4-49B6-AF3E-7BB2AAA5A3E1}">
      <dsp:nvSpPr>
        <dsp:cNvPr id="0" name=""/>
        <dsp:cNvSpPr/>
      </dsp:nvSpPr>
      <dsp:spPr>
        <a:xfrm>
          <a:off x="1622528" y="2363804"/>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D57788-454F-495A-B3C8-06B06C65E47D}">
      <dsp:nvSpPr>
        <dsp:cNvPr id="0" name=""/>
        <dsp:cNvSpPr/>
      </dsp:nvSpPr>
      <dsp:spPr>
        <a:xfrm rot="10800000">
          <a:off x="1925724" y="3151207"/>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VPNs as secure Gateway to the data centre</a:t>
          </a:r>
          <a:endParaRPr lang="en-US" sz="1800" b="0" u="none" kern="1200" dirty="0"/>
        </a:p>
      </dsp:txBody>
      <dsp:txXfrm rot="10800000">
        <a:off x="1925724" y="3151207"/>
        <a:ext cx="7043547" cy="606390"/>
      </dsp:txXfrm>
    </dsp:sp>
    <dsp:sp modelId="{C40CD7DC-BDE0-4A44-AFF1-E90945B23699}">
      <dsp:nvSpPr>
        <dsp:cNvPr id="0" name=""/>
        <dsp:cNvSpPr/>
      </dsp:nvSpPr>
      <dsp:spPr>
        <a:xfrm>
          <a:off x="1622528" y="3151207"/>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395891-3123-4D7F-8BA7-BC1CC48161A5}">
      <dsp:nvSpPr>
        <dsp:cNvPr id="0" name=""/>
        <dsp:cNvSpPr/>
      </dsp:nvSpPr>
      <dsp:spPr>
        <a:xfrm rot="10800000">
          <a:off x="1925724" y="3938610"/>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Provisioning of automated security services and policies</a:t>
          </a:r>
          <a:endParaRPr lang="en-US" sz="1800" b="0" u="none" kern="1200" dirty="0"/>
        </a:p>
      </dsp:txBody>
      <dsp:txXfrm rot="10800000">
        <a:off x="1925724" y="3938610"/>
        <a:ext cx="7043547" cy="606390"/>
      </dsp:txXfrm>
    </dsp:sp>
    <dsp:sp modelId="{4A2E32CE-4B67-456C-BF61-D4E6DAAA7F50}">
      <dsp:nvSpPr>
        <dsp:cNvPr id="0" name=""/>
        <dsp:cNvSpPr/>
      </dsp:nvSpPr>
      <dsp:spPr>
        <a:xfrm>
          <a:off x="1622528" y="3938610"/>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924C329-1C43-4695-896E-C545B001C82F}">
      <dsp:nvSpPr>
        <dsp:cNvPr id="0" name=""/>
        <dsp:cNvSpPr/>
      </dsp:nvSpPr>
      <dsp:spPr>
        <a:xfrm rot="10800000">
          <a:off x="1925724" y="4726013"/>
          <a:ext cx="7043547" cy="606390"/>
        </a:xfrm>
        <a:prstGeom prst="homePlate">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7402" tIns="68580" rIns="128016" bIns="68580" numCol="1" spcCol="1270" anchor="ctr" anchorCtr="0">
          <a:noAutofit/>
        </a:bodyPr>
        <a:lstStyle/>
        <a:p>
          <a:pPr lvl="0" algn="ctr" defTabSz="800100">
            <a:lnSpc>
              <a:spcPct val="90000"/>
            </a:lnSpc>
            <a:spcBef>
              <a:spcPct val="0"/>
            </a:spcBef>
            <a:spcAft>
              <a:spcPct val="35000"/>
            </a:spcAft>
          </a:pPr>
          <a:r>
            <a:rPr lang="en-IN" sz="1800" b="0" u="none" kern="1200" dirty="0" smtClean="0"/>
            <a:t>Segregating  security, network, and server administrator duties</a:t>
          </a:r>
          <a:endParaRPr lang="en-US" sz="1800" b="0" u="none" kern="1200" dirty="0"/>
        </a:p>
      </dsp:txBody>
      <dsp:txXfrm rot="10800000">
        <a:off x="1925724" y="4726013"/>
        <a:ext cx="7043547" cy="606390"/>
      </dsp:txXfrm>
    </dsp:sp>
    <dsp:sp modelId="{39132F0E-373A-490D-B8E7-F30BC0E5BDFB}">
      <dsp:nvSpPr>
        <dsp:cNvPr id="0" name=""/>
        <dsp:cNvSpPr/>
      </dsp:nvSpPr>
      <dsp:spPr>
        <a:xfrm>
          <a:off x="1622528" y="4726013"/>
          <a:ext cx="606390" cy="606390"/>
        </a:xfrm>
        <a:prstGeom prst="ellipse">
          <a:avLst/>
        </a:prstGeom>
        <a:solidFill>
          <a:schemeClr val="accent2">
            <a:tint val="4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3C27B169-E958-40B0-912E-A5AEFD24AD84}" type="datetimeFigureOut">
              <a:rPr lang="en-IN" smtClean="0"/>
              <a:pPr/>
              <a:t>13-03-2014</a:t>
            </a:fld>
            <a:endParaRPr lang="en-IN"/>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CDACFEC4-586B-4313-9F5D-32E190022A32}"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48F19426-5B1E-4DB2-8706-CF85DFE7ED6E}" type="datetimeFigureOut">
              <a:rPr lang="en-GB" smtClean="0"/>
              <a:pPr/>
              <a:t>13/03/2014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7F946016-E652-4FAE-BEC9-583FD2D22CD4}"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DA04CE6-C99B-4E7D-9B89-15C0C683E5F2}" type="slidenum">
              <a:rPr lang="en-IN" smtClean="0"/>
              <a:pPr fontAlgn="base">
                <a:spcBef>
                  <a:spcPct val="0"/>
                </a:spcBef>
                <a:spcAft>
                  <a:spcPct val="0"/>
                </a:spcAft>
                <a:defRPr/>
              </a:pPr>
              <a:t>1</a:t>
            </a:fld>
            <a:endParaRPr lang="en-I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1FA344-E9F8-4D7B-8218-A6D1949AEF28}" type="slidenum">
              <a:rPr lang="en-US" smtClean="0"/>
              <a:pPr>
                <a:defRPr/>
              </a:pPr>
              <a:t>28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Times New Roman" pitchFamily="18" charset="0"/>
            </a:endParaRPr>
          </a:p>
        </p:txBody>
      </p:sp>
      <p:sp>
        <p:nvSpPr>
          <p:cNvPr id="35844" name="Slide Number Placeholder 3"/>
          <p:cNvSpPr txBox="1">
            <a:spLocks noGrp="1"/>
          </p:cNvSpPr>
          <p:nvPr/>
        </p:nvSpPr>
        <p:spPr bwMode="auto">
          <a:xfrm>
            <a:off x="3850443" y="9430091"/>
            <a:ext cx="2945659" cy="496411"/>
          </a:xfrm>
          <a:prstGeom prst="rect">
            <a:avLst/>
          </a:prstGeom>
          <a:noFill/>
          <a:ln w="9525">
            <a:noFill/>
            <a:miter lim="800000"/>
            <a:headEnd/>
            <a:tailEnd/>
          </a:ln>
        </p:spPr>
        <p:txBody>
          <a:bodyPr lIns="91438" tIns="45719" rIns="91438" bIns="45719" anchor="b"/>
          <a:lstStyle/>
          <a:p>
            <a:pPr algn="r"/>
            <a:fld id="{05043197-2894-4E04-B1B3-1DFD8CC42E77}" type="slidenum">
              <a:rPr lang="hi-IN" sz="1200">
                <a:latin typeface="Calibri" pitchFamily="34" charset="0"/>
                <a:cs typeface="Mangal" pitchFamily="18" charset="0"/>
              </a:rPr>
              <a:pPr algn="r"/>
              <a:t>55</a:t>
            </a:fld>
            <a:endParaRPr lang="hi-IN" sz="1200">
              <a:latin typeface="Calibri" pitchFamily="34" charset="0"/>
              <a:cs typeface="Mangal"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233609-CCF4-45D9-AA90-AC5C3A8D545C}" type="slidenum">
              <a:rPr lang="en-GB" smtClean="0"/>
              <a:pPr>
                <a:defRPr/>
              </a:pPr>
              <a:t>57</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C7D6283D-A52F-4142-BA22-13CAF5CC7DBB}" type="slidenum">
              <a:rPr lang="en-GB"/>
              <a:pPr/>
              <a:t>64</a:t>
            </a:fld>
            <a:endParaRPr lang="en-GB"/>
          </a:p>
        </p:txBody>
      </p:sp>
      <p:sp>
        <p:nvSpPr>
          <p:cNvPr id="51201" name="Rectangle 1"/>
          <p:cNvSpPr txBox="1">
            <a:spLocks noGrp="1" noRot="1" noChangeAspect="1" noChangeArrowheads="1"/>
          </p:cNvSpPr>
          <p:nvPr>
            <p:ph type="sldImg"/>
          </p:nvPr>
        </p:nvSpPr>
        <p:spPr bwMode="auto">
          <a:xfrm>
            <a:off x="919163" y="746125"/>
            <a:ext cx="4960937" cy="3722688"/>
          </a:xfrm>
          <a:prstGeom prst="rect">
            <a:avLst/>
          </a:prstGeom>
          <a:solidFill>
            <a:srgbClr val="FFFFFF"/>
          </a:solidFill>
          <a:ln>
            <a:solidFill>
              <a:srgbClr val="000000"/>
            </a:solidFill>
            <a:miter lim="800000"/>
            <a:headEnd/>
            <a:tailEnd/>
          </a:ln>
        </p:spPr>
      </p:sp>
      <p:sp>
        <p:nvSpPr>
          <p:cNvPr id="51202" name="Rectangle 2"/>
          <p:cNvSpPr txBox="1">
            <a:spLocks noGrp="1" noChangeArrowheads="1"/>
          </p:cNvSpPr>
          <p:nvPr>
            <p:ph type="body" idx="1"/>
          </p:nvPr>
        </p:nvSpPr>
        <p:spPr bwMode="auto">
          <a:xfrm>
            <a:off x="680537" y="4717392"/>
            <a:ext cx="5438140" cy="4468125"/>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7"/>
          <p:cNvSpPr>
            <a:spLocks noGrp="1" noChangeArrowheads="1"/>
          </p:cNvSpPr>
          <p:nvPr>
            <p:ph type="sldNum"/>
          </p:nvPr>
        </p:nvSpPr>
        <p:spPr>
          <a:ln/>
        </p:spPr>
        <p:txBody>
          <a:bodyPr/>
          <a:lstStyle/>
          <a:p>
            <a:fld id="{C7D6283D-A52F-4142-BA22-13CAF5CC7DBB}" type="slidenum">
              <a:rPr lang="en-GB"/>
              <a:pPr/>
              <a:t>65</a:t>
            </a:fld>
            <a:endParaRPr lang="en-GB"/>
          </a:p>
        </p:txBody>
      </p:sp>
      <p:sp>
        <p:nvSpPr>
          <p:cNvPr id="51201" name="Rectangle 1"/>
          <p:cNvSpPr txBox="1">
            <a:spLocks noGrp="1" noRot="1" noChangeAspect="1" noChangeArrowheads="1"/>
          </p:cNvSpPr>
          <p:nvPr>
            <p:ph type="sldImg"/>
          </p:nvPr>
        </p:nvSpPr>
        <p:spPr bwMode="auto">
          <a:xfrm>
            <a:off x="919163" y="746125"/>
            <a:ext cx="4960937" cy="3722688"/>
          </a:xfrm>
          <a:prstGeom prst="rect">
            <a:avLst/>
          </a:prstGeom>
          <a:solidFill>
            <a:srgbClr val="FFFFFF"/>
          </a:solidFill>
          <a:ln>
            <a:solidFill>
              <a:srgbClr val="000000"/>
            </a:solidFill>
            <a:miter lim="800000"/>
            <a:headEnd/>
            <a:tailEnd/>
          </a:ln>
        </p:spPr>
      </p:sp>
      <p:sp>
        <p:nvSpPr>
          <p:cNvPr id="51202" name="Rectangle 2"/>
          <p:cNvSpPr txBox="1">
            <a:spLocks noGrp="1" noChangeArrowheads="1"/>
          </p:cNvSpPr>
          <p:nvPr>
            <p:ph type="body" idx="1"/>
          </p:nvPr>
        </p:nvSpPr>
        <p:spPr bwMode="auto">
          <a:xfrm>
            <a:off x="680537" y="4717392"/>
            <a:ext cx="5438140" cy="4468125"/>
          </a:xfrm>
          <a:prstGeom prst="rect">
            <a:avLst/>
          </a:prstGeom>
          <a:noFill/>
          <a:ln cap="flat">
            <a:round/>
            <a:headEnd/>
            <a:tailEnd/>
          </a:ln>
        </p:spPr>
        <p:txBody>
          <a:bodyPr wrap="none" anchor="ct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81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0419161-CF31-4B5B-AA9D-871AB35942A1}" type="slidenum">
              <a:rPr lang="en-US" smtClean="0"/>
              <a:pPr fontAlgn="base">
                <a:spcBef>
                  <a:spcPct val="0"/>
                </a:spcBef>
                <a:spcAft>
                  <a:spcPct val="0"/>
                </a:spcAft>
                <a:defRPr/>
              </a:pPr>
              <a:t>69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97F8C5DF-9C50-40A4-8C2E-69F8D9A9511D}" type="slidenum">
              <a:rPr lang="en-US" smtClean="0"/>
              <a:pPr/>
              <a:t>70</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charset="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F946016-E652-4FAE-BEC9-583FD2D22CD4}" type="slidenum">
              <a:rPr lang="en-GB" smtClean="0"/>
              <a:pPr/>
              <a:t>71</a:t>
            </a:fld>
            <a:endParaRPr lang="en-GB"/>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F946016-E652-4FAE-BEC9-583FD2D22CD4}" type="slidenum">
              <a:rPr lang="en-GB" smtClean="0"/>
              <a:pPr/>
              <a:t>73</a:t>
            </a:fld>
            <a:endParaRPr lang="en-GB"/>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US" smtClean="0"/>
          </a:p>
        </p:txBody>
      </p:sp>
      <p:sp>
        <p:nvSpPr>
          <p:cNvPr id="52228" name="Slide Number Placeholder 3"/>
          <p:cNvSpPr>
            <a:spLocks noGrp="1"/>
          </p:cNvSpPr>
          <p:nvPr>
            <p:ph type="sldNum" sz="quarter" idx="5"/>
          </p:nvPr>
        </p:nvSpPr>
        <p:spPr>
          <a:noFill/>
        </p:spPr>
        <p:txBody>
          <a:bodyPr/>
          <a:lstStyle/>
          <a:p>
            <a:fld id="{40B9E065-8B34-471C-ADD5-833635DD0EA7}" type="slidenum">
              <a:rPr lang="en-GB" smtClean="0"/>
              <a:pPr/>
              <a:t>74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bwMode="auto">
          <a:xfrm>
            <a:off x="1108642" y="744278"/>
            <a:ext cx="4588234" cy="3721388"/>
          </a:xfrm>
          <a:noFill/>
          <a:ln>
            <a:solidFill>
              <a:srgbClr val="000000"/>
            </a:solidFill>
            <a:miter lim="800000"/>
            <a:headEnd/>
            <a:tailEnd/>
          </a:ln>
        </p:spPr>
      </p:sp>
      <p:sp>
        <p:nvSpPr>
          <p:cNvPr id="98307" name="Rectangle 3"/>
          <p:cNvSpPr>
            <a:spLocks noGrp="1" noChangeArrowheads="1"/>
          </p:cNvSpPr>
          <p:nvPr>
            <p:ph type="body" idx="1"/>
          </p:nvPr>
        </p:nvSpPr>
        <p:spPr bwMode="auto">
          <a:noFill/>
        </p:spPr>
        <p:txBody>
          <a:bodyPr wrap="square" lIns="89735" tIns="44870" rIns="89735" bIns="44870" numCol="1" anchor="t" anchorCtr="0" compatLnSpc="1">
            <a:prstTxWarp prst="textNoShape">
              <a:avLst/>
            </a:prstTxWarp>
          </a:bodyPr>
          <a:lstStyle/>
          <a:p>
            <a:pPr eaLnBrk="1" hangingPunct="1">
              <a:spcBef>
                <a:spcPct val="0"/>
              </a:spcBef>
            </a:pPr>
            <a:r>
              <a:rPr lang="en-US" dirty="0" smtClean="0"/>
              <a:t>States can add 5 state specific MMPs. For this purpose or designing of any other e-Gov implementation Departments can source/access resources from </a:t>
            </a:r>
            <a:r>
              <a:rPr lang="en-US" dirty="0" err="1" smtClean="0"/>
              <a:t>SeMT</a:t>
            </a:r>
            <a:r>
              <a:rPr lang="en-US" dirty="0" smtClean="0"/>
              <a:t> directly/enabled by </a:t>
            </a:r>
            <a:r>
              <a:rPr lang="en-US" dirty="0" err="1" smtClean="0"/>
              <a:t>SeMT</a:t>
            </a:r>
            <a:r>
              <a:rPr lang="en-US" dirty="0" smtClean="0"/>
              <a:t> on need &amp; duration basis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760" indent="-228760"/>
            <a:endParaRPr lang="en-CA" dirty="0"/>
          </a:p>
        </p:txBody>
      </p:sp>
      <p:sp>
        <p:nvSpPr>
          <p:cNvPr id="4" name="Slide Number Placeholder 3"/>
          <p:cNvSpPr>
            <a:spLocks noGrp="1"/>
          </p:cNvSpPr>
          <p:nvPr>
            <p:ph type="sldNum" sz="quarter" idx="10"/>
          </p:nvPr>
        </p:nvSpPr>
        <p:spPr/>
        <p:txBody>
          <a:bodyPr/>
          <a:lstStyle/>
          <a:p>
            <a:fld id="{5F504320-7A3F-47E6-836A-24DC11D88B96}" type="slidenum">
              <a:rPr lang="en-CA" smtClean="0"/>
              <a:pPr/>
              <a:t>79</a:t>
            </a:fld>
            <a:endParaRPr lang="en-CA"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F946016-E652-4FAE-BEC9-583FD2D22CD4}" type="slidenum">
              <a:rPr lang="en-GB" smtClean="0"/>
              <a:pPr/>
              <a:t>80</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p:spPr>
        <p:txBody>
          <a:bodyPr/>
          <a:lstStyle/>
          <a:p>
            <a:endParaRPr lang="en-IN" smtClean="0">
              <a:latin typeface="Times New Roman" pitchFamily="18" charset="0"/>
            </a:endParaRPr>
          </a:p>
        </p:txBody>
      </p:sp>
      <p:sp>
        <p:nvSpPr>
          <p:cNvPr id="17412" name="Slide Number Placeholder 3"/>
          <p:cNvSpPr txBox="1">
            <a:spLocks noGrp="1"/>
          </p:cNvSpPr>
          <p:nvPr/>
        </p:nvSpPr>
        <p:spPr bwMode="auto">
          <a:xfrm>
            <a:off x="3851814" y="9430813"/>
            <a:ext cx="2945861" cy="497412"/>
          </a:xfrm>
          <a:prstGeom prst="rect">
            <a:avLst/>
          </a:prstGeom>
          <a:noFill/>
          <a:ln w="9525">
            <a:noFill/>
            <a:miter lim="800000"/>
            <a:headEnd/>
            <a:tailEnd/>
          </a:ln>
        </p:spPr>
        <p:txBody>
          <a:bodyPr lIns="90435" tIns="45217" rIns="90435" bIns="45217" anchor="b"/>
          <a:lstStyle/>
          <a:p>
            <a:pPr algn="r" defTabSz="904165"/>
            <a:fld id="{4042C56C-A778-4321-9977-0F3B525BE191}" type="slidenum">
              <a:rPr lang="en-US" sz="1200">
                <a:latin typeface="Verdana" pitchFamily="34" charset="0"/>
              </a:rPr>
              <a:pPr algn="r" defTabSz="904165"/>
              <a:t>82</a:t>
            </a:fld>
            <a:endParaRPr lang="en-US" sz="1200" dirty="0">
              <a:latin typeface="Verdana"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7258C7-0CF3-47C8-AE36-0DC2A3721514}" type="slidenum">
              <a:rPr lang="en-US">
                <a:cs typeface="Arial" charset="0"/>
              </a:rPr>
              <a:pPr fontAlgn="base">
                <a:spcBef>
                  <a:spcPct val="0"/>
                </a:spcBef>
                <a:spcAft>
                  <a:spcPct val="0"/>
                </a:spcAft>
                <a:defRPr/>
              </a:pPr>
              <a:t>85</a:t>
            </a:fld>
            <a:endParaRPr lang="en-US">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07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D030A3-84EA-4EA3-B82F-7C3AFA785B9E}" type="slidenum">
              <a:rPr lang="en-US">
                <a:cs typeface="Arial" charset="0"/>
              </a:rPr>
              <a:pPr fontAlgn="base">
                <a:spcBef>
                  <a:spcPct val="0"/>
                </a:spcBef>
                <a:spcAft>
                  <a:spcPct val="0"/>
                </a:spcAft>
                <a:defRPr/>
              </a:pPr>
              <a:t>86</a:t>
            </a:fld>
            <a:endParaRPr lang="en-US">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p:spPr>
        <p:txBody>
          <a:bodyPr/>
          <a:lstStyle/>
          <a:p>
            <a:endParaRPr lang="en-IN" smtClean="0">
              <a:latin typeface="Times New Roman" pitchFamily="18" charset="0"/>
            </a:endParaRPr>
          </a:p>
        </p:txBody>
      </p:sp>
      <p:sp>
        <p:nvSpPr>
          <p:cNvPr id="20484" name="Slide Number Placeholder 3"/>
          <p:cNvSpPr txBox="1">
            <a:spLocks noGrp="1"/>
          </p:cNvSpPr>
          <p:nvPr/>
        </p:nvSpPr>
        <p:spPr bwMode="auto">
          <a:xfrm>
            <a:off x="3851814" y="9430813"/>
            <a:ext cx="2945861" cy="497412"/>
          </a:xfrm>
          <a:prstGeom prst="rect">
            <a:avLst/>
          </a:prstGeom>
          <a:noFill/>
          <a:ln w="9525">
            <a:noFill/>
            <a:miter lim="800000"/>
            <a:headEnd/>
            <a:tailEnd/>
          </a:ln>
        </p:spPr>
        <p:txBody>
          <a:bodyPr lIns="90435" tIns="45217" rIns="90435" bIns="45217" anchor="b"/>
          <a:lstStyle/>
          <a:p>
            <a:pPr algn="r" defTabSz="904165"/>
            <a:fld id="{CF5D58B3-D12E-436C-A02E-32FEB3C77068}" type="slidenum">
              <a:rPr lang="en-US" sz="1200">
                <a:latin typeface="Verdana" pitchFamily="34" charset="0"/>
              </a:rPr>
              <a:pPr algn="r" defTabSz="904165"/>
              <a:t>87</a:t>
            </a:fld>
            <a:endParaRPr lang="en-US" sz="1200" dirty="0">
              <a:latin typeface="Verdana"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277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E83B8F2-8D0E-4CF4-88C2-A8D93205D7C3}" type="slidenum">
              <a:rPr lang="en-US">
                <a:cs typeface="Arial" charset="0"/>
              </a:rPr>
              <a:pPr fontAlgn="base">
                <a:spcBef>
                  <a:spcPct val="0"/>
                </a:spcBef>
                <a:spcAft>
                  <a:spcPct val="0"/>
                </a:spcAft>
                <a:defRPr/>
              </a:pPr>
              <a:t>88</a:t>
            </a:fld>
            <a:endParaRPr lang="en-US">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38915" name="Slide Number Placeholder 3"/>
          <p:cNvSpPr txBox="1">
            <a:spLocks noGrp="1"/>
          </p:cNvSpPr>
          <p:nvPr/>
        </p:nvSpPr>
        <p:spPr bwMode="auto">
          <a:xfrm>
            <a:off x="3850443" y="9430091"/>
            <a:ext cx="2945659" cy="496411"/>
          </a:xfrm>
          <a:prstGeom prst="rect">
            <a:avLst/>
          </a:prstGeom>
          <a:noFill/>
          <a:ln w="9525">
            <a:noFill/>
            <a:miter lim="800000"/>
            <a:headEnd/>
            <a:tailEnd/>
          </a:ln>
        </p:spPr>
        <p:txBody>
          <a:bodyPr anchor="b"/>
          <a:lstStyle/>
          <a:p>
            <a:pPr algn="r"/>
            <a:fld id="{C856FA26-DCAC-408F-A4BA-DA77D3A72EF2}" type="slidenum">
              <a:rPr lang="en-US" sz="1200">
                <a:latin typeface="Calibri" pitchFamily="34" charset="0"/>
              </a:rPr>
              <a:pPr algn="r"/>
              <a:t>89</a:t>
            </a:fld>
            <a:endParaRPr lang="en-US" sz="1200">
              <a:latin typeface="Calibri"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89A9995F-5DE8-4591-9790-03460EDF9858}" type="slidenum">
              <a:rPr lang="en-US" smtClean="0"/>
              <a:pPr/>
              <a:t>90</a:t>
            </a:fld>
            <a:endParaRPr lang="en-US" smtClean="0"/>
          </a:p>
        </p:txBody>
      </p:sp>
      <p:sp>
        <p:nvSpPr>
          <p:cNvPr id="52227" name="Rectangle 2"/>
          <p:cNvSpPr>
            <a:spLocks noGrp="1" noRot="1" noChangeAspect="1" noChangeArrowheads="1" noTextEdit="1"/>
          </p:cNvSpPr>
          <p:nvPr>
            <p:ph type="sldImg"/>
          </p:nvPr>
        </p:nvSpPr>
        <p:spPr>
          <a:xfrm>
            <a:off x="917575" y="744538"/>
            <a:ext cx="4962525" cy="3722687"/>
          </a:xfrm>
          <a:ln/>
        </p:spPr>
      </p:sp>
      <p:sp>
        <p:nvSpPr>
          <p:cNvPr id="5222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471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B0039F8-3953-4FA4-8CBF-A02DAB9F4112}" type="slidenum">
              <a:rPr lang="en-GB">
                <a:cs typeface="Arial" charset="0"/>
              </a:rPr>
              <a:pPr fontAlgn="base">
                <a:spcBef>
                  <a:spcPct val="0"/>
                </a:spcBef>
                <a:spcAft>
                  <a:spcPct val="0"/>
                </a:spcAft>
                <a:defRPr/>
              </a:pPr>
              <a:t>92</a:t>
            </a:fld>
            <a:endParaRPr lang="en-GB">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IN" smtClean="0"/>
          </a:p>
        </p:txBody>
      </p:sp>
      <p:sp>
        <p:nvSpPr>
          <p:cNvPr id="4" name="Slide Number Placeholder 3"/>
          <p:cNvSpPr>
            <a:spLocks noGrp="1"/>
          </p:cNvSpPr>
          <p:nvPr>
            <p:ph type="sldNum" sz="quarter" idx="5"/>
          </p:nvPr>
        </p:nvSpPr>
        <p:spPr/>
        <p:txBody>
          <a:bodyPr/>
          <a:lstStyle/>
          <a:p>
            <a:pPr>
              <a:defRPr/>
            </a:pPr>
            <a:fld id="{E77418C4-A900-4901-82E2-A1F623FE4314}" type="slidenum">
              <a:rPr lang="en-GB" smtClean="0"/>
              <a:pPr>
                <a:defRPr/>
              </a:pPr>
              <a:t>3</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noChangeArrowheads="1"/>
          </p:cNvSpPr>
          <p:nvPr>
            <p:ph type="dt" idx="1"/>
          </p:nvPr>
        </p:nvSpPr>
        <p:spPr>
          <a:ln/>
        </p:spPr>
        <p:txBody>
          <a:bodyPr/>
          <a:lstStyle/>
          <a:p>
            <a:r>
              <a:rPr lang="en-GB"/>
              <a:t>Date</a:t>
            </a:r>
          </a:p>
        </p:txBody>
      </p:sp>
      <p:sp>
        <p:nvSpPr>
          <p:cNvPr id="5" name="Rectangle 7"/>
          <p:cNvSpPr>
            <a:spLocks noGrp="1" noChangeArrowheads="1"/>
          </p:cNvSpPr>
          <p:nvPr>
            <p:ph type="sldNum" sz="quarter" idx="5"/>
          </p:nvPr>
        </p:nvSpPr>
        <p:spPr>
          <a:ln/>
        </p:spPr>
        <p:txBody>
          <a:bodyPr/>
          <a:lstStyle/>
          <a:p>
            <a:fld id="{C6EEBDEE-33A0-480F-A746-6AA6266C7733}" type="slidenum">
              <a:rPr lang="en-GB"/>
              <a:pPr/>
              <a:t>93</a:t>
            </a:fld>
            <a:endParaRPr lang="en-GB"/>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512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61ABD6-4D2E-4FAC-8A3C-FDFD85F89CF9}" type="slidenum">
              <a:rPr lang="en-GB">
                <a:cs typeface="Arial" charset="0"/>
              </a:rPr>
              <a:pPr fontAlgn="base">
                <a:spcBef>
                  <a:spcPct val="0"/>
                </a:spcBef>
                <a:spcAft>
                  <a:spcPct val="0"/>
                </a:spcAft>
                <a:defRPr/>
              </a:pPr>
              <a:t>94</a:t>
            </a:fld>
            <a:endParaRPr lang="en-GB">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IN" smtClean="0"/>
          </a:p>
        </p:txBody>
      </p:sp>
      <p:sp>
        <p:nvSpPr>
          <p:cNvPr id="5734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1ADED5-E10F-42FD-A7CC-B51B23CE0063}" type="slidenum">
              <a:rPr lang="en-GB">
                <a:cs typeface="Arial" charset="0"/>
              </a:rPr>
              <a:pPr fontAlgn="base">
                <a:spcBef>
                  <a:spcPct val="0"/>
                </a:spcBef>
                <a:spcAft>
                  <a:spcPct val="0"/>
                </a:spcAft>
                <a:defRPr/>
              </a:pPr>
              <a:t>95</a:t>
            </a:fld>
            <a:endParaRPr lang="en-GB">
              <a:cs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F946016-E652-4FAE-BEC9-583FD2D22CD4}" type="slidenum">
              <a:rPr lang="en-GB" smtClean="0"/>
              <a:pPr/>
              <a:t>100</a:t>
            </a:fld>
            <a:endParaRPr lang="en-GB"/>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p:spPr>
        <p:txBody>
          <a:bodyPr/>
          <a:lstStyle/>
          <a:p>
            <a:endParaRPr lang="en-US" smtClean="0">
              <a:latin typeface="Arial" pitchFamily="34" charset="0"/>
              <a:cs typeface="Arial" pitchFamily="34" charset="0"/>
            </a:endParaRPr>
          </a:p>
        </p:txBody>
      </p:sp>
      <p:sp>
        <p:nvSpPr>
          <p:cNvPr id="43012" name="Slide Number Placeholder 3"/>
          <p:cNvSpPr>
            <a:spLocks noGrp="1"/>
          </p:cNvSpPr>
          <p:nvPr>
            <p:ph type="sldNum" sz="quarter" idx="5"/>
          </p:nvPr>
        </p:nvSpPr>
        <p:spPr>
          <a:noFill/>
        </p:spPr>
        <p:txBody>
          <a:bodyPr/>
          <a:lstStyle/>
          <a:p>
            <a:fld id="{0205D737-5C05-42A5-92BE-CC1BDA3555A4}" type="slidenum">
              <a:rPr lang="en-US" smtClean="0">
                <a:latin typeface="Arial" pitchFamily="34" charset="0"/>
                <a:cs typeface="Arial" pitchFamily="34" charset="0"/>
              </a:rPr>
              <a:pPr/>
              <a:t>101</a:t>
            </a:fld>
            <a:endParaRPr lang="en-US" smtClean="0">
              <a:latin typeface="Arial" pitchFamily="34" charset="0"/>
              <a:cs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850443" y="9430091"/>
            <a:ext cx="2945659" cy="496411"/>
          </a:xfrm>
          <a:prstGeom prst="rect">
            <a:avLst/>
          </a:prstGeom>
          <a:noFill/>
          <a:ln w="9525">
            <a:noFill/>
            <a:miter lim="800000"/>
            <a:headEnd/>
            <a:tailEnd/>
          </a:ln>
        </p:spPr>
        <p:txBody>
          <a:bodyPr lIns="90717" tIns="45359" rIns="90717" bIns="45359" anchor="b"/>
          <a:lstStyle/>
          <a:p>
            <a:pPr algn="r" defTabSz="896938"/>
            <a:fld id="{24BFD43A-88D3-44ED-9AE7-691D6D2AE132}" type="slidenum">
              <a:rPr lang="en-GB" sz="1200">
                <a:latin typeface="Calibri" pitchFamily="34" charset="0"/>
              </a:rPr>
              <a:pPr algn="r" defTabSz="896938"/>
              <a:t>103</a:t>
            </a:fld>
            <a:endParaRPr lang="en-GB" sz="1200">
              <a:latin typeface="Calibri" pitchFamily="34" charset="0"/>
            </a:endParaRPr>
          </a:p>
        </p:txBody>
      </p:sp>
      <p:sp>
        <p:nvSpPr>
          <p:cNvPr id="17411" name="Slide Image Placeholder 1"/>
          <p:cNvSpPr>
            <a:spLocks noGrp="1" noRot="1" noChangeAspect="1" noTextEdit="1"/>
          </p:cNvSpPr>
          <p:nvPr>
            <p:ph type="sldImg"/>
          </p:nvPr>
        </p:nvSpPr>
        <p:spPr bwMode="auto">
          <a:xfrm>
            <a:off x="917575" y="746125"/>
            <a:ext cx="4960938" cy="3721100"/>
          </a:xfrm>
          <a:solidFill>
            <a:srgbClr val="FFFFFF"/>
          </a:solidFill>
          <a:ln>
            <a:solidFill>
              <a:srgbClr val="000000"/>
            </a:solidFill>
            <a:miter lim="800000"/>
            <a:headEnd/>
            <a:tailEnd/>
          </a:ln>
        </p:spPr>
      </p:sp>
      <p:sp>
        <p:nvSpPr>
          <p:cNvPr id="17412" name="Notes Placeholder 2"/>
          <p:cNvSpPr>
            <a:spLocks noGrp="1"/>
          </p:cNvSpPr>
          <p:nvPr>
            <p:ph type="body" idx="1"/>
          </p:nvPr>
        </p:nvSpPr>
        <p:spPr bwMode="auto">
          <a:xfrm>
            <a:off x="679769" y="4715908"/>
            <a:ext cx="5434993" cy="4464254"/>
          </a:xfrm>
          <a:solidFill>
            <a:srgbClr val="FFFFFF"/>
          </a:solidFill>
          <a:ln>
            <a:solidFill>
              <a:srgbClr val="000000"/>
            </a:solidFill>
            <a:miter lim="800000"/>
            <a:headEnd/>
            <a:tailEnd/>
          </a:ln>
        </p:spPr>
        <p:txBody>
          <a:bodyPr wrap="square" lIns="0" tIns="0" rIns="0" bIns="0" numCol="1" anchor="t" anchorCtr="0" compatLnSpc="1">
            <a:prstTxWarp prst="textNoShape">
              <a:avLst/>
            </a:prstTxWarp>
          </a:bodyPr>
          <a:lstStyle/>
          <a:p>
            <a:pPr eaLnBrk="1" hangingPunct="1">
              <a:spcBef>
                <a:spcPct val="0"/>
              </a:spcBef>
            </a:pPr>
            <a:endParaRPr lang="en-US" smtClean="0"/>
          </a:p>
        </p:txBody>
      </p:sp>
      <p:sp>
        <p:nvSpPr>
          <p:cNvPr id="17413" name="Slide Number Placeholder 3"/>
          <p:cNvSpPr txBox="1">
            <a:spLocks noGrp="1"/>
          </p:cNvSpPr>
          <p:nvPr/>
        </p:nvSpPr>
        <p:spPr bwMode="auto">
          <a:xfrm>
            <a:off x="3850443" y="9431815"/>
            <a:ext cx="2942512" cy="494688"/>
          </a:xfrm>
          <a:prstGeom prst="rect">
            <a:avLst/>
          </a:prstGeom>
          <a:noFill/>
          <a:ln w="9525">
            <a:noFill/>
            <a:round/>
            <a:headEnd/>
            <a:tailEnd/>
          </a:ln>
        </p:spPr>
        <p:txBody>
          <a:bodyPr lIns="91593" tIns="45627" rIns="91593" bIns="45627" anchor="b"/>
          <a:lstStyle/>
          <a:p>
            <a:pPr algn="r" defTabSz="433388">
              <a:lnSpc>
                <a:spcPct val="93000"/>
              </a:lnSpc>
              <a:buClr>
                <a:srgbClr val="000000"/>
              </a:buClr>
              <a:buSzPct val="100000"/>
              <a:buFont typeface="Arial" pitchFamily="34" charset="0"/>
              <a:buNone/>
              <a:tabLst>
                <a:tab pos="0" algn="l"/>
                <a:tab pos="433388" algn="l"/>
                <a:tab pos="865188" algn="l"/>
                <a:tab pos="1296988" algn="l"/>
                <a:tab pos="1728788" algn="l"/>
                <a:tab pos="2162175" algn="l"/>
                <a:tab pos="2595563" algn="l"/>
                <a:tab pos="3027363" algn="l"/>
                <a:tab pos="3457575" algn="l"/>
                <a:tab pos="3890963" algn="l"/>
                <a:tab pos="4324350" algn="l"/>
                <a:tab pos="4757738" algn="l"/>
                <a:tab pos="5189538" algn="l"/>
                <a:tab pos="5622925" algn="l"/>
                <a:tab pos="6051550" algn="l"/>
                <a:tab pos="6486525" algn="l"/>
                <a:tab pos="6919913" algn="l"/>
                <a:tab pos="7351713" algn="l"/>
                <a:tab pos="7785100" algn="l"/>
                <a:tab pos="8213725" algn="l"/>
                <a:tab pos="8648700" algn="l"/>
              </a:tabLst>
            </a:pPr>
            <a:fld id="{DDD8D010-EB99-42BC-A7BE-3DAAD6185392}" type="slidenum">
              <a:rPr lang="en-GB" sz="1300">
                <a:solidFill>
                  <a:srgbClr val="000000"/>
                </a:solidFill>
                <a:latin typeface="Calibri" pitchFamily="34" charset="0"/>
              </a:rPr>
              <a:pPr algn="r" defTabSz="433388">
                <a:lnSpc>
                  <a:spcPct val="93000"/>
                </a:lnSpc>
                <a:buClr>
                  <a:srgbClr val="000000"/>
                </a:buClr>
                <a:buSzPct val="100000"/>
                <a:buFont typeface="Arial" pitchFamily="34" charset="0"/>
                <a:buNone/>
                <a:tabLst>
                  <a:tab pos="0" algn="l"/>
                  <a:tab pos="433388" algn="l"/>
                  <a:tab pos="865188" algn="l"/>
                  <a:tab pos="1296988" algn="l"/>
                  <a:tab pos="1728788" algn="l"/>
                  <a:tab pos="2162175" algn="l"/>
                  <a:tab pos="2595563" algn="l"/>
                  <a:tab pos="3027363" algn="l"/>
                  <a:tab pos="3457575" algn="l"/>
                  <a:tab pos="3890963" algn="l"/>
                  <a:tab pos="4324350" algn="l"/>
                  <a:tab pos="4757738" algn="l"/>
                  <a:tab pos="5189538" algn="l"/>
                  <a:tab pos="5622925" algn="l"/>
                  <a:tab pos="6051550" algn="l"/>
                  <a:tab pos="6486525" algn="l"/>
                  <a:tab pos="6919913" algn="l"/>
                  <a:tab pos="7351713" algn="l"/>
                  <a:tab pos="7785100" algn="l"/>
                  <a:tab pos="8213725" algn="l"/>
                  <a:tab pos="8648700" algn="l"/>
                </a:tabLst>
              </a:pPr>
              <a:t>103</a:t>
            </a:fld>
            <a:endParaRPr lang="en-GB" sz="1300">
              <a:solidFill>
                <a:srgbClr val="000000"/>
              </a:solidFill>
              <a:latin typeface="Calibri"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3A23915A-3407-4C2E-A247-09CA485156FB}" type="slidenum">
              <a:rPr lang="en-GB" smtClean="0"/>
              <a:pPr>
                <a:defRPr/>
              </a:pPr>
              <a:t>104</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smtClean="0">
              <a:latin typeface="Arial" pitchFamily="34" charset="0"/>
              <a:cs typeface="Arial" pitchFamily="34" charset="0"/>
            </a:endParaRPr>
          </a:p>
        </p:txBody>
      </p:sp>
      <p:sp>
        <p:nvSpPr>
          <p:cNvPr id="53252" name="Slide Number Placeholder 3"/>
          <p:cNvSpPr>
            <a:spLocks noGrp="1"/>
          </p:cNvSpPr>
          <p:nvPr>
            <p:ph type="sldNum" sz="quarter" idx="5"/>
          </p:nvPr>
        </p:nvSpPr>
        <p:spPr>
          <a:noFill/>
        </p:spPr>
        <p:txBody>
          <a:bodyPr/>
          <a:lstStyle/>
          <a:p>
            <a:fld id="{CB9585A1-D33C-4703-9494-56E345B2F1D7}" type="slidenum">
              <a:rPr lang="en-US" smtClean="0">
                <a:latin typeface="Arial" pitchFamily="34" charset="0"/>
                <a:cs typeface="Arial" pitchFamily="34" charset="0"/>
              </a:rPr>
              <a:pPr/>
              <a:t>106</a:t>
            </a:fld>
            <a:endParaRPr lang="en-US" smtClean="0">
              <a:latin typeface="Arial" pitchFamily="34" charset="0"/>
              <a:cs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F946016-E652-4FAE-BEC9-583FD2D22CD4}" type="slidenum">
              <a:rPr lang="en-GB" smtClean="0"/>
              <a:pPr/>
              <a:t>107</a:t>
            </a:fld>
            <a:endParaRPr lang="en-GB"/>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Grp="1" noRot="1" noChangeAspect="1" noTextEdit="1"/>
          </p:cNvSpPr>
          <p:nvPr>
            <p:ph type="sldImg"/>
          </p:nvPr>
        </p:nvSpPr>
        <p:spPr bwMode="auto">
          <a:noFill/>
          <a:ln>
            <a:solidFill>
              <a:srgbClr val="000000"/>
            </a:solidFill>
            <a:miter lim="800000"/>
            <a:headEnd/>
            <a:tailEnd/>
          </a:ln>
        </p:spPr>
      </p:sp>
      <p:sp>
        <p:nvSpPr>
          <p:cNvPr id="35843" name="Rectangl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5844" name="Rectangl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426231-9416-4957-B54C-BFFCD4830B27}" type="slidenum">
              <a:rPr lang="en-US">
                <a:latin typeface="Arial" pitchFamily="34" charset="0"/>
                <a:cs typeface="Arial" pitchFamily="34" charset="0"/>
              </a:rPr>
              <a:pPr/>
              <a:t>108</a:t>
            </a:fld>
            <a:endParaRPr lang="en-US">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58">
              <a:defRPr/>
            </a:pPr>
            <a:r>
              <a:rPr lang="en-US" u="sng" dirty="0" smtClean="0">
                <a:cs typeface="Arial" pitchFamily="34" charset="0"/>
              </a:rPr>
              <a:t>Optimum utilization</a:t>
            </a:r>
            <a:r>
              <a:rPr lang="en-US" dirty="0" smtClean="0">
                <a:cs typeface="Arial" pitchFamily="34" charset="0"/>
              </a:rPr>
              <a:t> of Infrastructure – Power, racks, servers, s/w licenses etc, huge operational cost, also will be difficult to meet line dept requirements</a:t>
            </a:r>
          </a:p>
          <a:p>
            <a:endParaRPr lang="en-IN" dirty="0"/>
          </a:p>
        </p:txBody>
      </p:sp>
      <p:sp>
        <p:nvSpPr>
          <p:cNvPr id="4" name="Slide Number Placeholder 3"/>
          <p:cNvSpPr>
            <a:spLocks noGrp="1"/>
          </p:cNvSpPr>
          <p:nvPr>
            <p:ph type="sldNum" sz="quarter" idx="10"/>
          </p:nvPr>
        </p:nvSpPr>
        <p:spPr/>
        <p:txBody>
          <a:bodyPr/>
          <a:lstStyle/>
          <a:p>
            <a:pPr>
              <a:defRPr/>
            </a:pPr>
            <a:fld id="{9832DF60-1F47-4920-9972-CBEA64602E12}" type="slidenum">
              <a:rPr lang="en-US" smtClean="0"/>
              <a:pPr>
                <a:defRPr/>
              </a:pPr>
              <a:t>5</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1"/>
          <p:cNvSpPr>
            <a:spLocks noGrp="1" noRot="1" noChangeAspect="1" noTextEdit="1"/>
          </p:cNvSpPr>
          <p:nvPr>
            <p:ph type="sldImg"/>
          </p:nvPr>
        </p:nvSpPr>
        <p:spPr bwMode="auto">
          <a:noFill/>
          <a:ln>
            <a:solidFill>
              <a:srgbClr val="000000"/>
            </a:solidFill>
            <a:miter lim="800000"/>
            <a:headEnd/>
            <a:tailEnd/>
          </a:ln>
        </p:spPr>
      </p:sp>
      <p:sp>
        <p:nvSpPr>
          <p:cNvPr id="36867" name="Rectangl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6868" name="Rectangl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9340ED8-7899-4251-B3C1-D7797BCBD106}" type="slidenum">
              <a:rPr lang="en-US">
                <a:latin typeface="Arial" pitchFamily="34" charset="0"/>
                <a:cs typeface="Arial" pitchFamily="34" charset="0"/>
              </a:rPr>
              <a:pPr/>
              <a:t>110</a:t>
            </a:fld>
            <a:endParaRPr lang="en-US">
              <a:latin typeface="Arial" pitchFamily="34" charset="0"/>
              <a:cs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p:cNvSpPr>
            <a:spLocks noGrp="1" noRot="1" noChangeAspect="1" noTextEdit="1"/>
          </p:cNvSpPr>
          <p:nvPr>
            <p:ph type="sldImg"/>
          </p:nvPr>
        </p:nvSpPr>
        <p:spPr bwMode="auto">
          <a:noFill/>
          <a:ln>
            <a:solidFill>
              <a:srgbClr val="000000"/>
            </a:solidFill>
            <a:miter lim="800000"/>
            <a:headEnd/>
            <a:tailEnd/>
          </a:ln>
        </p:spPr>
      </p:sp>
      <p:sp>
        <p:nvSpPr>
          <p:cNvPr id="37891" name="Rectangl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7892" name="Rectangl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F1CF9B7-18AB-472A-8094-0E7C4A2B697B}" type="slidenum">
              <a:rPr lang="en-US">
                <a:latin typeface="Arial" pitchFamily="34" charset="0"/>
                <a:cs typeface="Arial" pitchFamily="34" charset="0"/>
              </a:rPr>
              <a:pPr/>
              <a:t>111</a:t>
            </a:fld>
            <a:endParaRPr lang="en-US">
              <a:latin typeface="Arial" pitchFamily="34" charset="0"/>
              <a:cs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F91FA344-E9F8-4D7B-8218-A6D1949AEF28}" type="slidenum">
              <a:rPr lang="en-US" smtClean="0"/>
              <a:pPr>
                <a:defRPr/>
              </a:pPr>
              <a:t>116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749700" y="9269791"/>
            <a:ext cx="788342" cy="306810"/>
          </a:xfrm>
          <a:prstGeom prst="rect">
            <a:avLst/>
          </a:prstGeom>
          <a:noFill/>
          <a:ln w="9525">
            <a:noFill/>
            <a:miter lim="800000"/>
            <a:headEnd/>
            <a:tailEnd/>
          </a:ln>
        </p:spPr>
        <p:txBody>
          <a:bodyPr lIns="18464" tIns="0" rIns="18464" bIns="0" anchor="b"/>
          <a:lstStyle/>
          <a:p>
            <a:pPr algn="r" defTabSz="884238" eaLnBrk="0" hangingPunct="0">
              <a:lnSpc>
                <a:spcPct val="90000"/>
              </a:lnSpc>
            </a:pPr>
            <a:fld id="{7ABF1B92-523F-4FC8-B7E6-EE6E2F0005D7}" type="slidenum">
              <a:rPr lang="en-US" sz="800">
                <a:latin typeface="Calibri" pitchFamily="34" charset="0"/>
                <a:ea typeface="MS PGothic" pitchFamily="34" charset="-128"/>
              </a:rPr>
              <a:pPr algn="r" defTabSz="884238" eaLnBrk="0" hangingPunct="0">
                <a:lnSpc>
                  <a:spcPct val="90000"/>
                </a:lnSpc>
              </a:pPr>
              <a:t>10</a:t>
            </a:fld>
            <a:endParaRPr lang="en-US" sz="800">
              <a:latin typeface="Calibri" pitchFamily="34" charset="0"/>
              <a:ea typeface="MS PGothic" pitchFamily="34" charset="-128"/>
            </a:endParaRPr>
          </a:p>
        </p:txBody>
      </p:sp>
      <p:sp>
        <p:nvSpPr>
          <p:cNvPr id="18435" name="Rectangle 2"/>
          <p:cNvSpPr>
            <a:spLocks noGrp="1" noRot="1" noChangeAspect="1" noChangeArrowheads="1" noTextEdit="1"/>
          </p:cNvSpPr>
          <p:nvPr>
            <p:ph type="sldImg"/>
          </p:nvPr>
        </p:nvSpPr>
        <p:spPr bwMode="auto">
          <a:xfrm>
            <a:off x="584200" y="258763"/>
            <a:ext cx="5683250" cy="4264025"/>
          </a:xfrm>
          <a:noFill/>
          <a:ln>
            <a:solidFill>
              <a:srgbClr val="000000"/>
            </a:solidFill>
            <a:miter lim="800000"/>
            <a:headEnd/>
            <a:tailEnd/>
          </a:ln>
        </p:spPr>
      </p:sp>
      <p:sp>
        <p:nvSpPr>
          <p:cNvPr id="18436" name="Rectangle 3"/>
          <p:cNvSpPr>
            <a:spLocks noGrp="1" noChangeArrowheads="1"/>
          </p:cNvSpPr>
          <p:nvPr>
            <p:ph type="body" idx="1"/>
          </p:nvPr>
        </p:nvSpPr>
        <p:spPr bwMode="auto">
          <a:xfrm>
            <a:off x="744283" y="4676263"/>
            <a:ext cx="5304389" cy="4541818"/>
          </a:xfrm>
          <a:noFill/>
        </p:spPr>
        <p:txBody>
          <a:bodyPr wrap="square" lIns="93865" tIns="49241" rIns="93865" bIns="49241" numCol="1" anchor="t" anchorCtr="0" compatLnSpc="1">
            <a:prstTxWarp prst="textNoShape">
              <a:avLst/>
            </a:prstTxWarp>
          </a:bodyPr>
          <a:lstStyle/>
          <a:p>
            <a:pPr marL="111125" indent="-111125" defTabSz="1019175">
              <a:spcBef>
                <a:spcPct val="0"/>
              </a:spcBef>
            </a:pPr>
            <a:r>
              <a:rPr lang="en-US" smtClean="0"/>
              <a:t>At the moment, governments are wondering how they should go about using cloud computing.</a:t>
            </a:r>
          </a:p>
          <a:p>
            <a:pPr marL="111125" indent="-111125" defTabSz="1019175">
              <a:spcBef>
                <a:spcPct val="0"/>
              </a:spcBef>
            </a:pPr>
            <a:r>
              <a:rPr lang="en-US" smtClean="0"/>
              <a:t>To help them, they need some good frameworks.</a:t>
            </a:r>
          </a:p>
          <a:p>
            <a:pPr marL="111125" indent="-111125" defTabSz="1019175">
              <a:spcBef>
                <a:spcPct val="0"/>
              </a:spcBef>
            </a:pPr>
            <a:r>
              <a:rPr lang="en-US" smtClean="0"/>
              <a:t>So far, the best work that we have seen is being produced by the USA’s National Institute of Science and Technology.</a:t>
            </a:r>
          </a:p>
          <a:p>
            <a:pPr marL="111125" indent="-111125" defTabSz="1019175">
              <a:spcBef>
                <a:spcPct val="0"/>
              </a:spcBef>
            </a:pPr>
            <a:r>
              <a:rPr lang="en-US" smtClean="0"/>
              <a:t>Many governments are watching this work very closely, and Cisco recommends that this is the best place today to get a good in-depth understanding of cloud computing.</a:t>
            </a:r>
          </a:p>
          <a:p>
            <a:pPr marL="111125" indent="-111125" defTabSz="1019175">
              <a:spcBef>
                <a:spcPct val="0"/>
              </a:spcBef>
            </a:pPr>
            <a:r>
              <a:rPr lang="en-US" smtClean="0"/>
              <a:t>On this slide we can see a good visual overview of the cloud computing framework that NIST is developing.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AB3E6414-ABF1-4433-916C-EC5455CD717E}" type="slidenum">
              <a:rPr lang="en-US" smtClean="0"/>
              <a:pPr/>
              <a:t>12</a:t>
            </a:fld>
            <a:endParaRPr lang="en-US" smtClean="0"/>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p:spPr>
        <p:txBody>
          <a:bodyPr/>
          <a:lstStyle/>
          <a:p>
            <a:pPr eaLnBrk="1" hangingPunct="1"/>
            <a:r>
              <a:rPr lang="en-US" smtClean="0"/>
              <a:t>Source: http://www.cloudave.com/link/global-green-computing-fund</a:t>
            </a:r>
          </a:p>
          <a:p>
            <a:pPr eaLnBrk="1" hangingPunct="1"/>
            <a:r>
              <a:rPr lang="en-US" smtClean="0"/>
              <a:t>http://news.cnet.com/8301-11128_3-10140142-54.html?tag=newsEditorsPicksArea.0</a:t>
            </a:r>
          </a:p>
          <a:p>
            <a:pPr eaLnBrk="1" hangingPunct="1"/>
            <a:endParaRPr lang="en-US" smtClean="0"/>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International</a:t>
            </a:r>
            <a:r>
              <a:rPr lang="en-US" baseline="0" dirty="0" smtClean="0"/>
              <a:t> Scenario</a:t>
            </a:r>
            <a:endParaRPr lang="en-US" dirty="0"/>
          </a:p>
        </p:txBody>
      </p:sp>
      <p:sp>
        <p:nvSpPr>
          <p:cNvPr id="4" name="Date Placeholder 3"/>
          <p:cNvSpPr>
            <a:spLocks noGrp="1"/>
          </p:cNvSpPr>
          <p:nvPr>
            <p:ph type="dt" idx="10"/>
          </p:nvPr>
        </p:nvSpPr>
        <p:spPr/>
        <p:txBody>
          <a:bodyPr/>
          <a:lstStyle/>
          <a:p>
            <a:pPr>
              <a:defRPr/>
            </a:pPr>
            <a:r>
              <a:rPr lang="en-GB" smtClean="0"/>
              <a:t>Date</a:t>
            </a:r>
            <a:endParaRPr lang="en-GB"/>
          </a:p>
        </p:txBody>
      </p:sp>
      <p:sp>
        <p:nvSpPr>
          <p:cNvPr id="5" name="Slide Number Placeholder 4"/>
          <p:cNvSpPr>
            <a:spLocks noGrp="1"/>
          </p:cNvSpPr>
          <p:nvPr>
            <p:ph type="sldNum" sz="quarter" idx="11"/>
          </p:nvPr>
        </p:nvSpPr>
        <p:spPr/>
        <p:txBody>
          <a:bodyPr/>
          <a:lstStyle/>
          <a:p>
            <a:pPr>
              <a:defRPr/>
            </a:pPr>
            <a:fld id="{8817A09E-43E5-4AF3-80CA-3240EEAFE323}" type="slidenum">
              <a:rPr lang="en-GB" smtClean="0"/>
              <a:pPr>
                <a:defRPr/>
              </a:pPr>
              <a:t>13</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u="sng" dirty="0" smtClean="0">
                <a:cs typeface="Arial" pitchFamily="34" charset="0"/>
              </a:rPr>
              <a:t>Optimum utilization</a:t>
            </a:r>
            <a:r>
              <a:rPr lang="en-US" sz="1200" dirty="0" smtClean="0">
                <a:cs typeface="Arial" pitchFamily="34" charset="0"/>
              </a:rPr>
              <a:t> of Infrastructure – Power, racks, servers,</a:t>
            </a:r>
            <a:r>
              <a:rPr lang="en-US" sz="1200" baseline="0" dirty="0" smtClean="0">
                <a:cs typeface="Arial" pitchFamily="34" charset="0"/>
              </a:rPr>
              <a:t> s/w licenses etc, huge operational cost, also will be difficult to meet line dept requirements</a:t>
            </a:r>
            <a:endParaRPr lang="en-US" sz="1200" dirty="0" smtClean="0">
              <a:cs typeface="Arial" pitchFamily="34" charset="0"/>
            </a:endParaRPr>
          </a:p>
          <a:p>
            <a:endParaRPr lang="en-IN" dirty="0"/>
          </a:p>
        </p:txBody>
      </p:sp>
      <p:sp>
        <p:nvSpPr>
          <p:cNvPr id="4" name="Slide Number Placeholder 3"/>
          <p:cNvSpPr>
            <a:spLocks noGrp="1"/>
          </p:cNvSpPr>
          <p:nvPr>
            <p:ph type="sldNum" sz="quarter" idx="10"/>
          </p:nvPr>
        </p:nvSpPr>
        <p:spPr/>
        <p:txBody>
          <a:bodyPr/>
          <a:lstStyle/>
          <a:p>
            <a:pPr>
              <a:defRPr/>
            </a:pPr>
            <a:fld id="{9832DF60-1F47-4920-9972-CBEA64602E12}" type="slidenum">
              <a:rPr lang="en-US" smtClean="0"/>
              <a:pPr>
                <a:defRPr/>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not one single</a:t>
            </a:r>
            <a:r>
              <a:rPr lang="en-US" baseline="0" dirty="0" smtClean="0"/>
              <a:t> homogenous cloud </a:t>
            </a:r>
            <a:r>
              <a:rPr lang="en-US" baseline="0" dirty="0" err="1" smtClean="0"/>
              <a:t>sloution</a:t>
            </a:r>
            <a:r>
              <a:rPr lang="en-US" baseline="0" dirty="0" smtClean="0"/>
              <a:t>, not possible for a country like India..</a:t>
            </a:r>
            <a:endParaRPr lang="en-IN" dirty="0"/>
          </a:p>
        </p:txBody>
      </p:sp>
      <p:sp>
        <p:nvSpPr>
          <p:cNvPr id="4" name="Slide Number Placeholder 3"/>
          <p:cNvSpPr>
            <a:spLocks noGrp="1"/>
          </p:cNvSpPr>
          <p:nvPr>
            <p:ph type="sldNum" sz="quarter" idx="10"/>
          </p:nvPr>
        </p:nvSpPr>
        <p:spPr/>
        <p:txBody>
          <a:bodyPr/>
          <a:lstStyle/>
          <a:p>
            <a:pPr>
              <a:defRPr/>
            </a:pPr>
            <a:fld id="{9832DF60-1F47-4920-9972-CBEA64602E12}"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4A2C8F4-2711-46B6-B32B-350B01517879}"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1713D47-3680-43C1-AD5E-968450086045}"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0306E5D-5EDC-4311-BF8B-E2A3CF01C8BE}"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ontent: One">
    <p:spTree>
      <p:nvGrpSpPr>
        <p:cNvPr id="1" name=""/>
        <p:cNvGrpSpPr/>
        <p:nvPr/>
      </p:nvGrpSpPr>
      <p:grpSpPr>
        <a:xfrm>
          <a:off x="0" y="0"/>
          <a:ext cx="0" cy="0"/>
          <a:chOff x="0" y="0"/>
          <a:chExt cx="0" cy="0"/>
        </a:xfrm>
      </p:grpSpPr>
      <p:sp>
        <p:nvSpPr>
          <p:cNvPr id="4" name="PwCFirm"/>
          <p:cNvSpPr txBox="1"/>
          <p:nvPr/>
        </p:nvSpPr>
        <p:spPr>
          <a:xfrm>
            <a:off x="533400" y="6477000"/>
            <a:ext cx="2590800" cy="152400"/>
          </a:xfrm>
          <a:prstGeom prst="rect">
            <a:avLst/>
          </a:prstGeom>
          <a:noFill/>
        </p:spPr>
        <p:txBody>
          <a:bodyPr lIns="0" tIns="0" rIns="0" bIns="0"/>
          <a:lstStyle/>
          <a:p>
            <a:pPr>
              <a:defRPr/>
            </a:pPr>
            <a:r>
              <a:rPr lang="en-GB" sz="1000" dirty="0">
                <a:latin typeface="Arial"/>
              </a:rPr>
              <a:t>PwC</a:t>
            </a:r>
          </a:p>
        </p:txBody>
      </p:sp>
      <p:cxnSp>
        <p:nvCxnSpPr>
          <p:cNvPr id="5" name="Shape 4"/>
          <p:cNvCxnSpPr/>
          <p:nvPr/>
        </p:nvCxnSpPr>
        <p:spPr>
          <a:xfrm rot="5400000" flipH="1" flipV="1">
            <a:off x="4419600" y="-3429000"/>
            <a:ext cx="152400" cy="8229600"/>
          </a:xfrm>
          <a:prstGeom prst="bentConnector2">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33400" y="685800"/>
            <a:ext cx="8077200" cy="914400"/>
          </a:xfrm>
        </p:spPr>
        <p:txBody>
          <a:bodyPr/>
          <a:lstStyle>
            <a:lvl1pPr>
              <a:defRPr/>
            </a:lvl1pPr>
          </a:lstStyle>
          <a:p>
            <a:r>
              <a:rPr lang="en-US" noProof="0" smtClean="0"/>
              <a:t>Click to edit Master title style</a:t>
            </a:r>
            <a:endParaRPr lang="en-GB" noProof="0"/>
          </a:p>
        </p:txBody>
      </p:sp>
      <p:sp>
        <p:nvSpPr>
          <p:cNvPr id="31" name="Content Placeholder 26"/>
          <p:cNvSpPr>
            <a:spLocks noGrp="1"/>
          </p:cNvSpPr>
          <p:nvPr>
            <p:ph sz="quarter" idx="15"/>
          </p:nvPr>
        </p:nvSpPr>
        <p:spPr>
          <a:xfrm>
            <a:off x="533400" y="1752600"/>
            <a:ext cx="8077200" cy="4419600"/>
          </a:xfrm>
        </p:spPr>
        <p:txBody>
          <a:bodyPr/>
          <a:lstStyle>
            <a:lvl1pPr>
              <a:defRPr baseline="0"/>
            </a:lvl1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4"/>
          <p:cNvSpPr>
            <a:spLocks noGrp="1"/>
          </p:cNvSpPr>
          <p:nvPr>
            <p:ph type="ftr" sz="quarter" idx="16"/>
          </p:nvPr>
        </p:nvSpPr>
        <p:spPr>
          <a:xfrm>
            <a:off x="533400" y="6324600"/>
            <a:ext cx="5257800" cy="152400"/>
          </a:xfrm>
        </p:spPr>
        <p:txBody>
          <a:bodyPr lIns="0" tIns="0" rIns="0" bIns="0" anchor="b" anchorCtr="0">
            <a:noAutofit/>
          </a:bodyPr>
          <a:lstStyle>
            <a:lvl1pPr algn="l">
              <a:defRPr sz="1000">
                <a:solidFill>
                  <a:schemeClr val="tx1"/>
                </a:solidFill>
                <a:latin typeface="Arial" pitchFamily="34" charset="0"/>
                <a:cs typeface="Arial" pitchFamily="34" charset="0"/>
              </a:defRPr>
            </a:lvl1pPr>
          </a:lstStyle>
          <a:p>
            <a:pPr>
              <a:defRPr/>
            </a:pPr>
            <a:r>
              <a:rPr lang="en-GB"/>
              <a:t>DIT, Government of India</a:t>
            </a:r>
            <a:endParaRPr lang="en-GB" dirty="0"/>
          </a:p>
        </p:txBody>
      </p:sp>
      <p:sp>
        <p:nvSpPr>
          <p:cNvPr id="7" name="Slide Number Placeholder 5"/>
          <p:cNvSpPr>
            <a:spLocks noGrp="1"/>
          </p:cNvSpPr>
          <p:nvPr>
            <p:ph type="sldNum" sz="quarter" idx="17"/>
          </p:nvPr>
        </p:nvSpPr>
        <p:spPr>
          <a:xfrm>
            <a:off x="7086600" y="6477000"/>
            <a:ext cx="1527175" cy="152400"/>
          </a:xfrm>
        </p:spPr>
        <p:txBody>
          <a:bodyPr lIns="0" tIns="0" rIns="0" bIns="0" anchor="t" anchorCtr="0">
            <a:noAutofit/>
          </a:bodyPr>
          <a:lstStyle>
            <a:lvl1pPr algn="r">
              <a:defRPr sz="1000">
                <a:solidFill>
                  <a:schemeClr val="tx1"/>
                </a:solidFill>
                <a:latin typeface="Arial"/>
                <a:cs typeface="Arial" pitchFamily="34" charset="0"/>
              </a:defRPr>
            </a:lvl1pPr>
          </a:lstStyle>
          <a:p>
            <a:pPr>
              <a:defRPr/>
            </a:pPr>
            <a:fld id="{2E20948F-87EE-425B-A085-F0E0D5514351}" type="slidenum">
              <a:rPr lang="en-GB"/>
              <a:pPr>
                <a:defRPr/>
              </a:pPr>
              <a:t>‹#›</a:t>
            </a:fld>
            <a:endParaRPr lang="en-GB" dirty="0"/>
          </a:p>
        </p:txBody>
      </p:sp>
      <p:sp>
        <p:nvSpPr>
          <p:cNvPr id="8" name="Date Placeholder 3"/>
          <p:cNvSpPr>
            <a:spLocks noGrp="1"/>
          </p:cNvSpPr>
          <p:nvPr>
            <p:ph type="dt" sz="half" idx="18"/>
          </p:nvPr>
        </p:nvSpPr>
        <p:spPr>
          <a:xfrm>
            <a:off x="7086600" y="6324600"/>
            <a:ext cx="1524000" cy="152400"/>
          </a:xfrm>
        </p:spPr>
        <p:txBody>
          <a:bodyPr lIns="0" tIns="0" rIns="0" bIns="0" anchor="t" anchorCtr="0">
            <a:noAutofit/>
          </a:bodyPr>
          <a:lstStyle>
            <a:lvl1pPr algn="r">
              <a:defRPr sz="1000">
                <a:solidFill>
                  <a:schemeClr val="tx1"/>
                </a:solidFill>
                <a:latin typeface="Arial" pitchFamily="34" charset="0"/>
                <a:cs typeface="Arial" pitchFamily="34" charset="0"/>
              </a:defRPr>
            </a:lvl1pPr>
          </a:lstStyle>
          <a:p>
            <a:pPr>
              <a:defRPr/>
            </a:pP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Cover Only">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14400"/>
          </a:xfrm>
        </p:spPr>
        <p:txBody>
          <a:bodyPr/>
          <a:lstStyle/>
          <a:p>
            <a:r>
              <a:rPr lang="en-US" noProof="0" smtClean="0"/>
              <a:t>Click to edit Master title style</a:t>
            </a:r>
            <a:endParaRPr lang="en-GB" noProof="0"/>
          </a:p>
        </p:txBody>
      </p:sp>
      <p:sp>
        <p:nvSpPr>
          <p:cNvPr id="3" name="Footer Placeholder 4"/>
          <p:cNvSpPr>
            <a:spLocks noGrp="1"/>
          </p:cNvSpPr>
          <p:nvPr>
            <p:ph type="ftr" sz="quarter" idx="10"/>
          </p:nvPr>
        </p:nvSpPr>
        <p:spPr>
          <a:xfrm>
            <a:off x="533400" y="6324600"/>
            <a:ext cx="5257800" cy="152400"/>
          </a:xfrm>
        </p:spPr>
        <p:txBody>
          <a:bodyPr/>
          <a:lstStyle>
            <a:lvl1pPr algn="l">
              <a:defRPr sz="1000">
                <a:solidFill>
                  <a:schemeClr val="tx1"/>
                </a:solidFill>
                <a:latin typeface="Arial" pitchFamily="34" charset="0"/>
                <a:cs typeface="Arial" pitchFamily="34" charset="0"/>
              </a:defRPr>
            </a:lvl1pPr>
          </a:lstStyle>
          <a:p>
            <a:pPr>
              <a:defRPr/>
            </a:pPr>
            <a:endParaRPr lang="en-GB" dirty="0"/>
          </a:p>
        </p:txBody>
      </p:sp>
      <p:sp>
        <p:nvSpPr>
          <p:cNvPr id="4" name="Slide Number Placeholder 5"/>
          <p:cNvSpPr>
            <a:spLocks noGrp="1"/>
          </p:cNvSpPr>
          <p:nvPr>
            <p:ph type="sldNum" sz="quarter" idx="11"/>
          </p:nvPr>
        </p:nvSpPr>
        <p:spPr/>
        <p:txBody>
          <a:bodyPr/>
          <a:lstStyle>
            <a:lvl1pPr algn="r">
              <a:defRPr sz="1000">
                <a:solidFill>
                  <a:schemeClr val="tx1"/>
                </a:solidFill>
                <a:latin typeface="Arial"/>
                <a:cs typeface="Arial" pitchFamily="34" charset="0"/>
              </a:defRPr>
            </a:lvl1pPr>
          </a:lstStyle>
          <a:p>
            <a:pPr>
              <a:defRPr/>
            </a:pPr>
            <a:fld id="{042A7AE7-288C-4E1F-8B4D-C7FF635F9427}" type="slidenum">
              <a:rPr lang="en-GB"/>
              <a:pPr>
                <a:defRPr/>
              </a:pPr>
              <a:t>‹#›</a:t>
            </a:fld>
            <a:endParaRPr lang="en-GB" dirty="0"/>
          </a:p>
        </p:txBody>
      </p:sp>
      <p:sp>
        <p:nvSpPr>
          <p:cNvPr id="5" name="Date Placeholder 3"/>
          <p:cNvSpPr>
            <a:spLocks noGrp="1"/>
          </p:cNvSpPr>
          <p:nvPr>
            <p:ph type="dt" sz="half" idx="12"/>
          </p:nvPr>
        </p:nvSpPr>
        <p:spPr/>
        <p:txBody>
          <a:bodyPr/>
          <a:lstStyle>
            <a:lvl1pPr algn="r">
              <a:defRPr sz="1000">
                <a:solidFill>
                  <a:schemeClr val="tx1"/>
                </a:solidFill>
                <a:latin typeface="Arial" pitchFamily="34" charset="0"/>
                <a:cs typeface="Arial" pitchFamily="34" charset="0"/>
              </a:defRPr>
            </a:lvl1pPr>
          </a:lstStyle>
          <a:p>
            <a:pPr>
              <a:defRPr/>
            </a:pPr>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 Layout 1">
    <p:spTree>
      <p:nvGrpSpPr>
        <p:cNvPr id="1" name=""/>
        <p:cNvGrpSpPr/>
        <p:nvPr/>
      </p:nvGrpSpPr>
      <p:grpSpPr>
        <a:xfrm>
          <a:off x="0" y="0"/>
          <a:ext cx="0" cy="0"/>
          <a:chOff x="0" y="0"/>
          <a:chExt cx="0" cy="0"/>
        </a:xfrm>
      </p:grpSpPr>
      <p:sp>
        <p:nvSpPr>
          <p:cNvPr id="4" name="Footer Placeholder 4"/>
          <p:cNvSpPr txBox="1">
            <a:spLocks/>
          </p:cNvSpPr>
          <p:nvPr userDrawn="1"/>
        </p:nvSpPr>
        <p:spPr>
          <a:xfrm>
            <a:off x="6013450" y="6734175"/>
            <a:ext cx="2895600" cy="147638"/>
          </a:xfrm>
          <a:prstGeom prst="rect">
            <a:avLst/>
          </a:prstGeom>
          <a:noFill/>
        </p:spPr>
        <p:txBody>
          <a:bodyPr anchor="ctr"/>
          <a:lstStyle>
            <a:defPPr>
              <a:defRPr lang="en-US"/>
            </a:defPPr>
            <a:lvl1pPr marL="0" algn="ctr" defTabSz="457200" rtl="0" eaLnBrk="1" latinLnBrk="0" hangingPunct="1">
              <a:defRPr sz="800" kern="1200">
                <a:solidFill>
                  <a:schemeClr val="tx1"/>
                </a:solidFill>
                <a:latin typeface="Arial" pitchFamily="34" charset="0"/>
                <a:ea typeface="+mn-ea"/>
                <a:cs typeface="Arial"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smtClean="0"/>
              <a:t>© 2012 NeGD | Public Services closer home</a:t>
            </a:r>
            <a:endParaRPr lang="en-US" dirty="0"/>
          </a:p>
        </p:txBody>
      </p:sp>
      <p:sp>
        <p:nvSpPr>
          <p:cNvPr id="6" name="Footer Placeholder 4"/>
          <p:cNvSpPr txBox="1">
            <a:spLocks/>
          </p:cNvSpPr>
          <p:nvPr userDrawn="1"/>
        </p:nvSpPr>
        <p:spPr>
          <a:xfrm>
            <a:off x="8478838" y="6734175"/>
            <a:ext cx="360362" cy="147638"/>
          </a:xfrm>
          <a:prstGeom prst="rect">
            <a:avLst/>
          </a:prstGeom>
          <a:noFill/>
        </p:spPr>
        <p:txBody>
          <a:bodyPr anchor="ctr"/>
          <a:lstStyle>
            <a:defPPr>
              <a:defRPr lang="en-US"/>
            </a:defPPr>
            <a:lvl1pPr marL="0" algn="ctr" defTabSz="457200" rtl="0" eaLnBrk="1" latinLnBrk="0" hangingPunct="1">
              <a:defRPr sz="800" kern="1200">
                <a:solidFill>
                  <a:schemeClr val="tx1"/>
                </a:solidFill>
                <a:latin typeface="Arial" pitchFamily="34" charset="0"/>
                <a:ea typeface="+mn-ea"/>
                <a:cs typeface="Arial"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fontAlgn="auto">
              <a:spcBef>
                <a:spcPts val="0"/>
              </a:spcBef>
              <a:spcAft>
                <a:spcPts val="0"/>
              </a:spcAft>
              <a:defRPr/>
            </a:pPr>
            <a:fld id="{4CFB8B11-6D89-4540-94D4-85FAF1F0DB71}" type="slidenum">
              <a:rPr lang="en-US" sz="900" smtClean="0">
                <a:solidFill>
                  <a:schemeClr val="tx1">
                    <a:lumMod val="50000"/>
                    <a:lumOff val="50000"/>
                  </a:schemeClr>
                </a:solidFill>
              </a:rPr>
              <a:pPr algn="l" fontAlgn="auto">
                <a:spcBef>
                  <a:spcPts val="0"/>
                </a:spcBef>
                <a:spcAft>
                  <a:spcPts val="0"/>
                </a:spcAft>
                <a:defRPr/>
              </a:pPr>
              <a:t>‹#›</a:t>
            </a:fld>
            <a:endParaRPr lang="en-US" sz="900" dirty="0">
              <a:solidFill>
                <a:schemeClr val="tx1">
                  <a:lumMod val="50000"/>
                  <a:lumOff val="50000"/>
                </a:schemeClr>
              </a:solidFill>
            </a:endParaRPr>
          </a:p>
        </p:txBody>
      </p:sp>
      <p:sp>
        <p:nvSpPr>
          <p:cNvPr id="8" name="Rectangle 7"/>
          <p:cNvSpPr/>
          <p:nvPr userDrawn="1"/>
        </p:nvSpPr>
        <p:spPr>
          <a:xfrm>
            <a:off x="0" y="6761163"/>
            <a:ext cx="6264275" cy="107950"/>
          </a:xfrm>
          <a:prstGeom prst="rect">
            <a:avLst/>
          </a:prstGeom>
          <a:solidFill>
            <a:schemeClr val="accent1">
              <a:lumMod val="5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pic>
        <p:nvPicPr>
          <p:cNvPr id="9" name="Picture 3"/>
          <p:cNvPicPr>
            <a:picLocks noChangeAspect="1" noChangeArrowheads="1"/>
          </p:cNvPicPr>
          <p:nvPr userDrawn="1"/>
        </p:nvPicPr>
        <p:blipFill>
          <a:blip r:embed="rId2" cstate="print"/>
          <a:srcRect/>
          <a:stretch>
            <a:fillRect/>
          </a:stretch>
        </p:blipFill>
        <p:spPr bwMode="auto">
          <a:xfrm>
            <a:off x="0" y="219075"/>
            <a:ext cx="495300" cy="1162050"/>
          </a:xfrm>
          <a:prstGeom prst="rect">
            <a:avLst/>
          </a:prstGeom>
          <a:noFill/>
          <a:ln w="9525">
            <a:noFill/>
            <a:miter lim="800000"/>
            <a:headEnd/>
            <a:tailEnd/>
          </a:ln>
        </p:spPr>
      </p:pic>
      <p:sp>
        <p:nvSpPr>
          <p:cNvPr id="10" name="Rectangle 9"/>
          <p:cNvSpPr/>
          <p:nvPr userDrawn="1"/>
        </p:nvSpPr>
        <p:spPr>
          <a:xfrm>
            <a:off x="8880475" y="6748463"/>
            <a:ext cx="250825" cy="107950"/>
          </a:xfrm>
          <a:prstGeom prst="rect">
            <a:avLst/>
          </a:prstGeom>
          <a:solidFill>
            <a:schemeClr val="accent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IN" dirty="0"/>
          </a:p>
        </p:txBody>
      </p:sp>
      <p:grpSp>
        <p:nvGrpSpPr>
          <p:cNvPr id="2" name="Group 62"/>
          <p:cNvGrpSpPr>
            <a:grpSpLocks/>
          </p:cNvGrpSpPr>
          <p:nvPr userDrawn="1"/>
        </p:nvGrpSpPr>
        <p:grpSpPr bwMode="auto">
          <a:xfrm>
            <a:off x="536575" y="1077913"/>
            <a:ext cx="8567738" cy="25400"/>
            <a:chOff x="0" y="3408363"/>
            <a:chExt cx="9145588" cy="41275"/>
          </a:xfrm>
        </p:grpSpPr>
        <p:sp>
          <p:nvSpPr>
            <p:cNvPr id="12" name="AutoShape 3"/>
            <p:cNvSpPr>
              <a:spLocks noChangeAspect="1" noChangeArrowheads="1" noTextEdit="1"/>
            </p:cNvSpPr>
            <p:nvPr userDrawn="1"/>
          </p:nvSpPr>
          <p:spPr bwMode="auto">
            <a:xfrm>
              <a:off x="0" y="3408363"/>
              <a:ext cx="9143893" cy="41275"/>
            </a:xfrm>
            <a:prstGeom prst="rect">
              <a:avLst/>
            </a:prstGeom>
            <a:no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3" name="Rectangle 5"/>
            <p:cNvSpPr>
              <a:spLocks noChangeArrowheads="1"/>
            </p:cNvSpPr>
            <p:nvPr userDrawn="1"/>
          </p:nvSpPr>
          <p:spPr bwMode="auto">
            <a:xfrm>
              <a:off x="0" y="3408363"/>
              <a:ext cx="183013" cy="41275"/>
            </a:xfrm>
            <a:prstGeom prst="rect">
              <a:avLst/>
            </a:prstGeom>
            <a:solidFill>
              <a:srgbClr val="E31E2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4" name="Rectangle 6"/>
            <p:cNvSpPr>
              <a:spLocks noChangeArrowheads="1"/>
            </p:cNvSpPr>
            <p:nvPr userDrawn="1"/>
          </p:nvSpPr>
          <p:spPr bwMode="auto">
            <a:xfrm>
              <a:off x="0" y="3408363"/>
              <a:ext cx="364333" cy="41275"/>
            </a:xfrm>
            <a:prstGeom prst="rect">
              <a:avLst/>
            </a:prstGeom>
            <a:solidFill>
              <a:srgbClr val="E31E2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5" name="Rectangle 7"/>
            <p:cNvSpPr>
              <a:spLocks noChangeArrowheads="1"/>
            </p:cNvSpPr>
            <p:nvPr userDrawn="1"/>
          </p:nvSpPr>
          <p:spPr bwMode="auto">
            <a:xfrm>
              <a:off x="183013" y="3408363"/>
              <a:ext cx="366027" cy="41275"/>
            </a:xfrm>
            <a:prstGeom prst="rect">
              <a:avLst/>
            </a:prstGeom>
            <a:solidFill>
              <a:srgbClr val="E42C2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6" name="Rectangle 8"/>
            <p:cNvSpPr>
              <a:spLocks noChangeArrowheads="1"/>
            </p:cNvSpPr>
            <p:nvPr userDrawn="1"/>
          </p:nvSpPr>
          <p:spPr bwMode="auto">
            <a:xfrm>
              <a:off x="364333" y="3408363"/>
              <a:ext cx="367721" cy="41275"/>
            </a:xfrm>
            <a:prstGeom prst="rect">
              <a:avLst/>
            </a:prstGeom>
            <a:solidFill>
              <a:srgbClr val="E53A2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7" name="Rectangle 9"/>
            <p:cNvSpPr>
              <a:spLocks noChangeArrowheads="1"/>
            </p:cNvSpPr>
            <p:nvPr userDrawn="1"/>
          </p:nvSpPr>
          <p:spPr bwMode="auto">
            <a:xfrm>
              <a:off x="549040" y="3408363"/>
              <a:ext cx="366027" cy="41275"/>
            </a:xfrm>
            <a:prstGeom prst="rect">
              <a:avLst/>
            </a:prstGeom>
            <a:solidFill>
              <a:srgbClr val="E74623"/>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8" name="Rectangle 10"/>
            <p:cNvSpPr>
              <a:spLocks noChangeArrowheads="1"/>
            </p:cNvSpPr>
            <p:nvPr userDrawn="1"/>
          </p:nvSpPr>
          <p:spPr bwMode="auto">
            <a:xfrm>
              <a:off x="732054" y="3408363"/>
              <a:ext cx="364333" cy="41275"/>
            </a:xfrm>
            <a:prstGeom prst="rect">
              <a:avLst/>
            </a:prstGeom>
            <a:solidFill>
              <a:schemeClr val="accent1">
                <a:lumMod val="50000"/>
              </a:schemeClr>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19" name="Rectangle 11"/>
            <p:cNvSpPr>
              <a:spLocks noChangeArrowheads="1"/>
            </p:cNvSpPr>
            <p:nvPr userDrawn="1"/>
          </p:nvSpPr>
          <p:spPr bwMode="auto">
            <a:xfrm>
              <a:off x="915067" y="3408363"/>
              <a:ext cx="364333" cy="41275"/>
            </a:xfrm>
            <a:prstGeom prst="rect">
              <a:avLst/>
            </a:prstGeom>
            <a:solidFill>
              <a:srgbClr val="EA5D21"/>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0" name="Rectangle 12"/>
            <p:cNvSpPr>
              <a:spLocks noChangeArrowheads="1"/>
            </p:cNvSpPr>
            <p:nvPr userDrawn="1"/>
          </p:nvSpPr>
          <p:spPr bwMode="auto">
            <a:xfrm>
              <a:off x="1096387" y="3408363"/>
              <a:ext cx="367721" cy="41275"/>
            </a:xfrm>
            <a:prstGeom prst="rect">
              <a:avLst/>
            </a:prstGeom>
            <a:solidFill>
              <a:srgbClr val="EC691F"/>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1" name="Rectangle 13"/>
            <p:cNvSpPr>
              <a:spLocks noChangeArrowheads="1"/>
            </p:cNvSpPr>
            <p:nvPr userDrawn="1"/>
          </p:nvSpPr>
          <p:spPr bwMode="auto">
            <a:xfrm>
              <a:off x="1279400" y="3408363"/>
              <a:ext cx="366027" cy="41275"/>
            </a:xfrm>
            <a:prstGeom prst="rect">
              <a:avLst/>
            </a:prstGeom>
            <a:solidFill>
              <a:srgbClr val="EE741D"/>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2" name="Rectangle 14"/>
            <p:cNvSpPr>
              <a:spLocks noChangeArrowheads="1"/>
            </p:cNvSpPr>
            <p:nvPr userDrawn="1"/>
          </p:nvSpPr>
          <p:spPr bwMode="auto">
            <a:xfrm>
              <a:off x="1464107" y="3408363"/>
              <a:ext cx="364333" cy="41275"/>
            </a:xfrm>
            <a:prstGeom prst="rect">
              <a:avLst/>
            </a:prstGeom>
            <a:solidFill>
              <a:srgbClr val="EF7E1A"/>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3" name="Rectangle 15"/>
            <p:cNvSpPr>
              <a:spLocks noChangeArrowheads="1"/>
            </p:cNvSpPr>
            <p:nvPr userDrawn="1"/>
          </p:nvSpPr>
          <p:spPr bwMode="auto">
            <a:xfrm>
              <a:off x="1645427" y="3408363"/>
              <a:ext cx="366027" cy="41275"/>
            </a:xfrm>
            <a:prstGeom prst="rect">
              <a:avLst/>
            </a:prstGeom>
            <a:solidFill>
              <a:srgbClr val="F18817"/>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4" name="Rectangle 16"/>
            <p:cNvSpPr>
              <a:spLocks noChangeArrowheads="1"/>
            </p:cNvSpPr>
            <p:nvPr userDrawn="1"/>
          </p:nvSpPr>
          <p:spPr bwMode="auto">
            <a:xfrm>
              <a:off x="1828440" y="3408363"/>
              <a:ext cx="366027" cy="41275"/>
            </a:xfrm>
            <a:prstGeom prst="rect">
              <a:avLst/>
            </a:prstGeom>
            <a:solidFill>
              <a:srgbClr val="F3931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5" name="Rectangle 17"/>
            <p:cNvSpPr>
              <a:spLocks noChangeArrowheads="1"/>
            </p:cNvSpPr>
            <p:nvPr userDrawn="1"/>
          </p:nvSpPr>
          <p:spPr bwMode="auto">
            <a:xfrm>
              <a:off x="2011454" y="3408363"/>
              <a:ext cx="366027" cy="41275"/>
            </a:xfrm>
            <a:prstGeom prst="rect">
              <a:avLst/>
            </a:prstGeom>
            <a:solidFill>
              <a:srgbClr val="F49C0F"/>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6" name="Rectangle 18"/>
            <p:cNvSpPr>
              <a:spLocks noChangeArrowheads="1"/>
            </p:cNvSpPr>
            <p:nvPr userDrawn="1"/>
          </p:nvSpPr>
          <p:spPr bwMode="auto">
            <a:xfrm>
              <a:off x="2194467" y="3408363"/>
              <a:ext cx="366027" cy="41275"/>
            </a:xfrm>
            <a:prstGeom prst="rect">
              <a:avLst/>
            </a:prstGeom>
            <a:solidFill>
              <a:srgbClr val="F6A607"/>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7" name="Rectangle 19"/>
            <p:cNvSpPr>
              <a:spLocks noChangeArrowheads="1"/>
            </p:cNvSpPr>
            <p:nvPr userDrawn="1"/>
          </p:nvSpPr>
          <p:spPr bwMode="auto">
            <a:xfrm>
              <a:off x="2377480" y="3408363"/>
              <a:ext cx="366027" cy="41275"/>
            </a:xfrm>
            <a:prstGeom prst="rect">
              <a:avLst/>
            </a:prstGeom>
            <a:solidFill>
              <a:srgbClr val="F8B002"/>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8" name="Rectangle 20"/>
            <p:cNvSpPr>
              <a:spLocks noChangeArrowheads="1"/>
            </p:cNvSpPr>
            <p:nvPr userDrawn="1"/>
          </p:nvSpPr>
          <p:spPr bwMode="auto">
            <a:xfrm>
              <a:off x="2560494" y="3408363"/>
              <a:ext cx="366027" cy="41275"/>
            </a:xfrm>
            <a:prstGeom prst="rect">
              <a:avLst/>
            </a:prstGeom>
            <a:solidFill>
              <a:srgbClr val="FBBA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29" name="Rectangle 21"/>
            <p:cNvSpPr>
              <a:spLocks noChangeArrowheads="1"/>
            </p:cNvSpPr>
            <p:nvPr userDrawn="1"/>
          </p:nvSpPr>
          <p:spPr bwMode="auto">
            <a:xfrm>
              <a:off x="2743507" y="3408363"/>
              <a:ext cx="364332" cy="41275"/>
            </a:xfrm>
            <a:prstGeom prst="rect">
              <a:avLst/>
            </a:prstGeom>
            <a:solidFill>
              <a:srgbClr val="FBBB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0" name="Rectangle 22"/>
            <p:cNvSpPr>
              <a:spLocks noChangeArrowheads="1"/>
            </p:cNvSpPr>
            <p:nvPr userDrawn="1"/>
          </p:nvSpPr>
          <p:spPr bwMode="auto">
            <a:xfrm>
              <a:off x="2926521" y="3408363"/>
              <a:ext cx="366027" cy="41275"/>
            </a:xfrm>
            <a:prstGeom prst="rect">
              <a:avLst/>
            </a:prstGeom>
            <a:solidFill>
              <a:srgbClr val="FBBD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1" name="Rectangle 23"/>
            <p:cNvSpPr>
              <a:spLocks noChangeArrowheads="1"/>
            </p:cNvSpPr>
            <p:nvPr userDrawn="1"/>
          </p:nvSpPr>
          <p:spPr bwMode="auto">
            <a:xfrm>
              <a:off x="3107839" y="3408363"/>
              <a:ext cx="367722" cy="41275"/>
            </a:xfrm>
            <a:prstGeom prst="rect">
              <a:avLst/>
            </a:prstGeom>
            <a:solidFill>
              <a:srgbClr val="FCBF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2" name="Rectangle 24"/>
            <p:cNvSpPr>
              <a:spLocks noChangeArrowheads="1"/>
            </p:cNvSpPr>
            <p:nvPr userDrawn="1"/>
          </p:nvSpPr>
          <p:spPr bwMode="auto">
            <a:xfrm>
              <a:off x="3292548" y="3408363"/>
              <a:ext cx="364332" cy="41275"/>
            </a:xfrm>
            <a:prstGeom prst="rect">
              <a:avLst/>
            </a:prstGeom>
            <a:solidFill>
              <a:srgbClr val="FCC0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3" name="Rectangle 25"/>
            <p:cNvSpPr>
              <a:spLocks noChangeArrowheads="1"/>
            </p:cNvSpPr>
            <p:nvPr userDrawn="1"/>
          </p:nvSpPr>
          <p:spPr bwMode="auto">
            <a:xfrm>
              <a:off x="3475561" y="3408363"/>
              <a:ext cx="364332" cy="41275"/>
            </a:xfrm>
            <a:prstGeom prst="rect">
              <a:avLst/>
            </a:prstGeom>
            <a:solidFill>
              <a:srgbClr val="FCC2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4" name="Rectangle 26"/>
            <p:cNvSpPr>
              <a:spLocks noChangeArrowheads="1"/>
            </p:cNvSpPr>
            <p:nvPr userDrawn="1"/>
          </p:nvSpPr>
          <p:spPr bwMode="auto">
            <a:xfrm>
              <a:off x="3656879" y="3408363"/>
              <a:ext cx="366027" cy="41275"/>
            </a:xfrm>
            <a:prstGeom prst="rect">
              <a:avLst/>
            </a:prstGeom>
            <a:solidFill>
              <a:srgbClr val="FDC4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5" name="Rectangle 27"/>
            <p:cNvSpPr>
              <a:spLocks noChangeArrowheads="1"/>
            </p:cNvSpPr>
            <p:nvPr userDrawn="1"/>
          </p:nvSpPr>
          <p:spPr bwMode="auto">
            <a:xfrm>
              <a:off x="3839893" y="3408363"/>
              <a:ext cx="367722" cy="41275"/>
            </a:xfrm>
            <a:prstGeom prst="rect">
              <a:avLst/>
            </a:prstGeom>
            <a:solidFill>
              <a:srgbClr val="FDC6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6" name="Rectangle 28"/>
            <p:cNvSpPr>
              <a:spLocks noChangeArrowheads="1"/>
            </p:cNvSpPr>
            <p:nvPr userDrawn="1"/>
          </p:nvSpPr>
          <p:spPr bwMode="auto">
            <a:xfrm>
              <a:off x="4022906" y="3408363"/>
              <a:ext cx="366027" cy="41275"/>
            </a:xfrm>
            <a:prstGeom prst="rect">
              <a:avLst/>
            </a:prstGeom>
            <a:solidFill>
              <a:srgbClr val="FDC7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7" name="Rectangle 29"/>
            <p:cNvSpPr>
              <a:spLocks noChangeArrowheads="1"/>
            </p:cNvSpPr>
            <p:nvPr userDrawn="1"/>
          </p:nvSpPr>
          <p:spPr bwMode="auto">
            <a:xfrm>
              <a:off x="4207615" y="3408363"/>
              <a:ext cx="364332" cy="41275"/>
            </a:xfrm>
            <a:prstGeom prst="rect">
              <a:avLst/>
            </a:prstGeom>
            <a:solidFill>
              <a:srgbClr val="FEC9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8" name="Rectangle 30"/>
            <p:cNvSpPr>
              <a:spLocks noChangeArrowheads="1"/>
            </p:cNvSpPr>
            <p:nvPr userDrawn="1"/>
          </p:nvSpPr>
          <p:spPr bwMode="auto">
            <a:xfrm>
              <a:off x="4388933" y="3408363"/>
              <a:ext cx="366027" cy="41275"/>
            </a:xfrm>
            <a:prstGeom prst="rect">
              <a:avLst/>
            </a:prstGeom>
            <a:solidFill>
              <a:srgbClr val="FECB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39" name="Rectangle 31"/>
            <p:cNvSpPr>
              <a:spLocks noChangeArrowheads="1"/>
            </p:cNvSpPr>
            <p:nvPr userDrawn="1"/>
          </p:nvSpPr>
          <p:spPr bwMode="auto">
            <a:xfrm>
              <a:off x="4571946" y="3408363"/>
              <a:ext cx="364333" cy="41275"/>
            </a:xfrm>
            <a:prstGeom prst="rect">
              <a:avLst/>
            </a:prstGeom>
            <a:solidFill>
              <a:srgbClr val="FBCB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0" name="Rectangle 32"/>
            <p:cNvSpPr>
              <a:spLocks noChangeArrowheads="1"/>
            </p:cNvSpPr>
            <p:nvPr userDrawn="1"/>
          </p:nvSpPr>
          <p:spPr bwMode="auto">
            <a:xfrm>
              <a:off x="4754960" y="3408363"/>
              <a:ext cx="366027" cy="41275"/>
            </a:xfrm>
            <a:prstGeom prst="rect">
              <a:avLst/>
            </a:prstGeom>
            <a:solidFill>
              <a:srgbClr val="F3CA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1" name="Rectangle 33"/>
            <p:cNvSpPr>
              <a:spLocks noChangeArrowheads="1"/>
            </p:cNvSpPr>
            <p:nvPr userDrawn="1"/>
          </p:nvSpPr>
          <p:spPr bwMode="auto">
            <a:xfrm>
              <a:off x="4936279" y="3408363"/>
              <a:ext cx="367721" cy="41275"/>
            </a:xfrm>
            <a:prstGeom prst="rect">
              <a:avLst/>
            </a:prstGeom>
            <a:solidFill>
              <a:srgbClr val="ECC80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2" name="Rectangle 34"/>
            <p:cNvSpPr>
              <a:spLocks noChangeArrowheads="1"/>
            </p:cNvSpPr>
            <p:nvPr userDrawn="1"/>
          </p:nvSpPr>
          <p:spPr bwMode="auto">
            <a:xfrm>
              <a:off x="5120987" y="3408363"/>
              <a:ext cx="366027" cy="41275"/>
            </a:xfrm>
            <a:prstGeom prst="rect">
              <a:avLst/>
            </a:prstGeom>
            <a:solidFill>
              <a:srgbClr val="E4C602"/>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3" name="Rectangle 35"/>
            <p:cNvSpPr>
              <a:spLocks noChangeArrowheads="1"/>
            </p:cNvSpPr>
            <p:nvPr userDrawn="1"/>
          </p:nvSpPr>
          <p:spPr bwMode="auto">
            <a:xfrm>
              <a:off x="5304000" y="3408363"/>
              <a:ext cx="364333" cy="41275"/>
            </a:xfrm>
            <a:prstGeom prst="rect">
              <a:avLst/>
            </a:prstGeom>
            <a:solidFill>
              <a:srgbClr val="DCC50A"/>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4" name="Rectangle 36"/>
            <p:cNvSpPr>
              <a:spLocks noChangeArrowheads="1"/>
            </p:cNvSpPr>
            <p:nvPr userDrawn="1"/>
          </p:nvSpPr>
          <p:spPr bwMode="auto">
            <a:xfrm>
              <a:off x="5487014" y="3408363"/>
              <a:ext cx="364333" cy="41275"/>
            </a:xfrm>
            <a:prstGeom prst="rect">
              <a:avLst/>
            </a:prstGeom>
            <a:solidFill>
              <a:srgbClr val="D5C30E"/>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5" name="Rectangle 37"/>
            <p:cNvSpPr>
              <a:spLocks noChangeArrowheads="1"/>
            </p:cNvSpPr>
            <p:nvPr userDrawn="1"/>
          </p:nvSpPr>
          <p:spPr bwMode="auto">
            <a:xfrm>
              <a:off x="5668333" y="3408363"/>
              <a:ext cx="367721" cy="41275"/>
            </a:xfrm>
            <a:prstGeom prst="rect">
              <a:avLst/>
            </a:prstGeom>
            <a:solidFill>
              <a:srgbClr val="CCC117"/>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6" name="Rectangle 38"/>
            <p:cNvSpPr>
              <a:spLocks noChangeArrowheads="1"/>
            </p:cNvSpPr>
            <p:nvPr userDrawn="1"/>
          </p:nvSpPr>
          <p:spPr bwMode="auto">
            <a:xfrm>
              <a:off x="5851346" y="3408363"/>
              <a:ext cx="367721" cy="41275"/>
            </a:xfrm>
            <a:prstGeom prst="rect">
              <a:avLst/>
            </a:prstGeom>
            <a:solidFill>
              <a:srgbClr val="B8BC21"/>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7" name="Rectangle 39"/>
            <p:cNvSpPr>
              <a:spLocks noChangeArrowheads="1"/>
            </p:cNvSpPr>
            <p:nvPr userDrawn="1"/>
          </p:nvSpPr>
          <p:spPr bwMode="auto">
            <a:xfrm>
              <a:off x="6036054" y="3408363"/>
              <a:ext cx="364333" cy="41275"/>
            </a:xfrm>
            <a:prstGeom prst="rect">
              <a:avLst/>
            </a:prstGeom>
            <a:solidFill>
              <a:srgbClr val="A3B829"/>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8" name="Rectangle 40"/>
            <p:cNvSpPr>
              <a:spLocks noChangeArrowheads="1"/>
            </p:cNvSpPr>
            <p:nvPr userDrawn="1"/>
          </p:nvSpPr>
          <p:spPr bwMode="auto">
            <a:xfrm>
              <a:off x="6219067" y="3408363"/>
              <a:ext cx="364333" cy="41275"/>
            </a:xfrm>
            <a:prstGeom prst="rect">
              <a:avLst/>
            </a:prstGeom>
            <a:solidFill>
              <a:srgbClr val="8CB23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49" name="Rectangle 41"/>
            <p:cNvSpPr>
              <a:spLocks noChangeArrowheads="1"/>
            </p:cNvSpPr>
            <p:nvPr userDrawn="1"/>
          </p:nvSpPr>
          <p:spPr bwMode="auto">
            <a:xfrm>
              <a:off x="6400387" y="3408363"/>
              <a:ext cx="366027" cy="41275"/>
            </a:xfrm>
            <a:prstGeom prst="rect">
              <a:avLst/>
            </a:prstGeom>
            <a:solidFill>
              <a:srgbClr val="71AD36"/>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0" name="Rectangle 42"/>
            <p:cNvSpPr>
              <a:spLocks noChangeArrowheads="1"/>
            </p:cNvSpPr>
            <p:nvPr userDrawn="1"/>
          </p:nvSpPr>
          <p:spPr bwMode="auto">
            <a:xfrm>
              <a:off x="6583400" y="3408363"/>
              <a:ext cx="366027" cy="41275"/>
            </a:xfrm>
            <a:prstGeom prst="rect">
              <a:avLst/>
            </a:prstGeom>
            <a:solidFill>
              <a:srgbClr val="51A73B"/>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1" name="Rectangle 43"/>
            <p:cNvSpPr>
              <a:spLocks noChangeArrowheads="1"/>
            </p:cNvSpPr>
            <p:nvPr userDrawn="1"/>
          </p:nvSpPr>
          <p:spPr bwMode="auto">
            <a:xfrm>
              <a:off x="6766413" y="3408363"/>
              <a:ext cx="366027" cy="41275"/>
            </a:xfrm>
            <a:prstGeom prst="rect">
              <a:avLst/>
            </a:prstGeom>
            <a:solidFill>
              <a:srgbClr val="1DA240"/>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2" name="Rectangle 44"/>
            <p:cNvSpPr>
              <a:spLocks noChangeArrowheads="1"/>
            </p:cNvSpPr>
            <p:nvPr userDrawn="1"/>
          </p:nvSpPr>
          <p:spPr bwMode="auto">
            <a:xfrm>
              <a:off x="6949427" y="3408363"/>
              <a:ext cx="366027" cy="41275"/>
            </a:xfrm>
            <a:prstGeom prst="rect">
              <a:avLst/>
            </a:prstGeom>
            <a:solidFill>
              <a:srgbClr val="009D43"/>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3" name="Rectangle 45"/>
            <p:cNvSpPr>
              <a:spLocks noChangeArrowheads="1"/>
            </p:cNvSpPr>
            <p:nvPr userDrawn="1"/>
          </p:nvSpPr>
          <p:spPr bwMode="auto">
            <a:xfrm>
              <a:off x="7132440" y="3408363"/>
              <a:ext cx="366027" cy="41275"/>
            </a:xfrm>
            <a:prstGeom prst="rect">
              <a:avLst/>
            </a:prstGeom>
            <a:solidFill>
              <a:srgbClr val="009846"/>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4" name="Rectangle 46"/>
            <p:cNvSpPr>
              <a:spLocks noChangeArrowheads="1"/>
            </p:cNvSpPr>
            <p:nvPr userDrawn="1"/>
          </p:nvSpPr>
          <p:spPr bwMode="auto">
            <a:xfrm>
              <a:off x="7315454" y="3408363"/>
              <a:ext cx="364332" cy="41275"/>
            </a:xfrm>
            <a:prstGeom prst="rect">
              <a:avLst/>
            </a:prstGeom>
            <a:solidFill>
              <a:srgbClr val="008C57"/>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5" name="Rectangle 47"/>
            <p:cNvSpPr>
              <a:spLocks noChangeArrowheads="1"/>
            </p:cNvSpPr>
            <p:nvPr userDrawn="1"/>
          </p:nvSpPr>
          <p:spPr bwMode="auto">
            <a:xfrm>
              <a:off x="7498467" y="3408363"/>
              <a:ext cx="366027" cy="41275"/>
            </a:xfrm>
            <a:prstGeom prst="rect">
              <a:avLst/>
            </a:prstGeom>
            <a:solidFill>
              <a:srgbClr val="008068"/>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6" name="Rectangle 48"/>
            <p:cNvSpPr>
              <a:spLocks noChangeArrowheads="1"/>
            </p:cNvSpPr>
            <p:nvPr userDrawn="1"/>
          </p:nvSpPr>
          <p:spPr bwMode="auto">
            <a:xfrm>
              <a:off x="7679786" y="3408363"/>
              <a:ext cx="367722" cy="41275"/>
            </a:xfrm>
            <a:prstGeom prst="rect">
              <a:avLst/>
            </a:prstGeom>
            <a:solidFill>
              <a:srgbClr val="00727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7" name="Rectangle 49"/>
            <p:cNvSpPr>
              <a:spLocks noChangeArrowheads="1"/>
            </p:cNvSpPr>
            <p:nvPr userDrawn="1"/>
          </p:nvSpPr>
          <p:spPr bwMode="auto">
            <a:xfrm>
              <a:off x="7864494" y="3408363"/>
              <a:ext cx="364332" cy="41275"/>
            </a:xfrm>
            <a:prstGeom prst="rect">
              <a:avLst/>
            </a:prstGeom>
            <a:solidFill>
              <a:srgbClr val="00637F"/>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8" name="Rectangle 50"/>
            <p:cNvSpPr>
              <a:spLocks noChangeArrowheads="1"/>
            </p:cNvSpPr>
            <p:nvPr userDrawn="1"/>
          </p:nvSpPr>
          <p:spPr bwMode="auto">
            <a:xfrm>
              <a:off x="8047507" y="3408363"/>
              <a:ext cx="364332" cy="41275"/>
            </a:xfrm>
            <a:prstGeom prst="rect">
              <a:avLst/>
            </a:prstGeom>
            <a:solidFill>
              <a:srgbClr val="185384"/>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59" name="Rectangle 51"/>
            <p:cNvSpPr>
              <a:spLocks noChangeArrowheads="1"/>
            </p:cNvSpPr>
            <p:nvPr userDrawn="1"/>
          </p:nvSpPr>
          <p:spPr bwMode="auto">
            <a:xfrm>
              <a:off x="8228826" y="3408363"/>
              <a:ext cx="366027" cy="41275"/>
            </a:xfrm>
            <a:prstGeom prst="rect">
              <a:avLst/>
            </a:prstGeom>
            <a:solidFill>
              <a:srgbClr val="2E428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60" name="Rectangle 52"/>
            <p:cNvSpPr>
              <a:spLocks noChangeArrowheads="1"/>
            </p:cNvSpPr>
            <p:nvPr userDrawn="1"/>
          </p:nvSpPr>
          <p:spPr bwMode="auto">
            <a:xfrm>
              <a:off x="8411839" y="3408363"/>
              <a:ext cx="367722" cy="41275"/>
            </a:xfrm>
            <a:prstGeom prst="rect">
              <a:avLst/>
            </a:prstGeom>
            <a:solidFill>
              <a:srgbClr val="313E8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61" name="Rectangle 53"/>
            <p:cNvSpPr>
              <a:spLocks noChangeArrowheads="1"/>
            </p:cNvSpPr>
            <p:nvPr userDrawn="1"/>
          </p:nvSpPr>
          <p:spPr bwMode="auto">
            <a:xfrm>
              <a:off x="8594853" y="3408363"/>
              <a:ext cx="366027" cy="41275"/>
            </a:xfrm>
            <a:prstGeom prst="rect">
              <a:avLst/>
            </a:prstGeom>
            <a:solidFill>
              <a:srgbClr val="333B8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62" name="Rectangle 54"/>
            <p:cNvSpPr>
              <a:spLocks noChangeArrowheads="1"/>
            </p:cNvSpPr>
            <p:nvPr userDrawn="1"/>
          </p:nvSpPr>
          <p:spPr bwMode="auto">
            <a:xfrm>
              <a:off x="8779561" y="3408363"/>
              <a:ext cx="364332" cy="41275"/>
            </a:xfrm>
            <a:prstGeom prst="rect">
              <a:avLst/>
            </a:prstGeom>
            <a:solidFill>
              <a:srgbClr val="35388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63" name="Rectangle 55"/>
            <p:cNvSpPr>
              <a:spLocks noChangeArrowheads="1"/>
            </p:cNvSpPr>
            <p:nvPr userDrawn="1"/>
          </p:nvSpPr>
          <p:spPr bwMode="auto">
            <a:xfrm>
              <a:off x="8960879" y="3408363"/>
              <a:ext cx="183013" cy="41275"/>
            </a:xfrm>
            <a:prstGeom prst="rect">
              <a:avLst/>
            </a:prstGeom>
            <a:solidFill>
              <a:srgbClr val="393185"/>
            </a:solidFill>
            <a:ln w="9525">
              <a:solidFill>
                <a:schemeClr val="accent1">
                  <a:lumMod val="60000"/>
                  <a:lumOff val="40000"/>
                </a:schemeClr>
              </a:solidFill>
              <a:miter lim="800000"/>
              <a:headEnd/>
              <a:tailEnd/>
            </a:ln>
          </p:spPr>
          <p:txBody>
            <a:bodyPr/>
            <a:lstStyle/>
            <a:p>
              <a:pPr fontAlgn="auto">
                <a:spcBef>
                  <a:spcPts val="0"/>
                </a:spcBef>
                <a:spcAft>
                  <a:spcPts val="0"/>
                </a:spcAft>
                <a:defRPr/>
              </a:pPr>
              <a:endParaRPr lang="en-IN" dirty="0">
                <a:latin typeface="+mn-lt"/>
                <a:cs typeface="+mn-cs"/>
              </a:endParaRPr>
            </a:p>
          </p:txBody>
        </p:sp>
        <p:sp>
          <p:nvSpPr>
            <p:cNvPr id="64" name="Freeform 56"/>
            <p:cNvSpPr>
              <a:spLocks/>
            </p:cNvSpPr>
            <p:nvPr userDrawn="1"/>
          </p:nvSpPr>
          <p:spPr bwMode="auto">
            <a:xfrm>
              <a:off x="9143893" y="3408363"/>
              <a:ext cx="1695" cy="41275"/>
            </a:xfrm>
            <a:custGeom>
              <a:avLst/>
              <a:gdLst/>
              <a:ahLst/>
              <a:cxnLst>
                <a:cxn ang="0">
                  <a:pos x="0" y="78"/>
                </a:cxn>
                <a:cxn ang="0">
                  <a:pos x="0" y="0"/>
                </a:cxn>
                <a:cxn ang="0">
                  <a:pos x="0" y="78"/>
                </a:cxn>
              </a:cxnLst>
              <a:rect l="0" t="0" r="r" b="b"/>
              <a:pathLst>
                <a:path h="78">
                  <a:moveTo>
                    <a:pt x="0" y="78"/>
                  </a:moveTo>
                  <a:lnTo>
                    <a:pt x="0" y="0"/>
                  </a:lnTo>
                  <a:lnTo>
                    <a:pt x="0" y="78"/>
                  </a:lnTo>
                  <a:close/>
                </a:path>
              </a:pathLst>
            </a:custGeom>
            <a:solidFill>
              <a:srgbClr val="393185"/>
            </a:solidFill>
            <a:ln w="9525">
              <a:solidFill>
                <a:schemeClr val="accent1">
                  <a:lumMod val="60000"/>
                  <a:lumOff val="40000"/>
                </a:schemeClr>
              </a:solidFill>
              <a:round/>
              <a:headEnd/>
              <a:tailEnd/>
            </a:ln>
          </p:spPr>
          <p:txBody>
            <a:bodyPr/>
            <a:lstStyle/>
            <a:p>
              <a:pPr fontAlgn="auto">
                <a:spcBef>
                  <a:spcPts val="0"/>
                </a:spcBef>
                <a:spcAft>
                  <a:spcPts val="0"/>
                </a:spcAft>
                <a:defRPr/>
              </a:pPr>
              <a:endParaRPr lang="en-IN" dirty="0">
                <a:latin typeface="+mn-lt"/>
                <a:cs typeface="+mn-cs"/>
              </a:endParaRPr>
            </a:p>
          </p:txBody>
        </p:sp>
      </p:grpSp>
      <p:pic>
        <p:nvPicPr>
          <p:cNvPr id="65" name="Picture 3"/>
          <p:cNvPicPr>
            <a:picLocks noChangeAspect="1" noChangeArrowheads="1"/>
          </p:cNvPicPr>
          <p:nvPr userDrawn="1"/>
        </p:nvPicPr>
        <p:blipFill>
          <a:blip r:embed="rId3" cstate="print"/>
          <a:srcRect/>
          <a:stretch>
            <a:fillRect/>
          </a:stretch>
        </p:blipFill>
        <p:spPr bwMode="auto">
          <a:xfrm>
            <a:off x="7816850" y="474663"/>
            <a:ext cx="1266825" cy="568325"/>
          </a:xfrm>
          <a:prstGeom prst="rect">
            <a:avLst/>
          </a:prstGeom>
          <a:noFill/>
          <a:ln w="9525">
            <a:noFill/>
            <a:miter lim="800000"/>
            <a:headEnd/>
            <a:tailEnd/>
          </a:ln>
        </p:spPr>
      </p:pic>
      <p:sp>
        <p:nvSpPr>
          <p:cNvPr id="5" name="Text Placeholder 14"/>
          <p:cNvSpPr>
            <a:spLocks noGrp="1"/>
          </p:cNvSpPr>
          <p:nvPr>
            <p:ph type="body" sz="quarter" idx="11"/>
          </p:nvPr>
        </p:nvSpPr>
        <p:spPr>
          <a:xfrm>
            <a:off x="521336" y="498708"/>
            <a:ext cx="7236000" cy="553998"/>
          </a:xfrm>
          <a:noFill/>
          <a:ln w="9525">
            <a:noFill/>
            <a:miter lim="800000"/>
            <a:headEnd/>
            <a:tailEnd/>
          </a:ln>
        </p:spPr>
        <p:txBody>
          <a:bodyPr rtlCol="0">
            <a:spAutoFit/>
          </a:bodyPr>
          <a:lstStyle>
            <a:lvl1pPr algn="l" defTabSz="457200" rtl="0" eaLnBrk="1" latinLnBrk="0" hangingPunct="1">
              <a:spcBef>
                <a:spcPct val="0"/>
              </a:spcBef>
              <a:buNone/>
              <a:defRPr lang="en-US" sz="3000" b="1" kern="1200" baseline="0" dirty="0" smtClean="0">
                <a:solidFill>
                  <a:schemeClr val="tx1">
                    <a:lumMod val="65000"/>
                    <a:lumOff val="35000"/>
                  </a:schemeClr>
                </a:solidFill>
                <a:latin typeface="+mj-lt"/>
                <a:ea typeface="+mn-ea"/>
                <a:cs typeface="Arial"/>
              </a:defRPr>
            </a:lvl1pPr>
          </a:lstStyle>
          <a:p>
            <a:pPr lvl="0"/>
            <a:r>
              <a:rPr lang="en-US" dirty="0" smtClean="0"/>
              <a:t>Click to edit Master text styles</a:t>
            </a:r>
          </a:p>
        </p:txBody>
      </p:sp>
      <p:sp>
        <p:nvSpPr>
          <p:cNvPr id="7" name="Text Placeholder 5"/>
          <p:cNvSpPr>
            <a:spLocks noGrp="1"/>
          </p:cNvSpPr>
          <p:nvPr>
            <p:ph type="body" sz="quarter" idx="16"/>
          </p:nvPr>
        </p:nvSpPr>
        <p:spPr>
          <a:xfrm>
            <a:off x="457200" y="1360488"/>
            <a:ext cx="8240713" cy="4473575"/>
          </a:xfrm>
        </p:spPr>
        <p:txBody>
          <a:bodyPr/>
          <a:lstStyle>
            <a:lvl1pPr>
              <a:buClr>
                <a:srgbClr val="0070C0"/>
              </a:buClr>
              <a:defRPr sz="2200">
                <a:solidFill>
                  <a:srgbClr val="595959"/>
                </a:solidFill>
              </a:defRPr>
            </a:lvl1pPr>
            <a:lvl2pPr>
              <a:buClr>
                <a:srgbClr val="0070C0"/>
              </a:buClr>
              <a:buFont typeface="Arial" pitchFamily="34" charset="0"/>
              <a:buChar char="•"/>
              <a:defRPr>
                <a:solidFill>
                  <a:srgbClr val="595959"/>
                </a:solidFill>
              </a:defRPr>
            </a:lvl2pPr>
            <a:lvl3pPr>
              <a:buClr>
                <a:srgbClr val="0070C0"/>
              </a:buClr>
              <a:buFont typeface="Arial" pitchFamily="34" charset="0"/>
              <a:buChar char="•"/>
              <a:defRPr>
                <a:solidFill>
                  <a:srgbClr val="595959"/>
                </a:solidFill>
              </a:defRPr>
            </a:lvl3pPr>
            <a:lvl4pPr>
              <a:buClr>
                <a:srgbClr val="0070C0"/>
              </a:buClr>
              <a:buFont typeface="Arial" pitchFamily="34" charset="0"/>
              <a:buChar char="•"/>
              <a:defRPr>
                <a:solidFill>
                  <a:srgbClr val="595959"/>
                </a:solidFill>
              </a:defRPr>
            </a:lvl4pPr>
            <a:lvl5pPr>
              <a:buClr>
                <a:srgbClr val="0070C0"/>
              </a:buClr>
              <a:buFont typeface="Arial" pitchFamily="34" charset="0"/>
              <a:buChar char="•"/>
              <a:defRPr>
                <a:solidFill>
                  <a:srgbClr val="5959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356350"/>
            <a:ext cx="2133600" cy="365125"/>
          </a:xfrm>
        </p:spPr>
        <p:txBody>
          <a:bodyPr/>
          <a:lstStyle>
            <a:lvl1pPr>
              <a:defRPr smtClean="0"/>
            </a:lvl1pPr>
          </a:lstStyle>
          <a:p>
            <a:pPr>
              <a:defRPr/>
            </a:pPr>
            <a:fld id="{D62D1F10-69C8-4445-9B7D-BEFBBA17C367}" type="datetime1">
              <a:rPr lang="en-US"/>
              <a:pPr>
                <a:defRPr/>
              </a:pPr>
              <a:t>3/13/2014</a:t>
            </a:fld>
            <a:endParaRPr lang="en-IN"/>
          </a:p>
        </p:txBody>
      </p:sp>
      <p:sp>
        <p:nvSpPr>
          <p:cNvPr id="5" name="Footer Placeholder 4"/>
          <p:cNvSpPr>
            <a:spLocks noGrp="1"/>
          </p:cNvSpPr>
          <p:nvPr>
            <p:ph type="ftr" sz="quarter" idx="11"/>
          </p:nvPr>
        </p:nvSpPr>
        <p:spPr>
          <a:xfrm>
            <a:off x="3124200" y="6356350"/>
            <a:ext cx="2895600" cy="365125"/>
          </a:xfrm>
        </p:spPr>
        <p:txBody>
          <a:bodyPr/>
          <a:lstStyle>
            <a:lvl1pPr>
              <a:defRPr/>
            </a:lvl1pPr>
          </a:lstStyle>
          <a:p>
            <a:pPr>
              <a:defRPr/>
            </a:pPr>
            <a:endParaRPr lang="en-IN"/>
          </a:p>
        </p:txBody>
      </p:sp>
      <p:sp>
        <p:nvSpPr>
          <p:cNvPr id="6" name="Slide Number Placeholder 5"/>
          <p:cNvSpPr>
            <a:spLocks noGrp="1"/>
          </p:cNvSpPr>
          <p:nvPr>
            <p:ph type="sldNum" sz="quarter" idx="12"/>
          </p:nvPr>
        </p:nvSpPr>
        <p:spPr>
          <a:xfrm>
            <a:off x="6553200" y="6356350"/>
            <a:ext cx="2133600" cy="365125"/>
          </a:xfrm>
        </p:spPr>
        <p:txBody>
          <a:bodyPr/>
          <a:lstStyle>
            <a:lvl1pPr>
              <a:defRPr smtClean="0"/>
            </a:lvl1pPr>
          </a:lstStyle>
          <a:p>
            <a:pPr>
              <a:defRPr/>
            </a:pPr>
            <a:fld id="{DB7D7D78-A237-4495-9885-B3C051371036}" type="slidenum">
              <a:rPr lang="en-IN"/>
              <a:pPr>
                <a:defRPr/>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C04D798-1523-4966-B4FC-BFF7BB7D73D2}"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563165-00DC-4C6D-8752-E2FCB5F48808}"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A9B3429-1CE5-48D3-855C-1C9FF5220FA3}" type="datetime1">
              <a:rPr lang="en-GB" smtClean="0"/>
              <a:pPr/>
              <a:t>13/03/2014</a:t>
            </a:fld>
            <a:endParaRPr lang="en-GB"/>
          </a:p>
        </p:txBody>
      </p:sp>
      <p:sp>
        <p:nvSpPr>
          <p:cNvPr id="6" name="Footer Placeholder 5"/>
          <p:cNvSpPr>
            <a:spLocks noGrp="1"/>
          </p:cNvSpPr>
          <p:nvPr>
            <p:ph type="ftr" sz="quarter" idx="11"/>
          </p:nvPr>
        </p:nvSpPr>
        <p:spPr/>
        <p:txBody>
          <a:bodyPr/>
          <a:lstStyle/>
          <a:p>
            <a:r>
              <a:rPr lang="en-GB" smtClean="0"/>
              <a:t>DIT, GOI</a:t>
            </a:r>
            <a:endParaRPr lang="en-GB"/>
          </a:p>
        </p:txBody>
      </p:sp>
      <p:sp>
        <p:nvSpPr>
          <p:cNvPr id="7" name="Slide Number Placeholder 6"/>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A3544C9-C8AC-4CA2-ABDF-67FFC8898BA0}" type="datetime1">
              <a:rPr lang="en-GB" smtClean="0"/>
              <a:pPr/>
              <a:t>13/03/2014</a:t>
            </a:fld>
            <a:endParaRPr lang="en-GB"/>
          </a:p>
        </p:txBody>
      </p:sp>
      <p:sp>
        <p:nvSpPr>
          <p:cNvPr id="8" name="Footer Placeholder 7"/>
          <p:cNvSpPr>
            <a:spLocks noGrp="1"/>
          </p:cNvSpPr>
          <p:nvPr>
            <p:ph type="ftr" sz="quarter" idx="11"/>
          </p:nvPr>
        </p:nvSpPr>
        <p:spPr/>
        <p:txBody>
          <a:bodyPr/>
          <a:lstStyle/>
          <a:p>
            <a:r>
              <a:rPr lang="en-GB" smtClean="0"/>
              <a:t>DIT, GOI</a:t>
            </a:r>
            <a:endParaRPr lang="en-GB"/>
          </a:p>
        </p:txBody>
      </p:sp>
      <p:sp>
        <p:nvSpPr>
          <p:cNvPr id="9" name="Slide Number Placeholder 8"/>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D02E5FC-4A8F-43AF-9C6F-2FA01DB00AEC}" type="datetime1">
              <a:rPr lang="en-GB" smtClean="0"/>
              <a:pPr/>
              <a:t>13/03/2014</a:t>
            </a:fld>
            <a:endParaRPr lang="en-GB"/>
          </a:p>
        </p:txBody>
      </p:sp>
      <p:sp>
        <p:nvSpPr>
          <p:cNvPr id="4" name="Footer Placeholder 3"/>
          <p:cNvSpPr>
            <a:spLocks noGrp="1"/>
          </p:cNvSpPr>
          <p:nvPr>
            <p:ph type="ftr" sz="quarter" idx="11"/>
          </p:nvPr>
        </p:nvSpPr>
        <p:spPr/>
        <p:txBody>
          <a:bodyPr/>
          <a:lstStyle/>
          <a:p>
            <a:r>
              <a:rPr lang="en-GB" smtClean="0"/>
              <a:t>DIT, GOI</a:t>
            </a:r>
            <a:endParaRPr lang="en-GB"/>
          </a:p>
        </p:txBody>
      </p:sp>
      <p:sp>
        <p:nvSpPr>
          <p:cNvPr id="5" name="Slide Number Placeholder 4"/>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DAA597-86C5-4841-8119-DF95EFC6A1DC}" type="datetime1">
              <a:rPr lang="en-GB" smtClean="0"/>
              <a:pPr/>
              <a:t>13/03/2014</a:t>
            </a:fld>
            <a:endParaRPr lang="en-GB"/>
          </a:p>
        </p:txBody>
      </p:sp>
      <p:sp>
        <p:nvSpPr>
          <p:cNvPr id="3" name="Footer Placeholder 2"/>
          <p:cNvSpPr>
            <a:spLocks noGrp="1"/>
          </p:cNvSpPr>
          <p:nvPr>
            <p:ph type="ftr" sz="quarter" idx="11"/>
          </p:nvPr>
        </p:nvSpPr>
        <p:spPr/>
        <p:txBody>
          <a:bodyPr/>
          <a:lstStyle/>
          <a:p>
            <a:r>
              <a:rPr lang="en-GB" smtClean="0"/>
              <a:t>DIT, GOI</a:t>
            </a:r>
            <a:endParaRPr lang="en-GB"/>
          </a:p>
        </p:txBody>
      </p:sp>
      <p:sp>
        <p:nvSpPr>
          <p:cNvPr id="4" name="Slide Number Placeholder 3"/>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04BED2-09D5-4FD3-B70E-EEE45B8293DB}" type="datetime1">
              <a:rPr lang="en-GB" smtClean="0"/>
              <a:pPr/>
              <a:t>13/03/2014</a:t>
            </a:fld>
            <a:endParaRPr lang="en-GB"/>
          </a:p>
        </p:txBody>
      </p:sp>
      <p:sp>
        <p:nvSpPr>
          <p:cNvPr id="6" name="Footer Placeholder 5"/>
          <p:cNvSpPr>
            <a:spLocks noGrp="1"/>
          </p:cNvSpPr>
          <p:nvPr>
            <p:ph type="ftr" sz="quarter" idx="11"/>
          </p:nvPr>
        </p:nvSpPr>
        <p:spPr/>
        <p:txBody>
          <a:bodyPr/>
          <a:lstStyle/>
          <a:p>
            <a:r>
              <a:rPr lang="en-GB" smtClean="0"/>
              <a:t>DIT, GOI</a:t>
            </a:r>
            <a:endParaRPr lang="en-GB"/>
          </a:p>
        </p:txBody>
      </p:sp>
      <p:sp>
        <p:nvSpPr>
          <p:cNvPr id="7" name="Slide Number Placeholder 6"/>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709F4F-8359-4BF1-B5EE-295817160983}" type="datetime1">
              <a:rPr lang="en-GB" smtClean="0"/>
              <a:pPr/>
              <a:t>13/03/2014</a:t>
            </a:fld>
            <a:endParaRPr lang="en-GB"/>
          </a:p>
        </p:txBody>
      </p:sp>
      <p:sp>
        <p:nvSpPr>
          <p:cNvPr id="6" name="Footer Placeholder 5"/>
          <p:cNvSpPr>
            <a:spLocks noGrp="1"/>
          </p:cNvSpPr>
          <p:nvPr>
            <p:ph type="ftr" sz="quarter" idx="11"/>
          </p:nvPr>
        </p:nvSpPr>
        <p:spPr/>
        <p:txBody>
          <a:bodyPr/>
          <a:lstStyle/>
          <a:p>
            <a:r>
              <a:rPr lang="en-GB" smtClean="0"/>
              <a:t>DIT, GOI</a:t>
            </a:r>
            <a:endParaRPr lang="en-GB"/>
          </a:p>
        </p:txBody>
      </p:sp>
      <p:sp>
        <p:nvSpPr>
          <p:cNvPr id="7" name="Slide Number Placeholder 6"/>
          <p:cNvSpPr>
            <a:spLocks noGrp="1"/>
          </p:cNvSpPr>
          <p:nvPr>
            <p:ph type="sldNum" sz="quarter" idx="12"/>
          </p:nvPr>
        </p:nvSpPr>
        <p:spPr/>
        <p:txBody>
          <a:bodyPr/>
          <a:lstStyle/>
          <a:p>
            <a:fld id="{BB585A91-3E87-43EA-A640-3B99FB3B839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89EC6E-ED97-4F16-B6FE-34519C63EEDD}" type="datetime1">
              <a:rPr lang="en-GB" smtClean="0"/>
              <a:pPr/>
              <a:t>13/03/2014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DIT, GOI</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585A91-3E87-43EA-A640-3B99FB3B839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7" r:id="rId12"/>
    <p:sldLayoutId id="2147483694" r:id="rId13"/>
    <p:sldLayoutId id="2147483695" r:id="rId14"/>
    <p:sldLayoutId id="2147483696" r:id="rId1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enu@gov.i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www.csrc.nist.gov/groups/SNS/cloud-computing/index.html" TargetMode="Externa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81.wmf"/><Relationship Id="rId4" Type="http://schemas.openxmlformats.org/officeDocument/2006/relationships/image" Target="../media/image80.wmf"/></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hyperlink" Target="http://deity.gov.in/content/framework-mobile-governance"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renu@gov.in"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cloud.gov.in/"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apps.gov.in/"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google.co.in/url?sa=i&amp;source=images&amp;cd=&amp;cad=rja&amp;docid=xhX7Lm3Lr9D-IM&amp;tbnid=Vr2fLKIuVaA_HM:&amp;ved=0CAgQjRwwAA&amp;url=http://siliconangle.com/blog/2012/07/17/could-we-see-a-vmware-cloud-spin-off-with-a-big-data-edge/big-data-cloud-4/&amp;ei=HDBhUprbJsPsrAe0koDgCg&amp;psig=AFQjCNHAHxP3E075EQ0nq4yAr2IcLlqhrw&amp;ust=1382187420746511" TargetMode="Externa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3" Type="http://schemas.openxmlformats.org/officeDocument/2006/relationships/image" Target="../media/image31.emf"/><Relationship Id="rId18" Type="http://schemas.openxmlformats.org/officeDocument/2006/relationships/image" Target="../media/image36.emf"/><Relationship Id="rId26" Type="http://schemas.openxmlformats.org/officeDocument/2006/relationships/image" Target="../media/image44.png"/><Relationship Id="rId39" Type="http://schemas.openxmlformats.org/officeDocument/2006/relationships/image" Target="../media/image57.emf"/><Relationship Id="rId21" Type="http://schemas.openxmlformats.org/officeDocument/2006/relationships/image" Target="../media/image39.png"/><Relationship Id="rId34" Type="http://schemas.openxmlformats.org/officeDocument/2006/relationships/image" Target="../media/image52.emf"/><Relationship Id="rId42" Type="http://schemas.openxmlformats.org/officeDocument/2006/relationships/image" Target="../media/image60.emf"/><Relationship Id="rId47" Type="http://schemas.openxmlformats.org/officeDocument/2006/relationships/image" Target="../media/image65.emf"/><Relationship Id="rId50" Type="http://schemas.openxmlformats.org/officeDocument/2006/relationships/image" Target="../media/image68.emf"/><Relationship Id="rId55" Type="http://schemas.openxmlformats.org/officeDocument/2006/relationships/image" Target="../media/image73.emf"/><Relationship Id="rId7" Type="http://schemas.openxmlformats.org/officeDocument/2006/relationships/image" Target="../media/image25.emf"/><Relationship Id="rId12" Type="http://schemas.openxmlformats.org/officeDocument/2006/relationships/image" Target="../media/image30.emf"/><Relationship Id="rId17" Type="http://schemas.openxmlformats.org/officeDocument/2006/relationships/image" Target="../media/image35.emf"/><Relationship Id="rId25" Type="http://schemas.openxmlformats.org/officeDocument/2006/relationships/image" Target="../media/image43.emf"/><Relationship Id="rId33" Type="http://schemas.openxmlformats.org/officeDocument/2006/relationships/image" Target="../media/image51.emf"/><Relationship Id="rId38" Type="http://schemas.openxmlformats.org/officeDocument/2006/relationships/image" Target="../media/image56.emf"/><Relationship Id="rId46" Type="http://schemas.openxmlformats.org/officeDocument/2006/relationships/image" Target="../media/image64.png"/><Relationship Id="rId2" Type="http://schemas.openxmlformats.org/officeDocument/2006/relationships/image" Target="../media/image20.emf"/><Relationship Id="rId16" Type="http://schemas.openxmlformats.org/officeDocument/2006/relationships/image" Target="../media/image34.emf"/><Relationship Id="rId20" Type="http://schemas.openxmlformats.org/officeDocument/2006/relationships/image" Target="../media/image38.emf"/><Relationship Id="rId29" Type="http://schemas.openxmlformats.org/officeDocument/2006/relationships/image" Target="../media/image47.png"/><Relationship Id="rId41" Type="http://schemas.openxmlformats.org/officeDocument/2006/relationships/image" Target="../media/image59.png"/><Relationship Id="rId54" Type="http://schemas.openxmlformats.org/officeDocument/2006/relationships/image" Target="../media/image72.emf"/><Relationship Id="rId1" Type="http://schemas.openxmlformats.org/officeDocument/2006/relationships/slideLayout" Target="../slideLayouts/slideLayout2.xml"/><Relationship Id="rId6" Type="http://schemas.openxmlformats.org/officeDocument/2006/relationships/image" Target="../media/image24.emf"/><Relationship Id="rId11" Type="http://schemas.openxmlformats.org/officeDocument/2006/relationships/image" Target="../media/image29.png"/><Relationship Id="rId24" Type="http://schemas.openxmlformats.org/officeDocument/2006/relationships/image" Target="../media/image42.emf"/><Relationship Id="rId32" Type="http://schemas.openxmlformats.org/officeDocument/2006/relationships/image" Target="../media/image50.emf"/><Relationship Id="rId37" Type="http://schemas.openxmlformats.org/officeDocument/2006/relationships/image" Target="../media/image55.emf"/><Relationship Id="rId40" Type="http://schemas.openxmlformats.org/officeDocument/2006/relationships/image" Target="../media/image58.emf"/><Relationship Id="rId45" Type="http://schemas.openxmlformats.org/officeDocument/2006/relationships/image" Target="../media/image63.emf"/><Relationship Id="rId53" Type="http://schemas.openxmlformats.org/officeDocument/2006/relationships/image" Target="../media/image71.emf"/><Relationship Id="rId5" Type="http://schemas.openxmlformats.org/officeDocument/2006/relationships/image" Target="../media/image23.emf"/><Relationship Id="rId15" Type="http://schemas.openxmlformats.org/officeDocument/2006/relationships/image" Target="../media/image33.emf"/><Relationship Id="rId23" Type="http://schemas.openxmlformats.org/officeDocument/2006/relationships/image" Target="../media/image41.emf"/><Relationship Id="rId28" Type="http://schemas.openxmlformats.org/officeDocument/2006/relationships/image" Target="../media/image46.emf"/><Relationship Id="rId36" Type="http://schemas.openxmlformats.org/officeDocument/2006/relationships/image" Target="../media/image54.png"/><Relationship Id="rId49" Type="http://schemas.openxmlformats.org/officeDocument/2006/relationships/image" Target="../media/image67.emf"/><Relationship Id="rId10" Type="http://schemas.openxmlformats.org/officeDocument/2006/relationships/image" Target="../media/image28.emf"/><Relationship Id="rId19" Type="http://schemas.openxmlformats.org/officeDocument/2006/relationships/image" Target="../media/image37.emf"/><Relationship Id="rId31" Type="http://schemas.openxmlformats.org/officeDocument/2006/relationships/image" Target="../media/image49.emf"/><Relationship Id="rId44" Type="http://schemas.openxmlformats.org/officeDocument/2006/relationships/image" Target="../media/image62.emf"/><Relationship Id="rId52" Type="http://schemas.openxmlformats.org/officeDocument/2006/relationships/image" Target="../media/image70.emf"/><Relationship Id="rId4" Type="http://schemas.openxmlformats.org/officeDocument/2006/relationships/image" Target="../media/image22.emf"/><Relationship Id="rId9" Type="http://schemas.openxmlformats.org/officeDocument/2006/relationships/image" Target="../media/image27.emf"/><Relationship Id="rId14" Type="http://schemas.openxmlformats.org/officeDocument/2006/relationships/image" Target="../media/image32.png"/><Relationship Id="rId22" Type="http://schemas.openxmlformats.org/officeDocument/2006/relationships/image" Target="../media/image40.emf"/><Relationship Id="rId27" Type="http://schemas.openxmlformats.org/officeDocument/2006/relationships/image" Target="../media/image45.emf"/><Relationship Id="rId30" Type="http://schemas.openxmlformats.org/officeDocument/2006/relationships/image" Target="../media/image48.emf"/><Relationship Id="rId35" Type="http://schemas.openxmlformats.org/officeDocument/2006/relationships/image" Target="../media/image53.emf"/><Relationship Id="rId43" Type="http://schemas.openxmlformats.org/officeDocument/2006/relationships/image" Target="../media/image61.emf"/><Relationship Id="rId48" Type="http://schemas.openxmlformats.org/officeDocument/2006/relationships/image" Target="../media/image66.emf"/><Relationship Id="rId56" Type="http://schemas.openxmlformats.org/officeDocument/2006/relationships/image" Target="../media/image74.png"/><Relationship Id="rId8" Type="http://schemas.openxmlformats.org/officeDocument/2006/relationships/image" Target="../media/image26.png"/><Relationship Id="rId51" Type="http://schemas.openxmlformats.org/officeDocument/2006/relationships/image" Target="../media/image69.png"/><Relationship Id="rId3" Type="http://schemas.openxmlformats.org/officeDocument/2006/relationships/image" Target="../media/image21.em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4294967295"/>
          </p:nvPr>
        </p:nvSpPr>
        <p:spPr bwMode="auto">
          <a:ln>
            <a:miter lim="800000"/>
            <a:headEnd/>
            <a:tailEnd/>
          </a:ln>
        </p:spPr>
        <p:txBody>
          <a:bodyPr/>
          <a:lstStyle/>
          <a:p>
            <a:pPr>
              <a:defRPr/>
            </a:pPr>
            <a:fld id="{C6263D66-15FC-434A-BE73-9212720F4F26}" type="slidenum">
              <a:rPr lang="en-US"/>
              <a:pPr>
                <a:defRPr/>
              </a:pPr>
              <a:t>1</a:t>
            </a:fld>
            <a:endParaRPr lang="en-US"/>
          </a:p>
        </p:txBody>
      </p:sp>
      <p:sp>
        <p:nvSpPr>
          <p:cNvPr id="6" name="Title 1"/>
          <p:cNvSpPr>
            <a:spLocks noGrp="1"/>
          </p:cNvSpPr>
          <p:nvPr>
            <p:ph type="ctrTitle"/>
          </p:nvPr>
        </p:nvSpPr>
        <p:spPr>
          <a:xfrm>
            <a:off x="228600" y="685800"/>
            <a:ext cx="8686800" cy="3810000"/>
          </a:xfrm>
        </p:spPr>
        <p:txBody>
          <a:bodyPr rtlCol="0">
            <a:normAutofit fontScale="90000"/>
          </a:bodyPr>
          <a:lstStyle/>
          <a:p>
            <a:pPr eaLnBrk="1" fontAlgn="auto" hangingPunct="1">
              <a:spcAft>
                <a:spcPts val="0"/>
              </a:spcAft>
              <a:defRPr/>
            </a:pPr>
            <a:r>
              <a:rPr lang="en-GB" b="1" dirty="0" smtClean="0"/>
              <a:t> ICT Infrastructure, Cloud </a:t>
            </a:r>
            <a:r>
              <a:rPr lang="en-GB" b="1" dirty="0" smtClean="0"/>
              <a:t>Computing, Big data, </a:t>
            </a:r>
            <a:r>
              <a:rPr lang="en-GB" b="1" dirty="0" err="1" smtClean="0"/>
              <a:t>Appstore</a:t>
            </a:r>
            <a:r>
              <a:rPr lang="en-GB" b="1" dirty="0" smtClean="0"/>
              <a:t>, </a:t>
            </a:r>
            <a:r>
              <a:rPr lang="en-GB" b="1" dirty="0" err="1" smtClean="0"/>
              <a:t>Productisation</a:t>
            </a:r>
            <a:r>
              <a:rPr lang="en-GB" b="1" dirty="0" smtClean="0"/>
              <a:t> </a:t>
            </a:r>
            <a:r>
              <a:rPr lang="en-GB" b="1" dirty="0" smtClean="0"/>
              <a:t>in Government Sector </a:t>
            </a:r>
            <a:r>
              <a:rPr lang="en-IN" dirty="0" smtClean="0"/>
              <a:t/>
            </a:r>
            <a:br>
              <a:rPr lang="en-IN" dirty="0" smtClean="0"/>
            </a:br>
            <a:r>
              <a:rPr lang="en-US" sz="3600" b="1" dirty="0" smtClean="0"/>
              <a:t/>
            </a:r>
            <a:br>
              <a:rPr lang="en-US" sz="3600" b="1" dirty="0" smtClean="0"/>
            </a:br>
            <a:endParaRPr lang="hi-IN" sz="3600" b="1" dirty="0" smtClean="0"/>
          </a:p>
        </p:txBody>
      </p:sp>
      <p:sp>
        <p:nvSpPr>
          <p:cNvPr id="6148" name="Subtitle 4"/>
          <p:cNvSpPr>
            <a:spLocks noGrp="1"/>
          </p:cNvSpPr>
          <p:nvPr>
            <p:ph type="subTitle" idx="1"/>
          </p:nvPr>
        </p:nvSpPr>
        <p:spPr>
          <a:xfrm>
            <a:off x="1066800" y="4038600"/>
            <a:ext cx="6934200" cy="3124200"/>
          </a:xfrm>
        </p:spPr>
        <p:txBody>
          <a:bodyPr/>
          <a:lstStyle/>
          <a:p>
            <a:r>
              <a:rPr lang="en-US" sz="2400" dirty="0" smtClean="0">
                <a:solidFill>
                  <a:schemeClr val="tx1"/>
                </a:solidFill>
              </a:rPr>
              <a:t>Renu </a:t>
            </a:r>
            <a:r>
              <a:rPr lang="en-US" sz="2400" dirty="0" err="1" smtClean="0">
                <a:solidFill>
                  <a:schemeClr val="tx1"/>
                </a:solidFill>
              </a:rPr>
              <a:t>Budhiraja</a:t>
            </a:r>
            <a:endParaRPr lang="en-US" sz="2400" dirty="0" smtClean="0">
              <a:solidFill>
                <a:schemeClr val="tx1"/>
              </a:solidFill>
            </a:endParaRPr>
          </a:p>
          <a:p>
            <a:r>
              <a:rPr lang="en-US" sz="2400" dirty="0" smtClean="0">
                <a:solidFill>
                  <a:schemeClr val="tx1"/>
                </a:solidFill>
              </a:rPr>
              <a:t> Sr. Director, e-Governance</a:t>
            </a:r>
          </a:p>
          <a:p>
            <a:r>
              <a:rPr lang="en-US" sz="2400" dirty="0" smtClean="0">
                <a:solidFill>
                  <a:schemeClr val="tx1"/>
                </a:solidFill>
              </a:rPr>
              <a:t>Department of Electronics &amp; Information Technology</a:t>
            </a:r>
          </a:p>
          <a:p>
            <a:r>
              <a:rPr lang="en-US" sz="2400" dirty="0" smtClean="0">
                <a:solidFill>
                  <a:schemeClr val="tx1"/>
                </a:solidFill>
              </a:rPr>
              <a:t>Ministry of Communications &amp; IT</a:t>
            </a:r>
          </a:p>
          <a:p>
            <a:r>
              <a:rPr lang="en-US" sz="2400" dirty="0" smtClean="0">
                <a:solidFill>
                  <a:schemeClr val="tx1"/>
                </a:solidFill>
              </a:rPr>
              <a:t>Government of India</a:t>
            </a:r>
          </a:p>
          <a:p>
            <a:r>
              <a:rPr lang="en-US" sz="2400" dirty="0" smtClean="0">
                <a:solidFill>
                  <a:schemeClr val="tx1"/>
                </a:solidFill>
                <a:hlinkClick r:id="rId3"/>
              </a:rPr>
              <a:t>renu@gov.in</a:t>
            </a:r>
            <a:r>
              <a:rPr lang="en-US" sz="2400" dirty="0" smtClean="0">
                <a:solidFill>
                  <a:schemeClr val="tx1"/>
                </a:solidFill>
              </a:rPr>
              <a:t> </a:t>
            </a:r>
          </a:p>
          <a:p>
            <a:r>
              <a:rPr lang="en-US" sz="2400" dirty="0" smtClean="0">
                <a:solidFill>
                  <a:schemeClr val="tx1"/>
                </a:solidFill>
              </a:rPr>
              <a:t> </a:t>
            </a:r>
            <a:endParaRPr lang="hi-IN" sz="2400"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1"/>
          <p:cNvGrpSpPr>
            <a:grpSpLocks/>
          </p:cNvGrpSpPr>
          <p:nvPr/>
        </p:nvGrpSpPr>
        <p:grpSpPr bwMode="auto">
          <a:xfrm>
            <a:off x="209550" y="379413"/>
            <a:ext cx="8721725" cy="6223000"/>
            <a:chOff x="209550" y="379413"/>
            <a:chExt cx="8721532" cy="6223227"/>
          </a:xfrm>
        </p:grpSpPr>
        <p:sp>
          <p:nvSpPr>
            <p:cNvPr id="10" name="Rectangle 3"/>
            <p:cNvSpPr txBox="1">
              <a:spLocks noChangeArrowheads="1"/>
            </p:cNvSpPr>
            <p:nvPr/>
          </p:nvSpPr>
          <p:spPr bwMode="auto">
            <a:xfrm>
              <a:off x="296861" y="379413"/>
              <a:ext cx="8145282" cy="611209"/>
            </a:xfrm>
            <a:prstGeom prst="rect">
              <a:avLst/>
            </a:prstGeom>
            <a:noFill/>
            <a:ln w="9525">
              <a:noFill/>
              <a:miter lim="800000"/>
              <a:headEnd/>
              <a:tailEnd/>
            </a:ln>
          </p:spPr>
          <p:txBody>
            <a:bodyPr lIns="82124" tIns="41061" rIns="82124" bIns="41061"/>
            <a:lstStyle/>
            <a:p>
              <a:pPr defTabSz="814388" eaLnBrk="0" fontAlgn="auto" hangingPunct="0">
                <a:lnSpc>
                  <a:spcPct val="90000"/>
                </a:lnSpc>
                <a:spcBef>
                  <a:spcPts val="0"/>
                </a:spcBef>
                <a:spcAft>
                  <a:spcPts val="0"/>
                </a:spcAft>
                <a:defRPr/>
              </a:pPr>
              <a:r>
                <a:rPr lang="en-US" sz="3200" b="1" dirty="0">
                  <a:solidFill>
                    <a:schemeClr val="accent1"/>
                  </a:solidFill>
                  <a:latin typeface="Calibri" pitchFamily="34" charset="0"/>
                  <a:ea typeface="+mj-ea"/>
                  <a:cs typeface="+mj-cs"/>
                </a:rPr>
                <a:t>Putting the pieces together</a:t>
              </a:r>
            </a:p>
          </p:txBody>
        </p:sp>
        <p:sp>
          <p:nvSpPr>
            <p:cNvPr id="8" name="Rounded Rectangle 7"/>
            <p:cNvSpPr/>
            <p:nvPr/>
          </p:nvSpPr>
          <p:spPr bwMode="auto">
            <a:xfrm>
              <a:off x="2343103" y="5038895"/>
              <a:ext cx="6459395" cy="1533581"/>
            </a:xfrm>
            <a:prstGeom prst="roundRect">
              <a:avLst>
                <a:gd name="adj" fmla="val 10456"/>
              </a:avLst>
            </a:prstGeom>
            <a:gradFill>
              <a:gsLst>
                <a:gs pos="0">
                  <a:srgbClr val="0183B7"/>
                </a:gs>
                <a:gs pos="50000">
                  <a:srgbClr val="015F85"/>
                </a:gs>
              </a:gsLst>
              <a:lin ang="54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endParaRPr lang="en-US"/>
            </a:p>
          </p:txBody>
        </p:sp>
        <p:grpSp>
          <p:nvGrpSpPr>
            <p:cNvPr id="3" name="Group 14"/>
            <p:cNvGrpSpPr>
              <a:grpSpLocks/>
            </p:cNvGrpSpPr>
            <p:nvPr/>
          </p:nvGrpSpPr>
          <p:grpSpPr bwMode="auto">
            <a:xfrm>
              <a:off x="2425287" y="5370808"/>
              <a:ext cx="1595527" cy="891644"/>
              <a:chOff x="557231" y="5323161"/>
              <a:chExt cx="1595419" cy="891644"/>
            </a:xfrm>
          </p:grpSpPr>
          <p:pic>
            <p:nvPicPr>
              <p:cNvPr id="6175" name="Picture 20" descr="20_Data_Center_Cloud.png"/>
              <p:cNvPicPr>
                <a:picLocks noChangeAspect="1"/>
              </p:cNvPicPr>
              <p:nvPr/>
            </p:nvPicPr>
            <p:blipFill>
              <a:blip r:embed="rId3" cstate="print"/>
              <a:srcRect l="2016" t="2660" r="2016" b="26596"/>
              <a:stretch>
                <a:fillRect/>
              </a:stretch>
            </p:blipFill>
            <p:spPr bwMode="auto">
              <a:xfrm>
                <a:off x="557231" y="5323161"/>
                <a:ext cx="1595419" cy="891644"/>
              </a:xfrm>
              <a:prstGeom prst="rect">
                <a:avLst/>
              </a:prstGeom>
              <a:noFill/>
              <a:ln w="9525">
                <a:noFill/>
                <a:miter lim="800000"/>
                <a:headEnd/>
                <a:tailEnd/>
              </a:ln>
            </p:spPr>
          </p:pic>
          <p:sp>
            <p:nvSpPr>
              <p:cNvPr id="6176" name="TextBox 13"/>
              <p:cNvSpPr txBox="1">
                <a:spLocks noChangeArrowheads="1"/>
              </p:cNvSpPr>
              <p:nvPr/>
            </p:nvSpPr>
            <p:spPr bwMode="auto">
              <a:xfrm>
                <a:off x="904875" y="5648325"/>
                <a:ext cx="800219" cy="338554"/>
              </a:xfrm>
              <a:prstGeom prst="rect">
                <a:avLst/>
              </a:prstGeom>
              <a:noFill/>
              <a:ln w="9525">
                <a:noFill/>
                <a:miter lim="800000"/>
                <a:headEnd/>
                <a:tailEnd/>
              </a:ln>
            </p:spPr>
            <p:txBody>
              <a:bodyPr wrap="none">
                <a:spAutoFit/>
              </a:bodyPr>
              <a:lstStyle/>
              <a:p>
                <a:pPr algn="ctr" eaLnBrk="0" hangingPunct="0">
                  <a:lnSpc>
                    <a:spcPct val="90000"/>
                  </a:lnSpc>
                </a:pPr>
                <a:r>
                  <a:rPr lang="en-US" sz="1600" b="1">
                    <a:latin typeface="Calibri" pitchFamily="34" charset="0"/>
                  </a:rPr>
                  <a:t>Public</a:t>
                </a:r>
              </a:p>
            </p:txBody>
          </p:sp>
        </p:grpSp>
        <p:grpSp>
          <p:nvGrpSpPr>
            <p:cNvPr id="4" name="Group 15"/>
            <p:cNvGrpSpPr>
              <a:grpSpLocks/>
            </p:cNvGrpSpPr>
            <p:nvPr/>
          </p:nvGrpSpPr>
          <p:grpSpPr bwMode="auto">
            <a:xfrm>
              <a:off x="3997019" y="5370808"/>
              <a:ext cx="1595527" cy="891644"/>
              <a:chOff x="557231" y="5323161"/>
              <a:chExt cx="1595419" cy="891644"/>
            </a:xfrm>
          </p:grpSpPr>
          <p:pic>
            <p:nvPicPr>
              <p:cNvPr id="6173" name="Picture 20" descr="20_Data_Center_Cloud.png"/>
              <p:cNvPicPr>
                <a:picLocks noChangeAspect="1"/>
              </p:cNvPicPr>
              <p:nvPr/>
            </p:nvPicPr>
            <p:blipFill>
              <a:blip r:embed="rId3" cstate="print"/>
              <a:srcRect l="2016" t="2660" r="2016" b="26596"/>
              <a:stretch>
                <a:fillRect/>
              </a:stretch>
            </p:blipFill>
            <p:spPr bwMode="auto">
              <a:xfrm>
                <a:off x="557231" y="5323161"/>
                <a:ext cx="1595419" cy="891644"/>
              </a:xfrm>
              <a:prstGeom prst="rect">
                <a:avLst/>
              </a:prstGeom>
              <a:noFill/>
              <a:ln w="9525">
                <a:noFill/>
                <a:miter lim="800000"/>
                <a:headEnd/>
                <a:tailEnd/>
              </a:ln>
            </p:spPr>
          </p:pic>
          <p:sp>
            <p:nvSpPr>
              <p:cNvPr id="6174" name="TextBox 17"/>
              <p:cNvSpPr txBox="1">
                <a:spLocks noChangeArrowheads="1"/>
              </p:cNvSpPr>
              <p:nvPr/>
            </p:nvSpPr>
            <p:spPr bwMode="auto">
              <a:xfrm>
                <a:off x="904875" y="5648325"/>
                <a:ext cx="869149" cy="338554"/>
              </a:xfrm>
              <a:prstGeom prst="rect">
                <a:avLst/>
              </a:prstGeom>
              <a:noFill/>
              <a:ln w="9525">
                <a:noFill/>
                <a:miter lim="800000"/>
                <a:headEnd/>
                <a:tailEnd/>
              </a:ln>
            </p:spPr>
            <p:txBody>
              <a:bodyPr wrap="none">
                <a:spAutoFit/>
              </a:bodyPr>
              <a:lstStyle/>
              <a:p>
                <a:pPr algn="ctr" eaLnBrk="0" hangingPunct="0">
                  <a:lnSpc>
                    <a:spcPct val="90000"/>
                  </a:lnSpc>
                </a:pPr>
                <a:r>
                  <a:rPr lang="en-US" sz="1600" b="1">
                    <a:latin typeface="Calibri" pitchFamily="34" charset="0"/>
                  </a:rPr>
                  <a:t>Private</a:t>
                </a:r>
              </a:p>
            </p:txBody>
          </p:sp>
        </p:grpSp>
        <p:grpSp>
          <p:nvGrpSpPr>
            <p:cNvPr id="5" name="Group 18"/>
            <p:cNvGrpSpPr>
              <a:grpSpLocks/>
            </p:cNvGrpSpPr>
            <p:nvPr/>
          </p:nvGrpSpPr>
          <p:grpSpPr bwMode="auto">
            <a:xfrm>
              <a:off x="5568750" y="5370808"/>
              <a:ext cx="1595527" cy="891644"/>
              <a:chOff x="557231" y="5323161"/>
              <a:chExt cx="1595419" cy="891644"/>
            </a:xfrm>
          </p:grpSpPr>
          <p:pic>
            <p:nvPicPr>
              <p:cNvPr id="6171" name="Picture 20" descr="20_Data_Center_Cloud.png"/>
              <p:cNvPicPr>
                <a:picLocks noChangeAspect="1"/>
              </p:cNvPicPr>
              <p:nvPr/>
            </p:nvPicPr>
            <p:blipFill>
              <a:blip r:embed="rId3" cstate="print"/>
              <a:srcRect l="2016" t="2660" r="2016" b="26596"/>
              <a:stretch>
                <a:fillRect/>
              </a:stretch>
            </p:blipFill>
            <p:spPr bwMode="auto">
              <a:xfrm>
                <a:off x="557231" y="5323161"/>
                <a:ext cx="1595419" cy="891644"/>
              </a:xfrm>
              <a:prstGeom prst="rect">
                <a:avLst/>
              </a:prstGeom>
              <a:noFill/>
              <a:ln w="9525">
                <a:noFill/>
                <a:miter lim="800000"/>
                <a:headEnd/>
                <a:tailEnd/>
              </a:ln>
            </p:spPr>
          </p:pic>
          <p:sp>
            <p:nvSpPr>
              <p:cNvPr id="6172" name="TextBox 20"/>
              <p:cNvSpPr txBox="1">
                <a:spLocks noChangeArrowheads="1"/>
              </p:cNvSpPr>
              <p:nvPr/>
            </p:nvSpPr>
            <p:spPr bwMode="auto">
              <a:xfrm>
                <a:off x="904875" y="5648325"/>
                <a:ext cx="833883" cy="338554"/>
              </a:xfrm>
              <a:prstGeom prst="rect">
                <a:avLst/>
              </a:prstGeom>
              <a:noFill/>
              <a:ln w="9525">
                <a:noFill/>
                <a:miter lim="800000"/>
                <a:headEnd/>
                <a:tailEnd/>
              </a:ln>
            </p:spPr>
            <p:txBody>
              <a:bodyPr wrap="none">
                <a:spAutoFit/>
              </a:bodyPr>
              <a:lstStyle/>
              <a:p>
                <a:pPr algn="ctr" eaLnBrk="0" hangingPunct="0">
                  <a:lnSpc>
                    <a:spcPct val="90000"/>
                  </a:lnSpc>
                </a:pPr>
                <a:r>
                  <a:rPr lang="en-US" sz="1600" b="1">
                    <a:latin typeface="Calibri" pitchFamily="34" charset="0"/>
                  </a:rPr>
                  <a:t>Hybrid</a:t>
                </a:r>
              </a:p>
            </p:txBody>
          </p:sp>
        </p:grpSp>
        <p:grpSp>
          <p:nvGrpSpPr>
            <p:cNvPr id="6" name="Group 21"/>
            <p:cNvGrpSpPr>
              <a:grpSpLocks/>
            </p:cNvGrpSpPr>
            <p:nvPr/>
          </p:nvGrpSpPr>
          <p:grpSpPr bwMode="auto">
            <a:xfrm>
              <a:off x="7140481" y="5370808"/>
              <a:ext cx="1595527" cy="891644"/>
              <a:chOff x="557231" y="5323161"/>
              <a:chExt cx="1595419" cy="891644"/>
            </a:xfrm>
          </p:grpSpPr>
          <p:pic>
            <p:nvPicPr>
              <p:cNvPr id="6169" name="Picture 20" descr="20_Data_Center_Cloud.png"/>
              <p:cNvPicPr>
                <a:picLocks noChangeAspect="1"/>
              </p:cNvPicPr>
              <p:nvPr/>
            </p:nvPicPr>
            <p:blipFill>
              <a:blip r:embed="rId3" cstate="print"/>
              <a:srcRect l="2016" t="2660" r="2016" b="26596"/>
              <a:stretch>
                <a:fillRect/>
              </a:stretch>
            </p:blipFill>
            <p:spPr bwMode="auto">
              <a:xfrm>
                <a:off x="557231" y="5323161"/>
                <a:ext cx="1595419" cy="891644"/>
              </a:xfrm>
              <a:prstGeom prst="rect">
                <a:avLst/>
              </a:prstGeom>
              <a:noFill/>
              <a:ln w="9525">
                <a:noFill/>
                <a:miter lim="800000"/>
                <a:headEnd/>
                <a:tailEnd/>
              </a:ln>
            </p:spPr>
          </p:pic>
          <p:sp>
            <p:nvSpPr>
              <p:cNvPr id="6170" name="TextBox 23"/>
              <p:cNvSpPr txBox="1">
                <a:spLocks noChangeArrowheads="1"/>
              </p:cNvSpPr>
              <p:nvPr/>
            </p:nvSpPr>
            <p:spPr bwMode="auto">
              <a:xfrm>
                <a:off x="695325" y="5648325"/>
                <a:ext cx="1313180" cy="338554"/>
              </a:xfrm>
              <a:prstGeom prst="rect">
                <a:avLst/>
              </a:prstGeom>
              <a:noFill/>
              <a:ln w="9525">
                <a:noFill/>
                <a:miter lim="800000"/>
                <a:headEnd/>
                <a:tailEnd/>
              </a:ln>
            </p:spPr>
            <p:txBody>
              <a:bodyPr wrap="none">
                <a:spAutoFit/>
              </a:bodyPr>
              <a:lstStyle/>
              <a:p>
                <a:pPr algn="ctr" eaLnBrk="0" hangingPunct="0">
                  <a:lnSpc>
                    <a:spcPct val="90000"/>
                  </a:lnSpc>
                </a:pPr>
                <a:r>
                  <a:rPr lang="en-US" sz="1600" b="1">
                    <a:latin typeface="Calibri" pitchFamily="34" charset="0"/>
                  </a:rPr>
                  <a:t>Community</a:t>
                </a:r>
              </a:p>
            </p:txBody>
          </p:sp>
        </p:grpSp>
        <p:sp>
          <p:nvSpPr>
            <p:cNvPr id="6153" name="TextBox 24"/>
            <p:cNvSpPr txBox="1">
              <a:spLocks noChangeArrowheads="1"/>
            </p:cNvSpPr>
            <p:nvPr/>
          </p:nvSpPr>
          <p:spPr bwMode="auto">
            <a:xfrm>
              <a:off x="341313" y="5429272"/>
              <a:ext cx="1787746" cy="590931"/>
            </a:xfrm>
            <a:prstGeom prst="rect">
              <a:avLst/>
            </a:prstGeom>
            <a:noFill/>
            <a:ln w="9525">
              <a:noFill/>
              <a:miter lim="800000"/>
              <a:headEnd/>
              <a:tailEnd/>
            </a:ln>
          </p:spPr>
          <p:txBody>
            <a:bodyPr>
              <a:spAutoFit/>
            </a:bodyPr>
            <a:lstStyle/>
            <a:p>
              <a:pPr eaLnBrk="0" hangingPunct="0">
                <a:lnSpc>
                  <a:spcPct val="90000"/>
                </a:lnSpc>
              </a:pPr>
              <a:r>
                <a:rPr lang="en-US" b="1">
                  <a:latin typeface="Calibri" pitchFamily="34" charset="0"/>
                </a:rPr>
                <a:t>Deployment</a:t>
              </a:r>
            </a:p>
            <a:p>
              <a:pPr eaLnBrk="0" hangingPunct="0">
                <a:lnSpc>
                  <a:spcPct val="90000"/>
                </a:lnSpc>
              </a:pPr>
              <a:r>
                <a:rPr lang="en-US" b="1">
                  <a:latin typeface="Calibri" pitchFamily="34" charset="0"/>
                </a:rPr>
                <a:t>Models</a:t>
              </a:r>
            </a:p>
          </p:txBody>
        </p:sp>
        <p:sp>
          <p:nvSpPr>
            <p:cNvPr id="11" name="Rounded Rectangle 10"/>
            <p:cNvSpPr/>
            <p:nvPr/>
          </p:nvSpPr>
          <p:spPr bwMode="auto">
            <a:xfrm>
              <a:off x="2343103" y="3324332"/>
              <a:ext cx="6459395" cy="1533581"/>
            </a:xfrm>
            <a:prstGeom prst="roundRect">
              <a:avLst>
                <a:gd name="adj" fmla="val 10456"/>
              </a:avLst>
            </a:prstGeom>
            <a:gradFill>
              <a:gsLst>
                <a:gs pos="0">
                  <a:srgbClr val="7030A0"/>
                </a:gs>
                <a:gs pos="50000">
                  <a:srgbClr val="401B5B"/>
                </a:gs>
              </a:gsLst>
              <a:lin ang="54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endParaRPr lang="en-US"/>
            </a:p>
          </p:txBody>
        </p:sp>
        <p:sp>
          <p:nvSpPr>
            <p:cNvPr id="6155" name="TextBox 25"/>
            <p:cNvSpPr txBox="1">
              <a:spLocks noChangeArrowheads="1"/>
            </p:cNvSpPr>
            <p:nvPr/>
          </p:nvSpPr>
          <p:spPr bwMode="auto">
            <a:xfrm>
              <a:off x="341313" y="3724297"/>
              <a:ext cx="1787525" cy="590931"/>
            </a:xfrm>
            <a:prstGeom prst="rect">
              <a:avLst/>
            </a:prstGeom>
            <a:noFill/>
            <a:ln w="9525">
              <a:noFill/>
              <a:miter lim="800000"/>
              <a:headEnd/>
              <a:tailEnd/>
            </a:ln>
          </p:spPr>
          <p:txBody>
            <a:bodyPr>
              <a:spAutoFit/>
            </a:bodyPr>
            <a:lstStyle/>
            <a:p>
              <a:pPr eaLnBrk="0" hangingPunct="0">
                <a:lnSpc>
                  <a:spcPct val="90000"/>
                </a:lnSpc>
              </a:pPr>
              <a:r>
                <a:rPr lang="en-US" b="1">
                  <a:latin typeface="Calibri" pitchFamily="34" charset="0"/>
                </a:rPr>
                <a:t>Service</a:t>
              </a:r>
            </a:p>
            <a:p>
              <a:pPr eaLnBrk="0" hangingPunct="0">
                <a:lnSpc>
                  <a:spcPct val="90000"/>
                </a:lnSpc>
              </a:pPr>
              <a:r>
                <a:rPr lang="en-US" b="1">
                  <a:latin typeface="Calibri" pitchFamily="34" charset="0"/>
                </a:rPr>
                <a:t>Models</a:t>
              </a:r>
            </a:p>
          </p:txBody>
        </p:sp>
        <p:sp>
          <p:nvSpPr>
            <p:cNvPr id="28" name="Rounded Rectangle 27"/>
            <p:cNvSpPr/>
            <p:nvPr/>
          </p:nvSpPr>
          <p:spPr bwMode="auto">
            <a:xfrm>
              <a:off x="2466925" y="3667245"/>
              <a:ext cx="1981156" cy="847756"/>
            </a:xfrm>
            <a:prstGeom prst="roundRect">
              <a:avLst>
                <a:gd name="adj" fmla="val 10456"/>
              </a:avLst>
            </a:prstGeom>
            <a:gradFill>
              <a:gsLst>
                <a:gs pos="0">
                  <a:srgbClr val="7030A0"/>
                </a:gs>
                <a:gs pos="50000">
                  <a:srgbClr val="401B5B"/>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a:solidFill>
                    <a:srgbClr val="FFFFFF"/>
                  </a:solidFill>
                  <a:cs typeface="ヒラギノ角ゴ Pro W3"/>
                </a:rPr>
                <a:t>Software as a Service (SaaS)</a:t>
              </a:r>
            </a:p>
          </p:txBody>
        </p:sp>
        <p:sp>
          <p:nvSpPr>
            <p:cNvPr id="29" name="Rounded Rectangle 28"/>
            <p:cNvSpPr/>
            <p:nvPr/>
          </p:nvSpPr>
          <p:spPr bwMode="auto">
            <a:xfrm>
              <a:off x="4567142" y="3667245"/>
              <a:ext cx="1981156" cy="847756"/>
            </a:xfrm>
            <a:prstGeom prst="roundRect">
              <a:avLst>
                <a:gd name="adj" fmla="val 10456"/>
              </a:avLst>
            </a:prstGeom>
            <a:gradFill>
              <a:gsLst>
                <a:gs pos="0">
                  <a:srgbClr val="7030A0"/>
                </a:gs>
                <a:gs pos="50000">
                  <a:srgbClr val="401B5B"/>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a:solidFill>
                    <a:srgbClr val="FFFFFF"/>
                  </a:solidFill>
                  <a:cs typeface="ヒラギノ角ゴ Pro W3"/>
                </a:rPr>
                <a:t>Platform as a Service (PaaS)</a:t>
              </a:r>
            </a:p>
          </p:txBody>
        </p:sp>
        <p:sp>
          <p:nvSpPr>
            <p:cNvPr id="30" name="Rounded Rectangle 29"/>
            <p:cNvSpPr/>
            <p:nvPr/>
          </p:nvSpPr>
          <p:spPr bwMode="auto">
            <a:xfrm>
              <a:off x="6667357" y="3667245"/>
              <a:ext cx="1981156" cy="847756"/>
            </a:xfrm>
            <a:prstGeom prst="roundRect">
              <a:avLst>
                <a:gd name="adj" fmla="val 10456"/>
              </a:avLst>
            </a:prstGeom>
            <a:gradFill>
              <a:gsLst>
                <a:gs pos="0">
                  <a:srgbClr val="7030A0"/>
                </a:gs>
                <a:gs pos="50000">
                  <a:srgbClr val="401B5B"/>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a:solidFill>
                    <a:srgbClr val="FFFFFF"/>
                  </a:solidFill>
                  <a:cs typeface="ヒラギノ角ゴ Pro W3"/>
                </a:rPr>
                <a:t>Infrastucture as a Service (IaaS)</a:t>
              </a:r>
            </a:p>
          </p:txBody>
        </p:sp>
        <p:sp>
          <p:nvSpPr>
            <p:cNvPr id="12" name="Rounded Rectangle 11"/>
            <p:cNvSpPr/>
            <p:nvPr/>
          </p:nvSpPr>
          <p:spPr bwMode="auto">
            <a:xfrm>
              <a:off x="2343103" y="1609770"/>
              <a:ext cx="6459395" cy="1533581"/>
            </a:xfrm>
            <a:prstGeom prst="roundRect">
              <a:avLst>
                <a:gd name="adj" fmla="val 10456"/>
              </a:avLst>
            </a:prstGeom>
            <a:gradFill>
              <a:gsLst>
                <a:gs pos="0">
                  <a:srgbClr val="D28700"/>
                </a:gs>
                <a:gs pos="50000">
                  <a:srgbClr val="B54F03"/>
                </a:gs>
              </a:gsLst>
              <a:lin ang="54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endParaRPr lang="en-US"/>
            </a:p>
          </p:txBody>
        </p:sp>
        <p:sp>
          <p:nvSpPr>
            <p:cNvPr id="6160" name="TextBox 26"/>
            <p:cNvSpPr txBox="1">
              <a:spLocks noChangeArrowheads="1"/>
            </p:cNvSpPr>
            <p:nvPr/>
          </p:nvSpPr>
          <p:spPr bwMode="auto">
            <a:xfrm>
              <a:off x="209550" y="1943122"/>
              <a:ext cx="1919515" cy="590931"/>
            </a:xfrm>
            <a:prstGeom prst="rect">
              <a:avLst/>
            </a:prstGeom>
            <a:noFill/>
            <a:ln w="9525">
              <a:noFill/>
              <a:miter lim="800000"/>
              <a:headEnd/>
              <a:tailEnd/>
            </a:ln>
          </p:spPr>
          <p:txBody>
            <a:bodyPr>
              <a:spAutoFit/>
            </a:bodyPr>
            <a:lstStyle/>
            <a:p>
              <a:pPr eaLnBrk="0" hangingPunct="0">
                <a:lnSpc>
                  <a:spcPct val="90000"/>
                </a:lnSpc>
              </a:pPr>
              <a:r>
                <a:rPr lang="en-US" b="1">
                  <a:latin typeface="Calibri" pitchFamily="34" charset="0"/>
                </a:rPr>
                <a:t>Essential</a:t>
              </a:r>
            </a:p>
            <a:p>
              <a:pPr eaLnBrk="0" hangingPunct="0">
                <a:lnSpc>
                  <a:spcPct val="90000"/>
                </a:lnSpc>
              </a:pPr>
              <a:r>
                <a:rPr lang="en-US" b="1">
                  <a:latin typeface="Calibri" pitchFamily="34" charset="0"/>
                </a:rPr>
                <a:t>Characteristics</a:t>
              </a:r>
            </a:p>
          </p:txBody>
        </p:sp>
        <p:grpSp>
          <p:nvGrpSpPr>
            <p:cNvPr id="7" name="Group 40"/>
            <p:cNvGrpSpPr>
              <a:grpSpLocks/>
            </p:cNvGrpSpPr>
            <p:nvPr/>
          </p:nvGrpSpPr>
          <p:grpSpPr bwMode="auto">
            <a:xfrm>
              <a:off x="2455863" y="1706560"/>
              <a:ext cx="6232525" cy="1293812"/>
              <a:chOff x="2455863" y="1490663"/>
              <a:chExt cx="6232525" cy="1293812"/>
            </a:xfrm>
          </p:grpSpPr>
          <p:sp>
            <p:nvSpPr>
              <p:cNvPr id="31" name="Rounded Rectangle 30"/>
              <p:cNvSpPr/>
              <p:nvPr/>
            </p:nvSpPr>
            <p:spPr bwMode="auto">
              <a:xfrm>
                <a:off x="2455813" y="2203527"/>
                <a:ext cx="2011317" cy="581046"/>
              </a:xfrm>
              <a:prstGeom prst="roundRect">
                <a:avLst>
                  <a:gd name="adj" fmla="val 10456"/>
                </a:avLst>
              </a:prstGeom>
              <a:gradFill>
                <a:gsLst>
                  <a:gs pos="0">
                    <a:srgbClr val="D28700"/>
                  </a:gs>
                  <a:gs pos="50000">
                    <a:srgbClr val="B54F03"/>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200" b="1">
                    <a:solidFill>
                      <a:srgbClr val="FFFFFF"/>
                    </a:solidFill>
                  </a:rPr>
                  <a:t>On-Demand </a:t>
                </a:r>
              </a:p>
              <a:p>
                <a:pPr algn="ctr" eaLnBrk="0" fontAlgn="auto" hangingPunct="0">
                  <a:lnSpc>
                    <a:spcPct val="90000"/>
                  </a:lnSpc>
                  <a:spcBef>
                    <a:spcPts val="0"/>
                  </a:spcBef>
                  <a:spcAft>
                    <a:spcPts val="0"/>
                  </a:spcAft>
                  <a:defRPr/>
                </a:pPr>
                <a:r>
                  <a:rPr lang="en-US" sz="1200" b="1">
                    <a:solidFill>
                      <a:srgbClr val="FFFFFF"/>
                    </a:solidFill>
                  </a:rPr>
                  <a:t>Self Service</a:t>
                </a:r>
              </a:p>
            </p:txBody>
          </p:sp>
          <p:sp>
            <p:nvSpPr>
              <p:cNvPr id="35" name="Rounded Rectangle 34"/>
              <p:cNvSpPr/>
              <p:nvPr/>
            </p:nvSpPr>
            <p:spPr bwMode="auto">
              <a:xfrm>
                <a:off x="4570316" y="2203527"/>
                <a:ext cx="2011317" cy="581046"/>
              </a:xfrm>
              <a:prstGeom prst="roundRect">
                <a:avLst>
                  <a:gd name="adj" fmla="val 10456"/>
                </a:avLst>
              </a:prstGeom>
              <a:gradFill>
                <a:gsLst>
                  <a:gs pos="0">
                    <a:srgbClr val="D28700"/>
                  </a:gs>
                  <a:gs pos="50000">
                    <a:srgbClr val="B54F03"/>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200" b="1">
                    <a:solidFill>
                      <a:srgbClr val="FFFFFF"/>
                    </a:solidFill>
                  </a:rPr>
                  <a:t>Broad Network </a:t>
                </a:r>
                <a:br>
                  <a:rPr lang="en-US" sz="1200" b="1">
                    <a:solidFill>
                      <a:srgbClr val="FFFFFF"/>
                    </a:solidFill>
                  </a:rPr>
                </a:br>
                <a:r>
                  <a:rPr lang="en-US" sz="1200" b="1">
                    <a:solidFill>
                      <a:srgbClr val="FFFFFF"/>
                    </a:solidFill>
                  </a:rPr>
                  <a:t>Access</a:t>
                </a:r>
              </a:p>
            </p:txBody>
          </p:sp>
          <p:sp>
            <p:nvSpPr>
              <p:cNvPr id="36" name="Rounded Rectangle 35"/>
              <p:cNvSpPr/>
              <p:nvPr/>
            </p:nvSpPr>
            <p:spPr bwMode="auto">
              <a:xfrm>
                <a:off x="6676882" y="2203527"/>
                <a:ext cx="2011318" cy="581046"/>
              </a:xfrm>
              <a:prstGeom prst="roundRect">
                <a:avLst>
                  <a:gd name="adj" fmla="val 10456"/>
                </a:avLst>
              </a:prstGeom>
              <a:gradFill>
                <a:gsLst>
                  <a:gs pos="0">
                    <a:srgbClr val="D28700"/>
                  </a:gs>
                  <a:gs pos="50000">
                    <a:srgbClr val="B54F03"/>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200" b="1">
                    <a:solidFill>
                      <a:srgbClr val="FFFFFF"/>
                    </a:solidFill>
                  </a:rPr>
                  <a:t>Resource Pooling</a:t>
                </a:r>
              </a:p>
            </p:txBody>
          </p:sp>
          <p:sp>
            <p:nvSpPr>
              <p:cNvPr id="37" name="Rounded Rectangle 36"/>
              <p:cNvSpPr/>
              <p:nvPr/>
            </p:nvSpPr>
            <p:spPr bwMode="auto">
              <a:xfrm>
                <a:off x="5629155" y="1501826"/>
                <a:ext cx="2011318" cy="581046"/>
              </a:xfrm>
              <a:prstGeom prst="roundRect">
                <a:avLst>
                  <a:gd name="adj" fmla="val 10456"/>
                </a:avLst>
              </a:prstGeom>
              <a:gradFill>
                <a:gsLst>
                  <a:gs pos="0">
                    <a:srgbClr val="D28700"/>
                  </a:gs>
                  <a:gs pos="50000">
                    <a:srgbClr val="B54F03"/>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200" b="1">
                    <a:solidFill>
                      <a:srgbClr val="FFFFFF"/>
                    </a:solidFill>
                  </a:rPr>
                  <a:t>Rapid Elasticity</a:t>
                </a:r>
              </a:p>
            </p:txBody>
          </p:sp>
          <p:sp>
            <p:nvSpPr>
              <p:cNvPr id="39" name="Rounded Rectangle 38"/>
              <p:cNvSpPr/>
              <p:nvPr/>
            </p:nvSpPr>
            <p:spPr bwMode="auto">
              <a:xfrm>
                <a:off x="3521001" y="1490714"/>
                <a:ext cx="2011318" cy="581046"/>
              </a:xfrm>
              <a:prstGeom prst="roundRect">
                <a:avLst>
                  <a:gd name="adj" fmla="val 10456"/>
                </a:avLst>
              </a:prstGeom>
              <a:gradFill>
                <a:gsLst>
                  <a:gs pos="0">
                    <a:srgbClr val="D28700"/>
                  </a:gs>
                  <a:gs pos="50000">
                    <a:srgbClr val="B54F03"/>
                  </a:gs>
                </a:gsLst>
                <a:lin ang="5400000" scaled="0"/>
              </a:gradFill>
              <a:ln w="9525">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200" b="1" dirty="0">
                    <a:solidFill>
                      <a:srgbClr val="FFFFFF"/>
                    </a:solidFill>
                  </a:rPr>
                  <a:t>Measured Service</a:t>
                </a:r>
              </a:p>
            </p:txBody>
          </p:sp>
        </p:grpSp>
        <p:sp>
          <p:nvSpPr>
            <p:cNvPr id="6162" name="TextBox 32"/>
            <p:cNvSpPr txBox="1">
              <a:spLocks noChangeArrowheads="1"/>
            </p:cNvSpPr>
            <p:nvPr/>
          </p:nvSpPr>
          <p:spPr bwMode="auto">
            <a:xfrm>
              <a:off x="2266950" y="1172392"/>
              <a:ext cx="6664132" cy="327782"/>
            </a:xfrm>
            <a:prstGeom prst="rect">
              <a:avLst/>
            </a:prstGeom>
            <a:noFill/>
            <a:ln w="9525">
              <a:noFill/>
              <a:miter lim="800000"/>
              <a:headEnd/>
              <a:tailEnd/>
            </a:ln>
          </p:spPr>
          <p:txBody>
            <a:bodyPr wrap="none">
              <a:spAutoFit/>
            </a:bodyPr>
            <a:lstStyle/>
            <a:p>
              <a:pPr eaLnBrk="0" hangingPunct="0">
                <a:lnSpc>
                  <a:spcPct val="90000"/>
                </a:lnSpc>
              </a:pPr>
              <a:r>
                <a:rPr lang="en-US" sz="1700" b="1">
                  <a:latin typeface="Calibri" pitchFamily="34" charset="0"/>
                </a:rPr>
                <a:t>Visual Model of NIST’s Working Definition of Cloud Computing</a:t>
              </a:r>
            </a:p>
          </p:txBody>
        </p:sp>
        <p:sp>
          <p:nvSpPr>
            <p:cNvPr id="6163" name="TextBox 33">
              <a:hlinkClick r:id="rId4"/>
            </p:cNvPr>
            <p:cNvSpPr txBox="1">
              <a:spLocks noChangeArrowheads="1"/>
            </p:cNvSpPr>
            <p:nvPr/>
          </p:nvSpPr>
          <p:spPr bwMode="auto">
            <a:xfrm>
              <a:off x="4295775" y="6357958"/>
              <a:ext cx="4217821" cy="244682"/>
            </a:xfrm>
            <a:prstGeom prst="rect">
              <a:avLst/>
            </a:prstGeom>
            <a:noFill/>
            <a:ln w="9525">
              <a:noFill/>
              <a:miter lim="800000"/>
              <a:headEnd/>
              <a:tailEnd/>
            </a:ln>
          </p:spPr>
          <p:txBody>
            <a:bodyPr wrap="none">
              <a:spAutoFit/>
            </a:bodyPr>
            <a:lstStyle/>
            <a:p>
              <a:pPr algn="ctr" eaLnBrk="0" hangingPunct="0">
                <a:lnSpc>
                  <a:spcPct val="90000"/>
                </a:lnSpc>
              </a:pPr>
              <a:r>
                <a:rPr lang="en-US" sz="1100">
                  <a:latin typeface="Calibri" pitchFamily="34" charset="0"/>
                  <a:ea typeface="ヒラギノ角ゴ Pro W3"/>
                  <a:cs typeface="ヒラギノ角ゴ Pro W3"/>
                </a:rPr>
                <a:t>http://www.csrc.nist.gov/groups/SNS/cloud-computing/index.html</a:t>
              </a:r>
            </a:p>
          </p:txBody>
        </p:sp>
      </p:gr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457200" y="2438400"/>
            <a:ext cx="8229600" cy="1143000"/>
          </a:xfrm>
        </p:spPr>
        <p:txBody>
          <a:bodyPr>
            <a:normAutofit/>
          </a:bodyPr>
          <a:lstStyle/>
          <a:p>
            <a:r>
              <a:rPr lang="en-US" sz="4800" b="1" dirty="0" smtClean="0">
                <a:solidFill>
                  <a:schemeClr val="bg1"/>
                </a:solidFill>
              </a:rPr>
              <a:t>State Wide Area Network</a:t>
            </a:r>
            <a:endParaRPr lang="en-GB" sz="4800" b="1" dirty="0">
              <a:solidFill>
                <a:schemeClr val="bg1"/>
              </a:solidFill>
            </a:endParaRPr>
          </a:p>
        </p:txBody>
      </p:sp>
      <p:sp>
        <p:nvSpPr>
          <p:cNvPr id="4" name="Slide Number Placeholder 3"/>
          <p:cNvSpPr>
            <a:spLocks noGrp="1"/>
          </p:cNvSpPr>
          <p:nvPr>
            <p:ph type="sldNum" sz="quarter" idx="12"/>
          </p:nvPr>
        </p:nvSpPr>
        <p:spPr/>
        <p:txBody>
          <a:bodyPr/>
          <a:lstStyle/>
          <a:p>
            <a:fld id="{BB585A91-3E87-43EA-A640-3B99FB3B839D}" type="slidenum">
              <a:rPr lang="en-GB" smtClean="0"/>
              <a:pPr/>
              <a:t>100</a:t>
            </a:fld>
            <a:endParaRPr lang="en-GB"/>
          </a:p>
        </p:txBody>
      </p:sp>
      <p:sp>
        <p:nvSpPr>
          <p:cNvPr id="6" name="Date Placeholder 5"/>
          <p:cNvSpPr>
            <a:spLocks noGrp="1"/>
          </p:cNvSpPr>
          <p:nvPr>
            <p:ph type="dt" sz="half" idx="10"/>
          </p:nvPr>
        </p:nvSpPr>
        <p:spPr/>
        <p:txBody>
          <a:bodyPr/>
          <a:lstStyle/>
          <a:p>
            <a:fld id="{41A55BE9-CE72-4C22-9263-15B99A7CF4C6}" type="datetime1">
              <a:rPr lang="en-GB" smtClean="0"/>
              <a:pPr/>
              <a:t>13/03/2014</a:t>
            </a:fld>
            <a:endParaRPr lang="en-GB"/>
          </a:p>
        </p:txBody>
      </p:sp>
      <p:sp>
        <p:nvSpPr>
          <p:cNvPr id="7" name="Footer Placeholder 6"/>
          <p:cNvSpPr>
            <a:spLocks noGrp="1"/>
          </p:cNvSpPr>
          <p:nvPr>
            <p:ph type="ftr" sz="quarter" idx="11"/>
          </p:nvPr>
        </p:nvSpPr>
        <p:spPr/>
        <p:txBody>
          <a:bodyPr/>
          <a:lstStyle/>
          <a:p>
            <a:r>
              <a:rPr lang="en-GB" smtClean="0"/>
              <a:t>DIT, GOI</a:t>
            </a:r>
            <a:endParaRPr lang="en-GB"/>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auto">
          <a:xfrm>
            <a:off x="152400" y="304800"/>
            <a:ext cx="8305800" cy="838200"/>
          </a:xfrm>
          <a:prstGeom prst="rect">
            <a:avLst/>
          </a:prstGeom>
          <a:solidFill>
            <a:schemeClr val="bg1"/>
          </a:solidFill>
          <a:ln w="9525" algn="ctr">
            <a:noFill/>
            <a:miter lim="800000"/>
            <a:headEnd/>
            <a:tailEnd/>
          </a:ln>
        </p:spPr>
        <p:txBody>
          <a:bodyPr anchor="ctr"/>
          <a:lstStyle/>
          <a:p>
            <a:pPr algn="ctr">
              <a:defRPr/>
            </a:pPr>
            <a:r>
              <a:rPr lang="en-US" sz="2000" b="1" dirty="0">
                <a:solidFill>
                  <a:schemeClr val="accent4"/>
                </a:solidFill>
                <a:latin typeface="+mj-lt"/>
                <a:cs typeface="Calibri" pitchFamily="34" charset="0"/>
              </a:rPr>
              <a:t>State Wide Area Network (SWAN) – Architecture</a:t>
            </a:r>
          </a:p>
          <a:p>
            <a:pPr algn="ctr">
              <a:defRPr/>
            </a:pPr>
            <a:r>
              <a:rPr lang="en-US" sz="2000" b="1" i="1" dirty="0">
                <a:solidFill>
                  <a:schemeClr val="tx2"/>
                </a:solidFill>
                <a:latin typeface="+mj-lt"/>
                <a:cs typeface="Calibri" pitchFamily="34" charset="0"/>
              </a:rPr>
              <a:t>- With Enhanced Bandwidth</a:t>
            </a:r>
            <a:r>
              <a:rPr lang="en-US" sz="2000" b="1" dirty="0">
                <a:solidFill>
                  <a:schemeClr val="tx2"/>
                </a:solidFill>
                <a:latin typeface="+mj-lt"/>
                <a:cs typeface="Calibri" pitchFamily="34" charset="0"/>
              </a:rPr>
              <a:t> </a:t>
            </a:r>
          </a:p>
        </p:txBody>
      </p:sp>
      <p:sp>
        <p:nvSpPr>
          <p:cNvPr id="5123" name="Text Box 61"/>
          <p:cNvSpPr txBox="1">
            <a:spLocks noChangeArrowheads="1"/>
          </p:cNvSpPr>
          <p:nvPr/>
        </p:nvSpPr>
        <p:spPr bwMode="auto">
          <a:xfrm>
            <a:off x="228600" y="1752600"/>
            <a:ext cx="1411288" cy="269875"/>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22860" tIns="11430" rIns="22860" bIns="11430">
            <a:spAutoFit/>
          </a:bodyPr>
          <a:lstStyle/>
          <a:p>
            <a:pPr>
              <a:defRPr/>
            </a:pPr>
            <a:r>
              <a:rPr lang="en-US" b="1" i="1" dirty="0">
                <a:solidFill>
                  <a:schemeClr val="tx1"/>
                </a:solidFill>
                <a:cs typeface="Calibri" pitchFamily="34" charset="0"/>
              </a:rPr>
              <a:t>      </a:t>
            </a:r>
            <a:r>
              <a:rPr lang="en-US" b="1" i="1" dirty="0">
                <a:solidFill>
                  <a:schemeClr val="accent1">
                    <a:lumMod val="75000"/>
                  </a:schemeClr>
                </a:solidFill>
                <a:cs typeface="Calibri" pitchFamily="34" charset="0"/>
              </a:rPr>
              <a:t>State HQ</a:t>
            </a:r>
          </a:p>
        </p:txBody>
      </p:sp>
      <p:sp>
        <p:nvSpPr>
          <p:cNvPr id="5124" name="Text Box 62"/>
          <p:cNvSpPr txBox="1">
            <a:spLocks noChangeArrowheads="1"/>
          </p:cNvSpPr>
          <p:nvPr/>
        </p:nvSpPr>
        <p:spPr bwMode="auto">
          <a:xfrm>
            <a:off x="228600" y="2971800"/>
            <a:ext cx="1638300" cy="269875"/>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none" lIns="22860" tIns="11430" rIns="22860" bIns="11430">
            <a:spAutoFit/>
          </a:bodyPr>
          <a:lstStyle/>
          <a:p>
            <a:pPr>
              <a:defRPr/>
            </a:pPr>
            <a:r>
              <a:rPr lang="en-US" b="1" i="1" dirty="0">
                <a:solidFill>
                  <a:schemeClr val="accent1">
                    <a:lumMod val="75000"/>
                  </a:schemeClr>
                </a:solidFill>
                <a:cs typeface="Calibri" pitchFamily="34" charset="0"/>
              </a:rPr>
              <a:t>    District HQs   </a:t>
            </a:r>
          </a:p>
        </p:txBody>
      </p:sp>
      <p:sp>
        <p:nvSpPr>
          <p:cNvPr id="11269" name="Line 71"/>
          <p:cNvSpPr>
            <a:spLocks noChangeShapeType="1"/>
          </p:cNvSpPr>
          <p:nvPr/>
        </p:nvSpPr>
        <p:spPr bwMode="auto">
          <a:xfrm flipH="1">
            <a:off x="2071688" y="3189288"/>
            <a:ext cx="673100" cy="1477962"/>
          </a:xfrm>
          <a:prstGeom prst="line">
            <a:avLst/>
          </a:prstGeom>
          <a:noFill/>
          <a:ln w="38100">
            <a:solidFill>
              <a:schemeClr val="tx1"/>
            </a:solidFill>
            <a:round/>
            <a:headEnd/>
            <a:tailEnd/>
          </a:ln>
        </p:spPr>
        <p:txBody>
          <a:bodyPr/>
          <a:lstStyle/>
          <a:p>
            <a:endParaRPr lang="en-IN"/>
          </a:p>
        </p:txBody>
      </p:sp>
      <p:pic>
        <p:nvPicPr>
          <p:cNvPr id="12294" name="Picture 81"/>
          <p:cNvPicPr>
            <a:picLocks noChangeArrowheads="1"/>
          </p:cNvPicPr>
          <p:nvPr/>
        </p:nvPicPr>
        <p:blipFill>
          <a:blip r:embed="rId3" cstate="print"/>
          <a:srcRect/>
          <a:stretch>
            <a:fillRect/>
          </a:stretch>
        </p:blipFill>
        <p:spPr bwMode="auto">
          <a:xfrm>
            <a:off x="5173663" y="4491038"/>
            <a:ext cx="514350" cy="346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295" name="Picture 82"/>
          <p:cNvPicPr>
            <a:picLocks noChangeArrowheads="1"/>
          </p:cNvPicPr>
          <p:nvPr/>
        </p:nvPicPr>
        <p:blipFill>
          <a:blip r:embed="rId3" cstate="print"/>
          <a:srcRect/>
          <a:stretch>
            <a:fillRect/>
          </a:stretch>
        </p:blipFill>
        <p:spPr bwMode="auto">
          <a:xfrm>
            <a:off x="1522413" y="4579938"/>
            <a:ext cx="514350" cy="342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272" name="Line 84"/>
          <p:cNvSpPr>
            <a:spLocks noChangeShapeType="1"/>
          </p:cNvSpPr>
          <p:nvPr/>
        </p:nvSpPr>
        <p:spPr bwMode="auto">
          <a:xfrm>
            <a:off x="2970213" y="3362325"/>
            <a:ext cx="307975" cy="1390650"/>
          </a:xfrm>
          <a:prstGeom prst="line">
            <a:avLst/>
          </a:prstGeom>
          <a:noFill/>
          <a:ln w="38100">
            <a:solidFill>
              <a:schemeClr val="tx1"/>
            </a:solidFill>
            <a:round/>
            <a:headEnd/>
            <a:tailEnd/>
          </a:ln>
        </p:spPr>
        <p:txBody>
          <a:bodyPr/>
          <a:lstStyle/>
          <a:p>
            <a:endParaRPr lang="en-IN"/>
          </a:p>
        </p:txBody>
      </p:sp>
      <p:sp>
        <p:nvSpPr>
          <p:cNvPr id="11273" name="Line 85"/>
          <p:cNvSpPr>
            <a:spLocks noChangeShapeType="1"/>
          </p:cNvSpPr>
          <p:nvPr/>
        </p:nvSpPr>
        <p:spPr bwMode="auto">
          <a:xfrm>
            <a:off x="4140200" y="3278188"/>
            <a:ext cx="461963" cy="1301750"/>
          </a:xfrm>
          <a:prstGeom prst="line">
            <a:avLst/>
          </a:prstGeom>
          <a:noFill/>
          <a:ln w="38100">
            <a:solidFill>
              <a:schemeClr val="tx1"/>
            </a:solidFill>
            <a:round/>
            <a:headEnd/>
            <a:tailEnd/>
          </a:ln>
        </p:spPr>
        <p:txBody>
          <a:bodyPr/>
          <a:lstStyle/>
          <a:p>
            <a:endParaRPr lang="en-IN"/>
          </a:p>
        </p:txBody>
      </p:sp>
      <p:pic>
        <p:nvPicPr>
          <p:cNvPr id="12298" name="Picture 86"/>
          <p:cNvPicPr>
            <a:picLocks noChangeArrowheads="1"/>
          </p:cNvPicPr>
          <p:nvPr/>
        </p:nvPicPr>
        <p:blipFill>
          <a:blip r:embed="rId3" cstate="print"/>
          <a:srcRect/>
          <a:stretch>
            <a:fillRect/>
          </a:stretch>
        </p:blipFill>
        <p:spPr bwMode="auto">
          <a:xfrm>
            <a:off x="3724275" y="3016250"/>
            <a:ext cx="515938" cy="346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275" name="Picture 87"/>
          <p:cNvPicPr>
            <a:picLocks noChangeArrowheads="1"/>
          </p:cNvPicPr>
          <p:nvPr/>
        </p:nvPicPr>
        <p:blipFill>
          <a:blip r:embed="rId4" cstate="print"/>
          <a:srcRect/>
          <a:stretch>
            <a:fillRect/>
          </a:stretch>
        </p:blipFill>
        <p:spPr bwMode="auto">
          <a:xfrm>
            <a:off x="5638800" y="2860675"/>
            <a:ext cx="306388" cy="263525"/>
          </a:xfrm>
          <a:prstGeom prst="rect">
            <a:avLst/>
          </a:prstGeom>
          <a:noFill/>
          <a:ln w="9525">
            <a:solidFill>
              <a:schemeClr val="tx1"/>
            </a:solidFill>
            <a:miter lim="800000"/>
            <a:headEnd/>
            <a:tailEnd/>
          </a:ln>
        </p:spPr>
      </p:pic>
      <p:sp>
        <p:nvSpPr>
          <p:cNvPr id="11276" name="Line 88"/>
          <p:cNvSpPr>
            <a:spLocks noChangeShapeType="1"/>
          </p:cNvSpPr>
          <p:nvPr/>
        </p:nvSpPr>
        <p:spPr bwMode="auto">
          <a:xfrm flipH="1">
            <a:off x="2760663" y="1970088"/>
            <a:ext cx="514350" cy="1219200"/>
          </a:xfrm>
          <a:prstGeom prst="line">
            <a:avLst/>
          </a:prstGeom>
          <a:noFill/>
          <a:ln w="57150">
            <a:solidFill>
              <a:schemeClr val="tx1"/>
            </a:solidFill>
            <a:round/>
            <a:headEnd/>
            <a:tailEnd/>
          </a:ln>
        </p:spPr>
        <p:txBody>
          <a:bodyPr/>
          <a:lstStyle/>
          <a:p>
            <a:endParaRPr lang="en-IN"/>
          </a:p>
        </p:txBody>
      </p:sp>
      <p:sp>
        <p:nvSpPr>
          <p:cNvPr id="11277" name="Line 89"/>
          <p:cNvSpPr>
            <a:spLocks noChangeShapeType="1"/>
          </p:cNvSpPr>
          <p:nvPr/>
        </p:nvSpPr>
        <p:spPr bwMode="auto">
          <a:xfrm>
            <a:off x="3724275" y="1970088"/>
            <a:ext cx="260350" cy="1131887"/>
          </a:xfrm>
          <a:prstGeom prst="line">
            <a:avLst/>
          </a:prstGeom>
          <a:noFill/>
          <a:ln w="57150">
            <a:solidFill>
              <a:schemeClr val="tx1"/>
            </a:solidFill>
            <a:round/>
            <a:headEnd/>
            <a:tailEnd/>
          </a:ln>
        </p:spPr>
        <p:txBody>
          <a:bodyPr/>
          <a:lstStyle/>
          <a:p>
            <a:endParaRPr lang="en-IN"/>
          </a:p>
        </p:txBody>
      </p:sp>
      <p:pic>
        <p:nvPicPr>
          <p:cNvPr id="12302" name="Picture 90"/>
          <p:cNvPicPr>
            <a:picLocks noChangeArrowheads="1"/>
          </p:cNvPicPr>
          <p:nvPr/>
        </p:nvPicPr>
        <p:blipFill>
          <a:blip r:embed="rId5" cstate="print"/>
          <a:srcRect/>
          <a:stretch>
            <a:fillRect/>
          </a:stretch>
        </p:blipFill>
        <p:spPr bwMode="auto">
          <a:xfrm>
            <a:off x="3173413" y="1533525"/>
            <a:ext cx="723900" cy="612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303" name="Picture 91"/>
          <p:cNvPicPr>
            <a:picLocks noChangeArrowheads="1"/>
          </p:cNvPicPr>
          <p:nvPr/>
        </p:nvPicPr>
        <p:blipFill>
          <a:blip r:embed="rId3" cstate="print"/>
          <a:srcRect/>
          <a:stretch>
            <a:fillRect/>
          </a:stretch>
        </p:blipFill>
        <p:spPr bwMode="auto">
          <a:xfrm>
            <a:off x="2489200" y="3016250"/>
            <a:ext cx="514350" cy="346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304" name="Picture 94"/>
          <p:cNvPicPr>
            <a:picLocks noChangeArrowheads="1"/>
          </p:cNvPicPr>
          <p:nvPr/>
        </p:nvPicPr>
        <p:blipFill>
          <a:blip r:embed="rId3" cstate="print"/>
          <a:srcRect/>
          <a:stretch>
            <a:fillRect/>
          </a:stretch>
        </p:blipFill>
        <p:spPr bwMode="auto">
          <a:xfrm>
            <a:off x="4343400" y="4491038"/>
            <a:ext cx="519113" cy="346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281" name="Text Box 95"/>
          <p:cNvSpPr txBox="1">
            <a:spLocks noChangeArrowheads="1"/>
          </p:cNvSpPr>
          <p:nvPr/>
        </p:nvSpPr>
        <p:spPr bwMode="auto">
          <a:xfrm>
            <a:off x="4027488" y="2511425"/>
            <a:ext cx="1573212" cy="387350"/>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none" lIns="18256" tIns="9128" rIns="18256" bIns="9128">
            <a:spAutoFit/>
          </a:bodyPr>
          <a:lstStyle/>
          <a:p>
            <a:pPr eaLnBrk="0" hangingPunct="0">
              <a:defRPr/>
            </a:pPr>
            <a:r>
              <a:rPr lang="en-US" sz="1200" dirty="0">
                <a:solidFill>
                  <a:srgbClr val="FF0000"/>
                </a:solidFill>
                <a:latin typeface="Arial" pitchFamily="34" charset="0"/>
              </a:rPr>
              <a:t>Min 8Mbps</a:t>
            </a:r>
          </a:p>
          <a:p>
            <a:pPr eaLnBrk="0" hangingPunct="0">
              <a:defRPr/>
            </a:pPr>
            <a:r>
              <a:rPr lang="en-US" sz="1200" dirty="0">
                <a:solidFill>
                  <a:srgbClr val="FF0000"/>
                </a:solidFill>
                <a:latin typeface="Arial" pitchFamily="34" charset="0"/>
              </a:rPr>
              <a:t>Support </a:t>
            </a:r>
            <a:r>
              <a:rPr lang="en-US" sz="1200" dirty="0" err="1">
                <a:solidFill>
                  <a:srgbClr val="FF0000"/>
                </a:solidFill>
                <a:latin typeface="Arial" pitchFamily="34" charset="0"/>
              </a:rPr>
              <a:t>Upto</a:t>
            </a:r>
            <a:r>
              <a:rPr lang="en-US" sz="1200" dirty="0">
                <a:solidFill>
                  <a:srgbClr val="FF0000"/>
                </a:solidFill>
                <a:latin typeface="Arial" pitchFamily="34" charset="0"/>
              </a:rPr>
              <a:t> 34 Mbps</a:t>
            </a:r>
          </a:p>
        </p:txBody>
      </p:sp>
      <p:pic>
        <p:nvPicPr>
          <p:cNvPr id="11282" name="Picture 96"/>
          <p:cNvPicPr>
            <a:picLocks noChangeArrowheads="1"/>
          </p:cNvPicPr>
          <p:nvPr/>
        </p:nvPicPr>
        <p:blipFill>
          <a:blip r:embed="rId4" cstate="print"/>
          <a:srcRect/>
          <a:stretch>
            <a:fillRect/>
          </a:stretch>
        </p:blipFill>
        <p:spPr bwMode="auto">
          <a:xfrm>
            <a:off x="4894263" y="1533525"/>
            <a:ext cx="155575" cy="263525"/>
          </a:xfrm>
          <a:prstGeom prst="rect">
            <a:avLst/>
          </a:prstGeom>
          <a:noFill/>
          <a:ln w="9525">
            <a:solidFill>
              <a:schemeClr val="tx1"/>
            </a:solidFill>
            <a:miter lim="800000"/>
            <a:headEnd/>
            <a:tailEnd/>
          </a:ln>
        </p:spPr>
      </p:pic>
      <p:pic>
        <p:nvPicPr>
          <p:cNvPr id="11283" name="Picture 97"/>
          <p:cNvPicPr>
            <a:picLocks noChangeArrowheads="1"/>
          </p:cNvPicPr>
          <p:nvPr/>
        </p:nvPicPr>
        <p:blipFill>
          <a:blip r:embed="rId4" cstate="print"/>
          <a:srcRect/>
          <a:stretch>
            <a:fillRect/>
          </a:stretch>
        </p:blipFill>
        <p:spPr bwMode="auto">
          <a:xfrm>
            <a:off x="4894263" y="2233613"/>
            <a:ext cx="155575" cy="258762"/>
          </a:xfrm>
          <a:prstGeom prst="rect">
            <a:avLst/>
          </a:prstGeom>
          <a:noFill/>
          <a:ln w="9525">
            <a:solidFill>
              <a:schemeClr val="tx1"/>
            </a:solidFill>
            <a:miter lim="800000"/>
            <a:headEnd/>
            <a:tailEnd/>
          </a:ln>
        </p:spPr>
      </p:pic>
      <p:pic>
        <p:nvPicPr>
          <p:cNvPr id="11284" name="Picture 98"/>
          <p:cNvPicPr>
            <a:picLocks noChangeArrowheads="1"/>
          </p:cNvPicPr>
          <p:nvPr/>
        </p:nvPicPr>
        <p:blipFill>
          <a:blip r:embed="rId4" cstate="print"/>
          <a:srcRect/>
          <a:stretch>
            <a:fillRect/>
          </a:stretch>
        </p:blipFill>
        <p:spPr bwMode="auto">
          <a:xfrm>
            <a:off x="4894263" y="1884363"/>
            <a:ext cx="155575" cy="261937"/>
          </a:xfrm>
          <a:prstGeom prst="rect">
            <a:avLst/>
          </a:prstGeom>
          <a:noFill/>
          <a:ln w="9525">
            <a:solidFill>
              <a:schemeClr val="tx1"/>
            </a:solidFill>
            <a:miter lim="800000"/>
            <a:headEnd/>
            <a:tailEnd/>
          </a:ln>
        </p:spPr>
      </p:pic>
      <p:pic>
        <p:nvPicPr>
          <p:cNvPr id="11285" name="Picture 100"/>
          <p:cNvPicPr>
            <a:picLocks noChangeArrowheads="1"/>
          </p:cNvPicPr>
          <p:nvPr/>
        </p:nvPicPr>
        <p:blipFill>
          <a:blip r:embed="rId4" cstate="print"/>
          <a:srcRect/>
          <a:stretch>
            <a:fillRect/>
          </a:stretch>
        </p:blipFill>
        <p:spPr bwMode="auto">
          <a:xfrm>
            <a:off x="5792788" y="3016250"/>
            <a:ext cx="309562" cy="261938"/>
          </a:xfrm>
          <a:prstGeom prst="rect">
            <a:avLst/>
          </a:prstGeom>
          <a:noFill/>
          <a:ln w="9525">
            <a:solidFill>
              <a:schemeClr val="tx1"/>
            </a:solidFill>
            <a:miter lim="800000"/>
            <a:headEnd/>
            <a:tailEnd/>
          </a:ln>
        </p:spPr>
      </p:pic>
      <p:pic>
        <p:nvPicPr>
          <p:cNvPr id="11286" name="Picture 101"/>
          <p:cNvPicPr>
            <a:picLocks noChangeArrowheads="1"/>
          </p:cNvPicPr>
          <p:nvPr/>
        </p:nvPicPr>
        <p:blipFill>
          <a:blip r:embed="rId4" cstate="print"/>
          <a:srcRect/>
          <a:stretch>
            <a:fillRect/>
          </a:stretch>
        </p:blipFill>
        <p:spPr bwMode="auto">
          <a:xfrm>
            <a:off x="5943600" y="3165475"/>
            <a:ext cx="306388" cy="258763"/>
          </a:xfrm>
          <a:prstGeom prst="rect">
            <a:avLst/>
          </a:prstGeom>
          <a:noFill/>
          <a:ln w="9525">
            <a:solidFill>
              <a:schemeClr val="tx1"/>
            </a:solidFill>
            <a:miter lim="800000"/>
            <a:headEnd/>
            <a:tailEnd/>
          </a:ln>
        </p:spPr>
      </p:pic>
      <p:sp>
        <p:nvSpPr>
          <p:cNvPr id="11287" name="Line 102"/>
          <p:cNvSpPr>
            <a:spLocks noChangeShapeType="1"/>
          </p:cNvSpPr>
          <p:nvPr/>
        </p:nvSpPr>
        <p:spPr bwMode="auto">
          <a:xfrm>
            <a:off x="4068763" y="2058988"/>
            <a:ext cx="671512" cy="258762"/>
          </a:xfrm>
          <a:prstGeom prst="line">
            <a:avLst/>
          </a:prstGeom>
          <a:noFill/>
          <a:ln w="3175">
            <a:solidFill>
              <a:schemeClr val="tx1"/>
            </a:solidFill>
            <a:round/>
            <a:headEnd/>
            <a:tailEnd/>
          </a:ln>
        </p:spPr>
        <p:txBody>
          <a:bodyPr lIns="73025" tIns="36512" rIns="73025" bIns="36512"/>
          <a:lstStyle/>
          <a:p>
            <a:endParaRPr lang="en-IN"/>
          </a:p>
        </p:txBody>
      </p:sp>
      <p:sp>
        <p:nvSpPr>
          <p:cNvPr id="11288" name="Line 103"/>
          <p:cNvSpPr>
            <a:spLocks noChangeShapeType="1"/>
          </p:cNvSpPr>
          <p:nvPr/>
        </p:nvSpPr>
        <p:spPr bwMode="auto">
          <a:xfrm flipV="1">
            <a:off x="4068763" y="1624013"/>
            <a:ext cx="671512" cy="346075"/>
          </a:xfrm>
          <a:prstGeom prst="line">
            <a:avLst/>
          </a:prstGeom>
          <a:noFill/>
          <a:ln w="3175">
            <a:solidFill>
              <a:schemeClr val="tx1"/>
            </a:solidFill>
            <a:round/>
            <a:headEnd/>
            <a:tailEnd/>
          </a:ln>
        </p:spPr>
        <p:txBody>
          <a:bodyPr lIns="73025" tIns="36512" rIns="73025" bIns="36512"/>
          <a:lstStyle/>
          <a:p>
            <a:endParaRPr lang="en-IN"/>
          </a:p>
        </p:txBody>
      </p:sp>
      <p:sp>
        <p:nvSpPr>
          <p:cNvPr id="11289" name="Line 104"/>
          <p:cNvSpPr>
            <a:spLocks noChangeShapeType="1"/>
          </p:cNvSpPr>
          <p:nvPr/>
        </p:nvSpPr>
        <p:spPr bwMode="auto">
          <a:xfrm flipV="1">
            <a:off x="4068763" y="1970088"/>
            <a:ext cx="671512" cy="3175"/>
          </a:xfrm>
          <a:prstGeom prst="line">
            <a:avLst/>
          </a:prstGeom>
          <a:noFill/>
          <a:ln w="3175">
            <a:solidFill>
              <a:schemeClr val="tx1"/>
            </a:solidFill>
            <a:round/>
            <a:headEnd/>
            <a:tailEnd/>
          </a:ln>
        </p:spPr>
        <p:txBody>
          <a:bodyPr lIns="73025" tIns="36512" rIns="73025" bIns="36512"/>
          <a:lstStyle/>
          <a:p>
            <a:endParaRPr lang="en-IN"/>
          </a:p>
        </p:txBody>
      </p:sp>
      <p:sp>
        <p:nvSpPr>
          <p:cNvPr id="11290" name="Line 105"/>
          <p:cNvSpPr>
            <a:spLocks noChangeShapeType="1"/>
          </p:cNvSpPr>
          <p:nvPr/>
        </p:nvSpPr>
        <p:spPr bwMode="auto">
          <a:xfrm flipV="1">
            <a:off x="4343400" y="3016250"/>
            <a:ext cx="1035050" cy="85725"/>
          </a:xfrm>
          <a:prstGeom prst="line">
            <a:avLst/>
          </a:prstGeom>
          <a:noFill/>
          <a:ln w="6350">
            <a:solidFill>
              <a:schemeClr val="tx1"/>
            </a:solidFill>
            <a:round/>
            <a:headEnd/>
            <a:tailEnd/>
          </a:ln>
        </p:spPr>
        <p:txBody>
          <a:bodyPr lIns="73025" tIns="36512" rIns="73025" bIns="36512"/>
          <a:lstStyle/>
          <a:p>
            <a:endParaRPr lang="en-IN"/>
          </a:p>
        </p:txBody>
      </p:sp>
      <p:sp>
        <p:nvSpPr>
          <p:cNvPr id="11291" name="Line 106"/>
          <p:cNvSpPr>
            <a:spLocks noChangeShapeType="1"/>
          </p:cNvSpPr>
          <p:nvPr/>
        </p:nvSpPr>
        <p:spPr bwMode="auto">
          <a:xfrm>
            <a:off x="4419600" y="3165475"/>
            <a:ext cx="1084263" cy="1588"/>
          </a:xfrm>
          <a:prstGeom prst="line">
            <a:avLst/>
          </a:prstGeom>
          <a:noFill/>
          <a:ln w="6350">
            <a:solidFill>
              <a:schemeClr val="tx1"/>
            </a:solidFill>
            <a:round/>
            <a:headEnd/>
            <a:tailEnd/>
          </a:ln>
        </p:spPr>
        <p:txBody>
          <a:bodyPr lIns="73025" tIns="36512" rIns="73025" bIns="36512"/>
          <a:lstStyle/>
          <a:p>
            <a:endParaRPr lang="en-IN"/>
          </a:p>
        </p:txBody>
      </p:sp>
      <p:sp>
        <p:nvSpPr>
          <p:cNvPr id="11292" name="Line 107"/>
          <p:cNvSpPr>
            <a:spLocks noChangeShapeType="1"/>
          </p:cNvSpPr>
          <p:nvPr/>
        </p:nvSpPr>
        <p:spPr bwMode="auto">
          <a:xfrm>
            <a:off x="4343400" y="3278188"/>
            <a:ext cx="1239838" cy="84137"/>
          </a:xfrm>
          <a:prstGeom prst="line">
            <a:avLst/>
          </a:prstGeom>
          <a:noFill/>
          <a:ln w="6350">
            <a:solidFill>
              <a:schemeClr val="tx1"/>
            </a:solidFill>
            <a:round/>
            <a:headEnd/>
            <a:tailEnd/>
          </a:ln>
        </p:spPr>
        <p:txBody>
          <a:bodyPr lIns="73025" tIns="36512" rIns="73025" bIns="36512"/>
          <a:lstStyle/>
          <a:p>
            <a:endParaRPr lang="en-IN"/>
          </a:p>
        </p:txBody>
      </p:sp>
      <p:pic>
        <p:nvPicPr>
          <p:cNvPr id="12317" name="Picture 114"/>
          <p:cNvPicPr>
            <a:picLocks noChangeArrowheads="1"/>
          </p:cNvPicPr>
          <p:nvPr/>
        </p:nvPicPr>
        <p:blipFill>
          <a:blip r:embed="rId3" cstate="print"/>
          <a:srcRect/>
          <a:stretch>
            <a:fillRect/>
          </a:stretch>
        </p:blipFill>
        <p:spPr bwMode="auto">
          <a:xfrm>
            <a:off x="3105150" y="4579938"/>
            <a:ext cx="517525" cy="342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294" name="Line 115"/>
          <p:cNvSpPr>
            <a:spLocks noChangeShapeType="1"/>
          </p:cNvSpPr>
          <p:nvPr/>
        </p:nvSpPr>
        <p:spPr bwMode="auto">
          <a:xfrm>
            <a:off x="4276725" y="3278188"/>
            <a:ext cx="874713" cy="1301750"/>
          </a:xfrm>
          <a:prstGeom prst="line">
            <a:avLst/>
          </a:prstGeom>
          <a:noFill/>
          <a:ln w="38100">
            <a:solidFill>
              <a:schemeClr val="tx1"/>
            </a:solidFill>
            <a:round/>
            <a:headEnd/>
            <a:tailEnd/>
          </a:ln>
        </p:spPr>
        <p:txBody>
          <a:bodyPr/>
          <a:lstStyle/>
          <a:p>
            <a:endParaRPr lang="en-IN"/>
          </a:p>
        </p:txBody>
      </p:sp>
      <p:sp>
        <p:nvSpPr>
          <p:cNvPr id="11295" name="Text Box 121"/>
          <p:cNvSpPr txBox="1">
            <a:spLocks noChangeArrowheads="1"/>
          </p:cNvSpPr>
          <p:nvPr/>
        </p:nvSpPr>
        <p:spPr bwMode="auto">
          <a:xfrm>
            <a:off x="1219200" y="2362200"/>
            <a:ext cx="1573213" cy="387350"/>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none" lIns="18256" tIns="9128" rIns="18256" bIns="9128">
            <a:spAutoFit/>
          </a:bodyPr>
          <a:lstStyle/>
          <a:p>
            <a:pPr eaLnBrk="0" hangingPunct="0">
              <a:defRPr/>
            </a:pPr>
            <a:r>
              <a:rPr lang="en-US" sz="1200" dirty="0">
                <a:solidFill>
                  <a:srgbClr val="FF0000"/>
                </a:solidFill>
                <a:latin typeface="Arial" pitchFamily="34" charset="0"/>
              </a:rPr>
              <a:t>Min 8 Mbps</a:t>
            </a:r>
          </a:p>
          <a:p>
            <a:pPr eaLnBrk="0" hangingPunct="0">
              <a:defRPr/>
            </a:pPr>
            <a:r>
              <a:rPr lang="en-US" sz="1200" dirty="0">
                <a:solidFill>
                  <a:srgbClr val="FF0000"/>
                </a:solidFill>
                <a:latin typeface="Arial" pitchFamily="34" charset="0"/>
              </a:rPr>
              <a:t>Support </a:t>
            </a:r>
            <a:r>
              <a:rPr lang="en-US" sz="1200" dirty="0" err="1">
                <a:solidFill>
                  <a:srgbClr val="FF0000"/>
                </a:solidFill>
                <a:latin typeface="Arial" pitchFamily="34" charset="0"/>
              </a:rPr>
              <a:t>Upto</a:t>
            </a:r>
            <a:r>
              <a:rPr lang="en-US" sz="1200" dirty="0">
                <a:solidFill>
                  <a:srgbClr val="FF0000"/>
                </a:solidFill>
                <a:latin typeface="Arial" pitchFamily="34" charset="0"/>
              </a:rPr>
              <a:t> 34 Mbps</a:t>
            </a:r>
          </a:p>
        </p:txBody>
      </p:sp>
      <p:sp>
        <p:nvSpPr>
          <p:cNvPr id="11296" name="Text Box 122"/>
          <p:cNvSpPr txBox="1">
            <a:spLocks noChangeArrowheads="1"/>
          </p:cNvSpPr>
          <p:nvPr/>
        </p:nvSpPr>
        <p:spPr bwMode="auto">
          <a:xfrm>
            <a:off x="838200" y="3581400"/>
            <a:ext cx="1444625" cy="387350"/>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none" lIns="18256" tIns="9128" rIns="18256" bIns="9128">
            <a:spAutoFit/>
          </a:bodyPr>
          <a:lstStyle/>
          <a:p>
            <a:pPr eaLnBrk="0" hangingPunct="0">
              <a:defRPr/>
            </a:pPr>
            <a:r>
              <a:rPr lang="en-US" sz="1200" dirty="0">
                <a:solidFill>
                  <a:srgbClr val="FF0000"/>
                </a:solidFill>
                <a:latin typeface="Arial" pitchFamily="34" charset="0"/>
              </a:rPr>
              <a:t>Min 2 Mbps</a:t>
            </a:r>
          </a:p>
          <a:p>
            <a:pPr eaLnBrk="0" hangingPunct="0">
              <a:defRPr/>
            </a:pPr>
            <a:r>
              <a:rPr lang="en-US" sz="1200" dirty="0">
                <a:solidFill>
                  <a:srgbClr val="FF0000"/>
                </a:solidFill>
                <a:latin typeface="Arial" pitchFamily="34" charset="0"/>
              </a:rPr>
              <a:t>Support </a:t>
            </a:r>
            <a:r>
              <a:rPr lang="en-US" sz="1200" dirty="0" err="1">
                <a:solidFill>
                  <a:srgbClr val="FF0000"/>
                </a:solidFill>
                <a:latin typeface="Arial" pitchFamily="34" charset="0"/>
              </a:rPr>
              <a:t>Upto</a:t>
            </a:r>
            <a:r>
              <a:rPr lang="en-US" sz="1200" dirty="0">
                <a:solidFill>
                  <a:srgbClr val="FF0000"/>
                </a:solidFill>
                <a:latin typeface="Arial" pitchFamily="34" charset="0"/>
              </a:rPr>
              <a:t> 8Mbps</a:t>
            </a:r>
          </a:p>
        </p:txBody>
      </p:sp>
      <p:sp>
        <p:nvSpPr>
          <p:cNvPr id="11297" name="Text Box 123"/>
          <p:cNvSpPr txBox="1">
            <a:spLocks noChangeArrowheads="1"/>
          </p:cNvSpPr>
          <p:nvPr/>
        </p:nvSpPr>
        <p:spPr bwMode="auto">
          <a:xfrm>
            <a:off x="5181600" y="3657600"/>
            <a:ext cx="1600200" cy="573088"/>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18256" tIns="9128" rIns="18256" bIns="9128">
            <a:spAutoFit/>
          </a:bodyPr>
          <a:lstStyle/>
          <a:p>
            <a:pPr eaLnBrk="0" hangingPunct="0">
              <a:defRPr/>
            </a:pPr>
            <a:r>
              <a:rPr lang="en-US" sz="1200" dirty="0">
                <a:solidFill>
                  <a:srgbClr val="FF0000"/>
                </a:solidFill>
                <a:latin typeface="Arial" pitchFamily="34" charset="0"/>
              </a:rPr>
              <a:t>Min 2 Mbps</a:t>
            </a:r>
          </a:p>
          <a:p>
            <a:pPr eaLnBrk="0" hangingPunct="0">
              <a:defRPr/>
            </a:pPr>
            <a:r>
              <a:rPr lang="en-US" sz="1200" dirty="0">
                <a:solidFill>
                  <a:srgbClr val="FF0000"/>
                </a:solidFill>
                <a:latin typeface="Arial" pitchFamily="34" charset="0"/>
              </a:rPr>
              <a:t>Support </a:t>
            </a:r>
            <a:r>
              <a:rPr lang="en-US" sz="1200" dirty="0" err="1">
                <a:solidFill>
                  <a:srgbClr val="FF0000"/>
                </a:solidFill>
                <a:latin typeface="Arial" pitchFamily="34" charset="0"/>
              </a:rPr>
              <a:t>Upto</a:t>
            </a:r>
            <a:r>
              <a:rPr lang="en-US" sz="1200" dirty="0">
                <a:solidFill>
                  <a:srgbClr val="FF0000"/>
                </a:solidFill>
                <a:latin typeface="Arial" pitchFamily="34" charset="0"/>
              </a:rPr>
              <a:t> 8Mbps</a:t>
            </a:r>
          </a:p>
          <a:p>
            <a:pPr eaLnBrk="0" hangingPunct="0">
              <a:defRPr/>
            </a:pPr>
            <a:endParaRPr lang="en-US" sz="1200" dirty="0">
              <a:solidFill>
                <a:srgbClr val="FF0000"/>
              </a:solidFill>
              <a:latin typeface="Arial" pitchFamily="34" charset="0"/>
            </a:endParaRPr>
          </a:p>
        </p:txBody>
      </p:sp>
      <p:sp>
        <p:nvSpPr>
          <p:cNvPr id="5157" name="Text Box 124"/>
          <p:cNvSpPr txBox="1">
            <a:spLocks noChangeArrowheads="1"/>
          </p:cNvSpPr>
          <p:nvPr/>
        </p:nvSpPr>
        <p:spPr bwMode="auto">
          <a:xfrm>
            <a:off x="6248400" y="2590800"/>
            <a:ext cx="2667000" cy="515938"/>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22860" tIns="11430" rIns="22860" bIns="11430">
            <a:spAutoFit/>
          </a:bodyPr>
          <a:lstStyle/>
          <a:p>
            <a:pPr>
              <a:defRPr/>
            </a:pPr>
            <a:r>
              <a:rPr lang="en-US" b="1" i="1" dirty="0">
                <a:solidFill>
                  <a:schemeClr val="accent1">
                    <a:lumMod val="75000"/>
                  </a:schemeClr>
                </a:solidFill>
                <a:latin typeface="Calibri" pitchFamily="34" charset="0"/>
                <a:cs typeface="Calibri" pitchFamily="34" charset="0"/>
              </a:rPr>
              <a:t>Govt. Offices (</a:t>
            </a:r>
            <a:r>
              <a:rPr lang="en-US" b="1" i="1" dirty="0" err="1">
                <a:solidFill>
                  <a:schemeClr val="accent1">
                    <a:lumMod val="75000"/>
                  </a:schemeClr>
                </a:solidFill>
                <a:latin typeface="Calibri" pitchFamily="34" charset="0"/>
                <a:cs typeface="Calibri" pitchFamily="34" charset="0"/>
              </a:rPr>
              <a:t>PoPs</a:t>
            </a:r>
            <a:r>
              <a:rPr lang="en-US" b="1" i="1" dirty="0">
                <a:solidFill>
                  <a:schemeClr val="accent1">
                    <a:lumMod val="75000"/>
                  </a:schemeClr>
                </a:solidFill>
                <a:latin typeface="Calibri" pitchFamily="34" charset="0"/>
                <a:cs typeface="Calibri" pitchFamily="34" charset="0"/>
              </a:rPr>
              <a:t>) </a:t>
            </a:r>
          </a:p>
          <a:p>
            <a:pPr>
              <a:defRPr/>
            </a:pPr>
            <a:r>
              <a:rPr lang="en-US" b="1" i="1" dirty="0">
                <a:solidFill>
                  <a:schemeClr val="accent1">
                    <a:lumMod val="75000"/>
                  </a:schemeClr>
                </a:solidFill>
                <a:latin typeface="Calibri" pitchFamily="34" charset="0"/>
                <a:cs typeface="Calibri" pitchFamily="34" charset="0"/>
              </a:rPr>
              <a:t>at all Tiers (Min 2Mbps LL)</a:t>
            </a:r>
          </a:p>
        </p:txBody>
      </p:sp>
      <p:sp>
        <p:nvSpPr>
          <p:cNvPr id="5158" name="Text Box 125"/>
          <p:cNvSpPr txBox="1">
            <a:spLocks noChangeArrowheads="1"/>
          </p:cNvSpPr>
          <p:nvPr/>
        </p:nvSpPr>
        <p:spPr bwMode="auto">
          <a:xfrm>
            <a:off x="152400" y="4267200"/>
            <a:ext cx="1544638" cy="269875"/>
          </a:xfrm>
          <a:prstGeom prst="rect">
            <a:avLst/>
          </a:prstGeom>
          <a:ln>
            <a:solidFill>
              <a:schemeClr val="bg1"/>
            </a:solidFill>
            <a:headEnd/>
            <a:tailEnd/>
          </a:ln>
        </p:spPr>
        <p:style>
          <a:lnRef idx="2">
            <a:schemeClr val="accent1"/>
          </a:lnRef>
          <a:fillRef idx="1">
            <a:schemeClr val="lt1"/>
          </a:fillRef>
          <a:effectRef idx="0">
            <a:schemeClr val="accent1"/>
          </a:effectRef>
          <a:fontRef idx="minor">
            <a:schemeClr val="dk1"/>
          </a:fontRef>
        </p:style>
        <p:txBody>
          <a:bodyPr wrap="none" lIns="22860" tIns="11430" rIns="22860" bIns="11430">
            <a:spAutoFit/>
          </a:bodyPr>
          <a:lstStyle/>
          <a:p>
            <a:pPr>
              <a:defRPr/>
            </a:pPr>
            <a:r>
              <a:rPr lang="en-US" b="1" i="1" dirty="0">
                <a:solidFill>
                  <a:schemeClr val="accent1">
                    <a:lumMod val="75000"/>
                  </a:schemeClr>
                </a:solidFill>
                <a:cs typeface="Calibri" pitchFamily="34" charset="0"/>
              </a:rPr>
              <a:t>    Block  HQs   </a:t>
            </a:r>
          </a:p>
        </p:txBody>
      </p:sp>
      <p:sp>
        <p:nvSpPr>
          <p:cNvPr id="11300" name="Rectangle 71"/>
          <p:cNvSpPr>
            <a:spLocks noChangeArrowheads="1"/>
          </p:cNvSpPr>
          <p:nvPr/>
        </p:nvSpPr>
        <p:spPr bwMode="auto">
          <a:xfrm rot="20987218" flipH="1">
            <a:off x="7924800" y="6623050"/>
            <a:ext cx="136525" cy="234950"/>
          </a:xfrm>
          <a:prstGeom prst="rect">
            <a:avLst/>
          </a:prstGeom>
          <a:noFill/>
          <a:ln w="9525">
            <a:noFill/>
            <a:miter lim="800000"/>
            <a:headEnd/>
            <a:tailEnd/>
          </a:ln>
        </p:spPr>
        <p:txBody>
          <a:bodyPr lIns="22860" tIns="11430" rIns="22860" bIns="11430">
            <a:spAutoFit/>
          </a:bodyPr>
          <a:lstStyle/>
          <a:p>
            <a:endParaRPr lang="en-US" sz="1400" b="1">
              <a:solidFill>
                <a:schemeClr val="tx1"/>
              </a:solidFill>
              <a:latin typeface="Arial" pitchFamily="34" charset="0"/>
            </a:endParaRPr>
          </a:p>
        </p:txBody>
      </p:sp>
      <p:pic>
        <p:nvPicPr>
          <p:cNvPr id="11301" name="Picture 87"/>
          <p:cNvPicPr>
            <a:picLocks noChangeArrowheads="1"/>
          </p:cNvPicPr>
          <p:nvPr/>
        </p:nvPicPr>
        <p:blipFill>
          <a:blip r:embed="rId4" cstate="print"/>
          <a:srcRect/>
          <a:stretch>
            <a:fillRect/>
          </a:stretch>
        </p:blipFill>
        <p:spPr bwMode="auto">
          <a:xfrm>
            <a:off x="6858000" y="4584700"/>
            <a:ext cx="306388" cy="263525"/>
          </a:xfrm>
          <a:prstGeom prst="rect">
            <a:avLst/>
          </a:prstGeom>
          <a:noFill/>
          <a:ln w="9525">
            <a:solidFill>
              <a:schemeClr val="tx1"/>
            </a:solidFill>
            <a:miter lim="800000"/>
            <a:headEnd/>
            <a:tailEnd/>
          </a:ln>
        </p:spPr>
      </p:pic>
      <p:pic>
        <p:nvPicPr>
          <p:cNvPr id="11302" name="Picture 87"/>
          <p:cNvPicPr>
            <a:picLocks noChangeArrowheads="1"/>
          </p:cNvPicPr>
          <p:nvPr/>
        </p:nvPicPr>
        <p:blipFill>
          <a:blip r:embed="rId4" cstate="print"/>
          <a:srcRect/>
          <a:stretch>
            <a:fillRect/>
          </a:stretch>
        </p:blipFill>
        <p:spPr bwMode="auto">
          <a:xfrm>
            <a:off x="7008813" y="4806950"/>
            <a:ext cx="306387" cy="263525"/>
          </a:xfrm>
          <a:prstGeom prst="rect">
            <a:avLst/>
          </a:prstGeom>
          <a:noFill/>
          <a:ln w="9525">
            <a:solidFill>
              <a:schemeClr val="tx1"/>
            </a:solidFill>
            <a:miter lim="800000"/>
            <a:headEnd/>
            <a:tailEnd/>
          </a:ln>
        </p:spPr>
      </p:pic>
      <p:pic>
        <p:nvPicPr>
          <p:cNvPr id="11303" name="Picture 87"/>
          <p:cNvPicPr>
            <a:picLocks noChangeArrowheads="1"/>
          </p:cNvPicPr>
          <p:nvPr/>
        </p:nvPicPr>
        <p:blipFill>
          <a:blip r:embed="rId4" cstate="print"/>
          <a:srcRect/>
          <a:stretch>
            <a:fillRect/>
          </a:stretch>
        </p:blipFill>
        <p:spPr bwMode="auto">
          <a:xfrm>
            <a:off x="7162800" y="4918075"/>
            <a:ext cx="306388" cy="263525"/>
          </a:xfrm>
          <a:prstGeom prst="rect">
            <a:avLst/>
          </a:prstGeom>
          <a:noFill/>
          <a:ln w="9525">
            <a:solidFill>
              <a:schemeClr val="tx1"/>
            </a:solidFill>
            <a:miter lim="800000"/>
            <a:headEnd/>
            <a:tailEnd/>
          </a:ln>
        </p:spPr>
      </p:pic>
      <p:sp>
        <p:nvSpPr>
          <p:cNvPr id="11304" name="Line 106"/>
          <p:cNvSpPr>
            <a:spLocks noChangeShapeType="1"/>
          </p:cNvSpPr>
          <p:nvPr/>
        </p:nvSpPr>
        <p:spPr bwMode="auto">
          <a:xfrm>
            <a:off x="5715000" y="4725988"/>
            <a:ext cx="1084263" cy="1587"/>
          </a:xfrm>
          <a:prstGeom prst="line">
            <a:avLst/>
          </a:prstGeom>
          <a:noFill/>
          <a:ln w="6350">
            <a:solidFill>
              <a:schemeClr val="tx1"/>
            </a:solidFill>
            <a:round/>
            <a:headEnd/>
            <a:tailEnd/>
          </a:ln>
        </p:spPr>
        <p:txBody>
          <a:bodyPr lIns="73025" tIns="36512" rIns="73025" bIns="36512"/>
          <a:lstStyle/>
          <a:p>
            <a:endParaRPr lang="en-IN"/>
          </a:p>
        </p:txBody>
      </p:sp>
      <p:sp>
        <p:nvSpPr>
          <p:cNvPr id="41" name="Rectangle 40"/>
          <p:cNvSpPr/>
          <p:nvPr/>
        </p:nvSpPr>
        <p:spPr>
          <a:xfrm>
            <a:off x="6705600" y="3886200"/>
            <a:ext cx="2809875" cy="584200"/>
          </a:xfrm>
          <a:prstGeom prst="rect">
            <a:avLst/>
          </a:prstGeom>
        </p:spPr>
        <p:txBody>
          <a:bodyPr>
            <a:spAutoFit/>
          </a:bodyPr>
          <a:lstStyle/>
          <a:p>
            <a:pPr>
              <a:defRPr/>
            </a:pPr>
            <a:r>
              <a:rPr lang="en-US" b="1" i="1" dirty="0">
                <a:solidFill>
                  <a:schemeClr val="accent1">
                    <a:lumMod val="75000"/>
                  </a:schemeClr>
                </a:solidFill>
                <a:cs typeface="Calibri" pitchFamily="34" charset="0"/>
              </a:rPr>
              <a:t>Govt. Offices (</a:t>
            </a:r>
            <a:r>
              <a:rPr lang="en-US" b="1" i="1" dirty="0" err="1">
                <a:solidFill>
                  <a:schemeClr val="accent1">
                    <a:lumMod val="75000"/>
                  </a:schemeClr>
                </a:solidFill>
                <a:cs typeface="Calibri" pitchFamily="34" charset="0"/>
              </a:rPr>
              <a:t>PoPs</a:t>
            </a:r>
            <a:r>
              <a:rPr lang="en-US" b="1" i="1" dirty="0">
                <a:solidFill>
                  <a:schemeClr val="accent1">
                    <a:lumMod val="75000"/>
                  </a:schemeClr>
                </a:solidFill>
                <a:cs typeface="Calibri" pitchFamily="34" charset="0"/>
              </a:rPr>
              <a:t>) </a:t>
            </a:r>
          </a:p>
          <a:p>
            <a:pPr>
              <a:defRPr/>
            </a:pPr>
            <a:r>
              <a:rPr lang="en-US" b="1" i="1" dirty="0">
                <a:solidFill>
                  <a:schemeClr val="accent1">
                    <a:lumMod val="75000"/>
                  </a:schemeClr>
                </a:solidFill>
                <a:cs typeface="Calibri" pitchFamily="34" charset="0"/>
              </a:rPr>
              <a:t>at all Tiers (Min 2Mbps LL)</a:t>
            </a:r>
          </a:p>
        </p:txBody>
      </p:sp>
      <p:sp>
        <p:nvSpPr>
          <p:cNvPr id="42" name="Rectangle 41"/>
          <p:cNvSpPr/>
          <p:nvPr/>
        </p:nvSpPr>
        <p:spPr>
          <a:xfrm>
            <a:off x="5181600" y="1600200"/>
            <a:ext cx="2743200" cy="584200"/>
          </a:xfrm>
          <a:prstGeom prst="rect">
            <a:avLst/>
          </a:prstGeom>
        </p:spPr>
        <p:txBody>
          <a:bodyPr>
            <a:spAutoFit/>
          </a:bodyPr>
          <a:lstStyle/>
          <a:p>
            <a:pPr>
              <a:defRPr/>
            </a:pPr>
            <a:r>
              <a:rPr lang="en-US" b="1" i="1" dirty="0">
                <a:solidFill>
                  <a:schemeClr val="accent1">
                    <a:lumMod val="75000"/>
                  </a:schemeClr>
                </a:solidFill>
                <a:cs typeface="Calibri" pitchFamily="34" charset="0"/>
              </a:rPr>
              <a:t>Govt. Offices (</a:t>
            </a:r>
            <a:r>
              <a:rPr lang="en-US" b="1" i="1" dirty="0" err="1">
                <a:solidFill>
                  <a:schemeClr val="accent1">
                    <a:lumMod val="75000"/>
                  </a:schemeClr>
                </a:solidFill>
                <a:cs typeface="Calibri" pitchFamily="34" charset="0"/>
              </a:rPr>
              <a:t>PoPs</a:t>
            </a:r>
            <a:r>
              <a:rPr lang="en-US" b="1" i="1" dirty="0">
                <a:solidFill>
                  <a:schemeClr val="accent1">
                    <a:lumMod val="75000"/>
                  </a:schemeClr>
                </a:solidFill>
                <a:cs typeface="Calibri" pitchFamily="34" charset="0"/>
              </a:rPr>
              <a:t>) </a:t>
            </a:r>
          </a:p>
          <a:p>
            <a:pPr>
              <a:defRPr/>
            </a:pPr>
            <a:r>
              <a:rPr lang="en-US" b="1" i="1" dirty="0">
                <a:solidFill>
                  <a:schemeClr val="accent1">
                    <a:lumMod val="75000"/>
                  </a:schemeClr>
                </a:solidFill>
                <a:cs typeface="Calibri" pitchFamily="34" charset="0"/>
              </a:rPr>
              <a:t>at all Tiers (Min 2Mbps LL)</a:t>
            </a:r>
            <a:endParaRPr lang="en-US"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bwMode="auto">
          <a:xfrm>
            <a:off x="76200" y="76200"/>
            <a:ext cx="5715000" cy="838200"/>
          </a:xfrm>
          <a:solidFill>
            <a:srgbClr val="FDFECA"/>
          </a:solidFill>
          <a:ln algn="ctr">
            <a:miter lim="800000"/>
            <a:headEnd/>
            <a:tailEnd/>
          </a:ln>
        </p:spPr>
        <p:txBody>
          <a:bodyPr vert="horz" wrap="square" lIns="91440" tIns="45720" rIns="91440" bIns="45720" numCol="1" anchor="ctr" anchorCtr="0" compatLnSpc="1">
            <a:prstTxWarp prst="textNoShape">
              <a:avLst/>
            </a:prstTxWarp>
          </a:bodyPr>
          <a:lstStyle/>
          <a:p>
            <a:pPr algn="l" eaLnBrk="1" hangingPunct="1"/>
            <a:r>
              <a:rPr lang="en-US" sz="2800" b="1" smtClean="0">
                <a:cs typeface="Arial" charset="0"/>
              </a:rPr>
              <a:t>Key Issues to understand</a:t>
            </a:r>
          </a:p>
        </p:txBody>
      </p:sp>
      <p:sp>
        <p:nvSpPr>
          <p:cNvPr id="33794" name="Rectangle 3"/>
          <p:cNvSpPr>
            <a:spLocks noGrp="1" noChangeArrowheads="1"/>
          </p:cNvSpPr>
          <p:nvPr>
            <p:ph type="body" idx="1"/>
          </p:nvPr>
        </p:nvSpPr>
        <p:spPr>
          <a:xfrm>
            <a:off x="152400" y="1143000"/>
            <a:ext cx="8991600" cy="4525963"/>
          </a:xfrm>
        </p:spPr>
        <p:txBody>
          <a:bodyPr>
            <a:normAutofit lnSpcReduction="10000"/>
          </a:bodyPr>
          <a:lstStyle/>
          <a:p>
            <a:pPr>
              <a:lnSpc>
                <a:spcPct val="90000"/>
              </a:lnSpc>
              <a:buFontTx/>
              <a:buNone/>
            </a:pPr>
            <a:r>
              <a:rPr lang="en-US" sz="2400" dirty="0" smtClean="0"/>
              <a:t>At Design Stage</a:t>
            </a:r>
          </a:p>
          <a:p>
            <a:pPr lvl="1">
              <a:lnSpc>
                <a:spcPct val="90000"/>
              </a:lnSpc>
            </a:pPr>
            <a:r>
              <a:rPr lang="en-US" sz="2400" dirty="0" smtClean="0"/>
              <a:t>SWAN is Mandatory for all </a:t>
            </a:r>
            <a:r>
              <a:rPr lang="en-US" sz="2400" dirty="0" err="1" smtClean="0"/>
              <a:t>NeGP</a:t>
            </a:r>
            <a:r>
              <a:rPr lang="en-US" sz="2400" dirty="0" smtClean="0"/>
              <a:t> MMPs</a:t>
            </a:r>
          </a:p>
          <a:p>
            <a:pPr lvl="1">
              <a:lnSpc>
                <a:spcPct val="90000"/>
              </a:lnSpc>
            </a:pPr>
            <a:r>
              <a:rPr lang="en-US" sz="2400" dirty="0" smtClean="0"/>
              <a:t>SWAN is Closed User Group</a:t>
            </a:r>
          </a:p>
          <a:p>
            <a:pPr lvl="1">
              <a:lnSpc>
                <a:spcPct val="90000"/>
              </a:lnSpc>
            </a:pPr>
            <a:r>
              <a:rPr lang="en-US" sz="2400" dirty="0" smtClean="0"/>
              <a:t>SWAN, SDC &amp; NICNET are interconnected</a:t>
            </a:r>
          </a:p>
          <a:p>
            <a:pPr lvl="1">
              <a:lnSpc>
                <a:spcPct val="90000"/>
              </a:lnSpc>
            </a:pPr>
            <a:r>
              <a:rPr lang="en-US" sz="2400" dirty="0" smtClean="0"/>
              <a:t>Connectivity to horizontal offices is the responsibility of State government or concerned department</a:t>
            </a:r>
          </a:p>
          <a:p>
            <a:pPr>
              <a:lnSpc>
                <a:spcPct val="90000"/>
              </a:lnSpc>
              <a:buFontTx/>
              <a:buNone/>
            </a:pPr>
            <a:endParaRPr lang="en-US" sz="2400" dirty="0" smtClean="0"/>
          </a:p>
          <a:p>
            <a:pPr>
              <a:lnSpc>
                <a:spcPct val="90000"/>
              </a:lnSpc>
              <a:buFontTx/>
              <a:buNone/>
            </a:pPr>
            <a:endParaRPr lang="en-US" sz="2400" dirty="0" smtClean="0"/>
          </a:p>
          <a:p>
            <a:pPr>
              <a:lnSpc>
                <a:spcPct val="90000"/>
              </a:lnSpc>
              <a:buFontTx/>
              <a:buNone/>
            </a:pPr>
            <a:r>
              <a:rPr lang="en-US" sz="2400" dirty="0" smtClean="0"/>
              <a:t>At Operational Stage</a:t>
            </a:r>
          </a:p>
          <a:p>
            <a:pPr lvl="1">
              <a:lnSpc>
                <a:spcPct val="90000"/>
              </a:lnSpc>
            </a:pPr>
            <a:r>
              <a:rPr lang="en-US" sz="2400" dirty="0" smtClean="0"/>
              <a:t>SLA’s are defined and agreed by implementing agency</a:t>
            </a:r>
          </a:p>
          <a:p>
            <a:pPr lvl="1">
              <a:lnSpc>
                <a:spcPct val="90000"/>
              </a:lnSpc>
            </a:pPr>
            <a:r>
              <a:rPr lang="en-US" sz="2400" dirty="0" smtClean="0"/>
              <a:t>Appointed State nodal agency to monitor and manage SWAN network </a:t>
            </a:r>
            <a:r>
              <a:rPr lang="en-US" sz="2400" dirty="0" err="1" smtClean="0"/>
              <a:t>w.r.t</a:t>
            </a:r>
            <a:r>
              <a:rPr lang="en-US" sz="2400" dirty="0" smtClean="0"/>
              <a:t>. the requirement of State departments </a:t>
            </a:r>
          </a:p>
          <a:p>
            <a:pPr>
              <a:lnSpc>
                <a:spcPct val="90000"/>
              </a:lnSpc>
            </a:pPr>
            <a:endParaRPr lang="en-US" sz="2800" dirty="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2133600" y="2173288"/>
            <a:ext cx="9144000" cy="333375"/>
          </a:xfrm>
          <a:prstGeom prst="rect">
            <a:avLst/>
          </a:prstGeom>
          <a:noFill/>
          <a:ln w="9525">
            <a:noFill/>
            <a:miter lim="800000"/>
            <a:headEnd/>
            <a:tailEnd/>
          </a:ln>
        </p:spPr>
        <p:txBody>
          <a:bodyPr>
            <a:spAutoFit/>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23" name="Rectangle 7"/>
          <p:cNvSpPr>
            <a:spLocks noChangeArrowheads="1"/>
          </p:cNvSpPr>
          <p:nvPr/>
        </p:nvSpPr>
        <p:spPr bwMode="auto">
          <a:xfrm>
            <a:off x="6799263" y="4078288"/>
            <a:ext cx="1095375" cy="184150"/>
          </a:xfrm>
          <a:prstGeom prst="rect">
            <a:avLst/>
          </a:prstGeom>
          <a:noFill/>
          <a:ln w="9525">
            <a:noFill/>
            <a:miter lim="800000"/>
            <a:headEnd/>
            <a:tailEnd/>
          </a:ln>
        </p:spPr>
        <p:txBody>
          <a:bodyPr wrap="none" lIns="0" tIns="0" rIns="0" bIns="0">
            <a:spAutoFit/>
          </a:bodyPr>
          <a:lstStyle/>
          <a:p>
            <a:pPr defTabSz="457200"/>
            <a:r>
              <a:rPr lang="en-US" sz="1200" b="1">
                <a:solidFill>
                  <a:srgbClr val="000000"/>
                </a:solidFill>
                <a:latin typeface="Arial Narrow" pitchFamily="34" charset="0"/>
              </a:rPr>
              <a:t>SWAN operational</a:t>
            </a:r>
            <a:endParaRPr lang="en-US" sz="1200">
              <a:latin typeface="Arial Narrow" pitchFamily="34" charset="0"/>
            </a:endParaRPr>
          </a:p>
        </p:txBody>
      </p:sp>
      <p:sp>
        <p:nvSpPr>
          <p:cNvPr id="5124" name="Rectangle 11"/>
          <p:cNvSpPr>
            <a:spLocks noChangeArrowheads="1"/>
          </p:cNvSpPr>
          <p:nvPr/>
        </p:nvSpPr>
        <p:spPr bwMode="auto">
          <a:xfrm>
            <a:off x="6191250" y="4078288"/>
            <a:ext cx="365125" cy="207962"/>
          </a:xfrm>
          <a:prstGeom prst="rect">
            <a:avLst/>
          </a:prstGeom>
          <a:solidFill>
            <a:srgbClr val="00FF00"/>
          </a:solidFill>
          <a:ln w="9525" cap="rnd">
            <a:solidFill>
              <a:srgbClr val="000000"/>
            </a:solidFill>
            <a:round/>
            <a:headEnd/>
            <a:tailEnd/>
          </a:ln>
        </p:spPr>
        <p:txBody>
          <a:bodyPr/>
          <a:lstStyle/>
          <a:p>
            <a:pPr defTabSz="457200">
              <a:lnSpc>
                <a:spcPct val="87000"/>
              </a:lnSpc>
              <a:buClr>
                <a:srgbClr val="000000"/>
              </a:buClr>
              <a:buSzPct val="100000"/>
              <a:buFont typeface="Arial" pitchFamily="34" charset="0"/>
              <a:buNone/>
            </a:pPr>
            <a:r>
              <a:rPr lang="en-US" sz="1200" b="1">
                <a:latin typeface="Times New Roman" pitchFamily="18" charset="0"/>
              </a:rPr>
              <a:t>31</a:t>
            </a:r>
          </a:p>
        </p:txBody>
      </p:sp>
      <p:grpSp>
        <p:nvGrpSpPr>
          <p:cNvPr id="2" name="Group 261"/>
          <p:cNvGrpSpPr>
            <a:grpSpLocks/>
          </p:cNvGrpSpPr>
          <p:nvPr/>
        </p:nvGrpSpPr>
        <p:grpSpPr bwMode="auto">
          <a:xfrm>
            <a:off x="3408363" y="5467350"/>
            <a:ext cx="673100" cy="1125538"/>
            <a:chOff x="3408363" y="5467350"/>
            <a:chExt cx="673100" cy="1125538"/>
          </a:xfrm>
        </p:grpSpPr>
        <p:sp>
          <p:nvSpPr>
            <p:cNvPr id="5373" name="Freeform 15"/>
            <p:cNvSpPr>
              <a:spLocks/>
            </p:cNvSpPr>
            <p:nvPr/>
          </p:nvSpPr>
          <p:spPr bwMode="auto">
            <a:xfrm>
              <a:off x="3408363" y="5467350"/>
              <a:ext cx="673100" cy="1125538"/>
            </a:xfrm>
            <a:custGeom>
              <a:avLst/>
              <a:gdLst>
                <a:gd name="T0" fmla="*/ 2147483647 w 431"/>
                <a:gd name="T1" fmla="*/ 0 h 709"/>
                <a:gd name="T2" fmla="*/ 2147483647 w 431"/>
                <a:gd name="T3" fmla="*/ 2147483647 h 709"/>
                <a:gd name="T4" fmla="*/ 2147483647 w 431"/>
                <a:gd name="T5" fmla="*/ 2147483647 h 709"/>
                <a:gd name="T6" fmla="*/ 2147483647 w 431"/>
                <a:gd name="T7" fmla="*/ 2147483647 h 709"/>
                <a:gd name="T8" fmla="*/ 2147483647 w 431"/>
                <a:gd name="T9" fmla="*/ 2147483647 h 709"/>
                <a:gd name="T10" fmla="*/ 2147483647 w 431"/>
                <a:gd name="T11" fmla="*/ 2147483647 h 709"/>
                <a:gd name="T12" fmla="*/ 2147483647 w 431"/>
                <a:gd name="T13" fmla="*/ 2147483647 h 709"/>
                <a:gd name="T14" fmla="*/ 2147483647 w 431"/>
                <a:gd name="T15" fmla="*/ 2147483647 h 709"/>
                <a:gd name="T16" fmla="*/ 2147483647 w 431"/>
                <a:gd name="T17" fmla="*/ 2147483647 h 709"/>
                <a:gd name="T18" fmla="*/ 2147483647 w 431"/>
                <a:gd name="T19" fmla="*/ 2147483647 h 709"/>
                <a:gd name="T20" fmla="*/ 2147483647 w 431"/>
                <a:gd name="T21" fmla="*/ 2147483647 h 709"/>
                <a:gd name="T22" fmla="*/ 2147483647 w 431"/>
                <a:gd name="T23" fmla="*/ 2147483647 h 709"/>
                <a:gd name="T24" fmla="*/ 2147483647 w 431"/>
                <a:gd name="T25" fmla="*/ 2147483647 h 709"/>
                <a:gd name="T26" fmla="*/ 2147483647 w 431"/>
                <a:gd name="T27" fmla="*/ 2147483647 h 709"/>
                <a:gd name="T28" fmla="*/ 2147483647 w 431"/>
                <a:gd name="T29" fmla="*/ 2147483647 h 709"/>
                <a:gd name="T30" fmla="*/ 0 w 431"/>
                <a:gd name="T31" fmla="*/ 2147483647 h 709"/>
                <a:gd name="T32" fmla="*/ 2147483647 w 431"/>
                <a:gd name="T33" fmla="*/ 2147483647 h 709"/>
                <a:gd name="T34" fmla="*/ 2147483647 w 431"/>
                <a:gd name="T35" fmla="*/ 2147483647 h 709"/>
                <a:gd name="T36" fmla="*/ 2147483647 w 431"/>
                <a:gd name="T37" fmla="*/ 2147483647 h 709"/>
                <a:gd name="T38" fmla="*/ 2147483647 w 431"/>
                <a:gd name="T39" fmla="*/ 2147483647 h 709"/>
                <a:gd name="T40" fmla="*/ 2147483647 w 431"/>
                <a:gd name="T41" fmla="*/ 2147483647 h 709"/>
                <a:gd name="T42" fmla="*/ 2147483647 w 431"/>
                <a:gd name="T43" fmla="*/ 2147483647 h 709"/>
                <a:gd name="T44" fmla="*/ 2147483647 w 431"/>
                <a:gd name="T45" fmla="*/ 2147483647 h 709"/>
                <a:gd name="T46" fmla="*/ 2147483647 w 431"/>
                <a:gd name="T47" fmla="*/ 2147483647 h 709"/>
                <a:gd name="T48" fmla="*/ 2147483647 w 431"/>
                <a:gd name="T49" fmla="*/ 2147483647 h 709"/>
                <a:gd name="T50" fmla="*/ 2147483647 w 431"/>
                <a:gd name="T51" fmla="*/ 2147483647 h 709"/>
                <a:gd name="T52" fmla="*/ 2147483647 w 431"/>
                <a:gd name="T53" fmla="*/ 2147483647 h 709"/>
                <a:gd name="T54" fmla="*/ 2147483647 w 431"/>
                <a:gd name="T55" fmla="*/ 2147483647 h 709"/>
                <a:gd name="T56" fmla="*/ 2147483647 w 431"/>
                <a:gd name="T57" fmla="*/ 2147483647 h 709"/>
                <a:gd name="T58" fmla="*/ 2147483647 w 431"/>
                <a:gd name="T59" fmla="*/ 2147483647 h 709"/>
                <a:gd name="T60" fmla="*/ 2147483647 w 431"/>
                <a:gd name="T61" fmla="*/ 2147483647 h 709"/>
                <a:gd name="T62" fmla="*/ 2147483647 w 431"/>
                <a:gd name="T63" fmla="*/ 2147483647 h 709"/>
                <a:gd name="T64" fmla="*/ 2147483647 w 431"/>
                <a:gd name="T65" fmla="*/ 2147483647 h 709"/>
                <a:gd name="T66" fmla="*/ 2147483647 w 431"/>
                <a:gd name="T67" fmla="*/ 2147483647 h 709"/>
                <a:gd name="T68" fmla="*/ 2147483647 w 431"/>
                <a:gd name="T69" fmla="*/ 2147483647 h 709"/>
                <a:gd name="T70" fmla="*/ 2147483647 w 431"/>
                <a:gd name="T71" fmla="*/ 2147483647 h 709"/>
                <a:gd name="T72" fmla="*/ 2147483647 w 431"/>
                <a:gd name="T73" fmla="*/ 2147483647 h 709"/>
                <a:gd name="T74" fmla="*/ 2147483647 w 431"/>
                <a:gd name="T75" fmla="*/ 2147483647 h 709"/>
                <a:gd name="T76" fmla="*/ 2147483647 w 431"/>
                <a:gd name="T77" fmla="*/ 2147483647 h 709"/>
                <a:gd name="T78" fmla="*/ 2147483647 w 431"/>
                <a:gd name="T79" fmla="*/ 2147483647 h 709"/>
                <a:gd name="T80" fmla="*/ 2147483647 w 431"/>
                <a:gd name="T81" fmla="*/ 2147483647 h 709"/>
                <a:gd name="T82" fmla="*/ 2147483647 w 431"/>
                <a:gd name="T83" fmla="*/ 2147483647 h 709"/>
                <a:gd name="T84" fmla="*/ 2147483647 w 431"/>
                <a:gd name="T85" fmla="*/ 2147483647 h 709"/>
                <a:gd name="T86" fmla="*/ 2147483647 w 431"/>
                <a:gd name="T87" fmla="*/ 2147483647 h 709"/>
                <a:gd name="T88" fmla="*/ 2147483647 w 431"/>
                <a:gd name="T89" fmla="*/ 2147483647 h 709"/>
                <a:gd name="T90" fmla="*/ 2147483647 w 431"/>
                <a:gd name="T91" fmla="*/ 2147483647 h 709"/>
                <a:gd name="T92" fmla="*/ 2147483647 w 431"/>
                <a:gd name="T93" fmla="*/ 2147483647 h 709"/>
                <a:gd name="T94" fmla="*/ 2147483647 w 431"/>
                <a:gd name="T95" fmla="*/ 2147483647 h 709"/>
                <a:gd name="T96" fmla="*/ 2147483647 w 431"/>
                <a:gd name="T97" fmla="*/ 2147483647 h 709"/>
                <a:gd name="T98" fmla="*/ 2147483647 w 431"/>
                <a:gd name="T99" fmla="*/ 2147483647 h 709"/>
                <a:gd name="T100" fmla="*/ 2147483647 w 431"/>
                <a:gd name="T101" fmla="*/ 2147483647 h 709"/>
                <a:gd name="T102" fmla="*/ 2147483647 w 431"/>
                <a:gd name="T103" fmla="*/ 2147483647 h 709"/>
                <a:gd name="T104" fmla="*/ 2147483647 w 431"/>
                <a:gd name="T105" fmla="*/ 2147483647 h 709"/>
                <a:gd name="T106" fmla="*/ 2147483647 w 431"/>
                <a:gd name="T107" fmla="*/ 2147483647 h 709"/>
                <a:gd name="T108" fmla="*/ 2147483647 w 431"/>
                <a:gd name="T109" fmla="*/ 2147483647 h 709"/>
                <a:gd name="T110" fmla="*/ 2147483647 w 431"/>
                <a:gd name="T111" fmla="*/ 2147483647 h 709"/>
                <a:gd name="T112" fmla="*/ 2147483647 w 431"/>
                <a:gd name="T113" fmla="*/ 2147483647 h 709"/>
                <a:gd name="T114" fmla="*/ 2147483647 w 431"/>
                <a:gd name="T115" fmla="*/ 2147483647 h 709"/>
                <a:gd name="T116" fmla="*/ 2147483647 w 431"/>
                <a:gd name="T117" fmla="*/ 2147483647 h 709"/>
                <a:gd name="T118" fmla="*/ 2147483647 w 431"/>
                <a:gd name="T119" fmla="*/ 2147483647 h 709"/>
                <a:gd name="T120" fmla="*/ 2147483647 w 431"/>
                <a:gd name="T121" fmla="*/ 2147483647 h 709"/>
                <a:gd name="T122" fmla="*/ 2147483647 w 431"/>
                <a:gd name="T123" fmla="*/ 2147483647 h 709"/>
                <a:gd name="T124" fmla="*/ 2147483647 w 431"/>
                <a:gd name="T125" fmla="*/ 0 h 7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1"/>
                <a:gd name="T190" fmla="*/ 0 h 709"/>
                <a:gd name="T191" fmla="*/ 431 w 431"/>
                <a:gd name="T192" fmla="*/ 709 h 7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1" h="709">
                  <a:moveTo>
                    <a:pt x="431" y="0"/>
                  </a:moveTo>
                  <a:lnTo>
                    <a:pt x="395" y="12"/>
                  </a:lnTo>
                  <a:lnTo>
                    <a:pt x="353" y="30"/>
                  </a:lnTo>
                  <a:lnTo>
                    <a:pt x="347" y="66"/>
                  </a:lnTo>
                  <a:lnTo>
                    <a:pt x="299" y="48"/>
                  </a:lnTo>
                  <a:lnTo>
                    <a:pt x="281" y="60"/>
                  </a:lnTo>
                  <a:lnTo>
                    <a:pt x="245" y="78"/>
                  </a:lnTo>
                  <a:lnTo>
                    <a:pt x="227" y="60"/>
                  </a:lnTo>
                  <a:lnTo>
                    <a:pt x="209" y="78"/>
                  </a:lnTo>
                  <a:lnTo>
                    <a:pt x="162" y="108"/>
                  </a:lnTo>
                  <a:lnTo>
                    <a:pt x="108" y="108"/>
                  </a:lnTo>
                  <a:lnTo>
                    <a:pt x="72" y="114"/>
                  </a:lnTo>
                  <a:lnTo>
                    <a:pt x="96" y="162"/>
                  </a:lnTo>
                  <a:lnTo>
                    <a:pt x="60" y="192"/>
                  </a:lnTo>
                  <a:lnTo>
                    <a:pt x="18" y="204"/>
                  </a:lnTo>
                  <a:lnTo>
                    <a:pt x="0" y="210"/>
                  </a:lnTo>
                  <a:lnTo>
                    <a:pt x="6" y="222"/>
                  </a:lnTo>
                  <a:lnTo>
                    <a:pt x="24" y="246"/>
                  </a:lnTo>
                  <a:lnTo>
                    <a:pt x="42" y="270"/>
                  </a:lnTo>
                  <a:lnTo>
                    <a:pt x="72" y="306"/>
                  </a:lnTo>
                  <a:lnTo>
                    <a:pt x="72" y="336"/>
                  </a:lnTo>
                  <a:lnTo>
                    <a:pt x="78" y="354"/>
                  </a:lnTo>
                  <a:lnTo>
                    <a:pt x="78" y="373"/>
                  </a:lnTo>
                  <a:lnTo>
                    <a:pt x="96" y="403"/>
                  </a:lnTo>
                  <a:lnTo>
                    <a:pt x="108" y="421"/>
                  </a:lnTo>
                  <a:lnTo>
                    <a:pt x="90" y="469"/>
                  </a:lnTo>
                  <a:lnTo>
                    <a:pt x="78" y="499"/>
                  </a:lnTo>
                  <a:lnTo>
                    <a:pt x="78" y="529"/>
                  </a:lnTo>
                  <a:lnTo>
                    <a:pt x="60" y="553"/>
                  </a:lnTo>
                  <a:lnTo>
                    <a:pt x="54" y="577"/>
                  </a:lnTo>
                  <a:lnTo>
                    <a:pt x="72" y="613"/>
                  </a:lnTo>
                  <a:lnTo>
                    <a:pt x="90" y="631"/>
                  </a:lnTo>
                  <a:lnTo>
                    <a:pt x="78" y="667"/>
                  </a:lnTo>
                  <a:lnTo>
                    <a:pt x="60" y="697"/>
                  </a:lnTo>
                  <a:lnTo>
                    <a:pt x="72" y="709"/>
                  </a:lnTo>
                  <a:lnTo>
                    <a:pt x="108" y="691"/>
                  </a:lnTo>
                  <a:lnTo>
                    <a:pt x="126" y="667"/>
                  </a:lnTo>
                  <a:lnTo>
                    <a:pt x="132" y="625"/>
                  </a:lnTo>
                  <a:lnTo>
                    <a:pt x="144" y="595"/>
                  </a:lnTo>
                  <a:lnTo>
                    <a:pt x="174" y="577"/>
                  </a:lnTo>
                  <a:lnTo>
                    <a:pt x="204" y="553"/>
                  </a:lnTo>
                  <a:lnTo>
                    <a:pt x="221" y="547"/>
                  </a:lnTo>
                  <a:lnTo>
                    <a:pt x="257" y="535"/>
                  </a:lnTo>
                  <a:lnTo>
                    <a:pt x="293" y="547"/>
                  </a:lnTo>
                  <a:lnTo>
                    <a:pt x="329" y="529"/>
                  </a:lnTo>
                  <a:lnTo>
                    <a:pt x="299" y="505"/>
                  </a:lnTo>
                  <a:lnTo>
                    <a:pt x="281" y="499"/>
                  </a:lnTo>
                  <a:lnTo>
                    <a:pt x="281" y="487"/>
                  </a:lnTo>
                  <a:lnTo>
                    <a:pt x="281" y="457"/>
                  </a:lnTo>
                  <a:lnTo>
                    <a:pt x="281" y="439"/>
                  </a:lnTo>
                  <a:lnTo>
                    <a:pt x="317" y="403"/>
                  </a:lnTo>
                  <a:lnTo>
                    <a:pt x="329" y="367"/>
                  </a:lnTo>
                  <a:lnTo>
                    <a:pt x="353" y="324"/>
                  </a:lnTo>
                  <a:lnTo>
                    <a:pt x="371" y="294"/>
                  </a:lnTo>
                  <a:lnTo>
                    <a:pt x="407" y="240"/>
                  </a:lnTo>
                  <a:lnTo>
                    <a:pt x="371" y="210"/>
                  </a:lnTo>
                  <a:lnTo>
                    <a:pt x="377" y="186"/>
                  </a:lnTo>
                  <a:lnTo>
                    <a:pt x="371" y="156"/>
                  </a:lnTo>
                  <a:lnTo>
                    <a:pt x="377" y="132"/>
                  </a:lnTo>
                  <a:lnTo>
                    <a:pt x="407" y="114"/>
                  </a:lnTo>
                  <a:lnTo>
                    <a:pt x="413" y="84"/>
                  </a:lnTo>
                  <a:lnTo>
                    <a:pt x="425" y="48"/>
                  </a:lnTo>
                  <a:lnTo>
                    <a:pt x="431" y="0"/>
                  </a:lnTo>
                  <a:close/>
                </a:path>
              </a:pathLst>
            </a:custGeom>
            <a:solidFill>
              <a:srgbClr val="FFFFFF"/>
            </a:solidFill>
            <a:ln w="9525">
              <a:noFill/>
              <a:round/>
              <a:headEnd/>
              <a:tailEnd/>
            </a:ln>
          </p:spPr>
          <p:txBody>
            <a:bodyPr/>
            <a:lstStyle/>
            <a:p>
              <a:endParaRPr lang="en-US"/>
            </a:p>
          </p:txBody>
        </p:sp>
        <p:sp>
          <p:nvSpPr>
            <p:cNvPr id="5374" name="Freeform 16"/>
            <p:cNvSpPr>
              <a:spLocks/>
            </p:cNvSpPr>
            <p:nvPr/>
          </p:nvSpPr>
          <p:spPr bwMode="auto">
            <a:xfrm>
              <a:off x="3408363" y="5467350"/>
              <a:ext cx="673100" cy="1125538"/>
            </a:xfrm>
            <a:custGeom>
              <a:avLst/>
              <a:gdLst>
                <a:gd name="T0" fmla="*/ 2147483647 w 431"/>
                <a:gd name="T1" fmla="*/ 0 h 709"/>
                <a:gd name="T2" fmla="*/ 2147483647 w 431"/>
                <a:gd name="T3" fmla="*/ 2147483647 h 709"/>
                <a:gd name="T4" fmla="*/ 2147483647 w 431"/>
                <a:gd name="T5" fmla="*/ 2147483647 h 709"/>
                <a:gd name="T6" fmla="*/ 2147483647 w 431"/>
                <a:gd name="T7" fmla="*/ 2147483647 h 709"/>
                <a:gd name="T8" fmla="*/ 2147483647 w 431"/>
                <a:gd name="T9" fmla="*/ 2147483647 h 709"/>
                <a:gd name="T10" fmla="*/ 2147483647 w 431"/>
                <a:gd name="T11" fmla="*/ 2147483647 h 709"/>
                <a:gd name="T12" fmla="*/ 2147483647 w 431"/>
                <a:gd name="T13" fmla="*/ 2147483647 h 709"/>
                <a:gd name="T14" fmla="*/ 2147483647 w 431"/>
                <a:gd name="T15" fmla="*/ 2147483647 h 709"/>
                <a:gd name="T16" fmla="*/ 2147483647 w 431"/>
                <a:gd name="T17" fmla="*/ 2147483647 h 709"/>
                <a:gd name="T18" fmla="*/ 2147483647 w 431"/>
                <a:gd name="T19" fmla="*/ 2147483647 h 709"/>
                <a:gd name="T20" fmla="*/ 2147483647 w 431"/>
                <a:gd name="T21" fmla="*/ 2147483647 h 709"/>
                <a:gd name="T22" fmla="*/ 2147483647 w 431"/>
                <a:gd name="T23" fmla="*/ 2147483647 h 709"/>
                <a:gd name="T24" fmla="*/ 2147483647 w 431"/>
                <a:gd name="T25" fmla="*/ 2147483647 h 709"/>
                <a:gd name="T26" fmla="*/ 2147483647 w 431"/>
                <a:gd name="T27" fmla="*/ 2147483647 h 709"/>
                <a:gd name="T28" fmla="*/ 2147483647 w 431"/>
                <a:gd name="T29" fmla="*/ 2147483647 h 709"/>
                <a:gd name="T30" fmla="*/ 0 w 431"/>
                <a:gd name="T31" fmla="*/ 2147483647 h 709"/>
                <a:gd name="T32" fmla="*/ 2147483647 w 431"/>
                <a:gd name="T33" fmla="*/ 2147483647 h 709"/>
                <a:gd name="T34" fmla="*/ 2147483647 w 431"/>
                <a:gd name="T35" fmla="*/ 2147483647 h 709"/>
                <a:gd name="T36" fmla="*/ 2147483647 w 431"/>
                <a:gd name="T37" fmla="*/ 2147483647 h 709"/>
                <a:gd name="T38" fmla="*/ 2147483647 w 431"/>
                <a:gd name="T39" fmla="*/ 2147483647 h 709"/>
                <a:gd name="T40" fmla="*/ 2147483647 w 431"/>
                <a:gd name="T41" fmla="*/ 2147483647 h 709"/>
                <a:gd name="T42" fmla="*/ 2147483647 w 431"/>
                <a:gd name="T43" fmla="*/ 2147483647 h 709"/>
                <a:gd name="T44" fmla="*/ 2147483647 w 431"/>
                <a:gd name="T45" fmla="*/ 2147483647 h 709"/>
                <a:gd name="T46" fmla="*/ 2147483647 w 431"/>
                <a:gd name="T47" fmla="*/ 2147483647 h 709"/>
                <a:gd name="T48" fmla="*/ 2147483647 w 431"/>
                <a:gd name="T49" fmla="*/ 2147483647 h 709"/>
                <a:gd name="T50" fmla="*/ 2147483647 w 431"/>
                <a:gd name="T51" fmla="*/ 2147483647 h 709"/>
                <a:gd name="T52" fmla="*/ 2147483647 w 431"/>
                <a:gd name="T53" fmla="*/ 2147483647 h 709"/>
                <a:gd name="T54" fmla="*/ 2147483647 w 431"/>
                <a:gd name="T55" fmla="*/ 2147483647 h 709"/>
                <a:gd name="T56" fmla="*/ 2147483647 w 431"/>
                <a:gd name="T57" fmla="*/ 2147483647 h 709"/>
                <a:gd name="T58" fmla="*/ 2147483647 w 431"/>
                <a:gd name="T59" fmla="*/ 2147483647 h 709"/>
                <a:gd name="T60" fmla="*/ 2147483647 w 431"/>
                <a:gd name="T61" fmla="*/ 2147483647 h 709"/>
                <a:gd name="T62" fmla="*/ 2147483647 w 431"/>
                <a:gd name="T63" fmla="*/ 2147483647 h 709"/>
                <a:gd name="T64" fmla="*/ 2147483647 w 431"/>
                <a:gd name="T65" fmla="*/ 2147483647 h 709"/>
                <a:gd name="T66" fmla="*/ 2147483647 w 431"/>
                <a:gd name="T67" fmla="*/ 2147483647 h 709"/>
                <a:gd name="T68" fmla="*/ 2147483647 w 431"/>
                <a:gd name="T69" fmla="*/ 2147483647 h 709"/>
                <a:gd name="T70" fmla="*/ 2147483647 w 431"/>
                <a:gd name="T71" fmla="*/ 2147483647 h 709"/>
                <a:gd name="T72" fmla="*/ 2147483647 w 431"/>
                <a:gd name="T73" fmla="*/ 2147483647 h 709"/>
                <a:gd name="T74" fmla="*/ 2147483647 w 431"/>
                <a:gd name="T75" fmla="*/ 2147483647 h 709"/>
                <a:gd name="T76" fmla="*/ 2147483647 w 431"/>
                <a:gd name="T77" fmla="*/ 2147483647 h 709"/>
                <a:gd name="T78" fmla="*/ 2147483647 w 431"/>
                <a:gd name="T79" fmla="*/ 2147483647 h 709"/>
                <a:gd name="T80" fmla="*/ 2147483647 w 431"/>
                <a:gd name="T81" fmla="*/ 2147483647 h 709"/>
                <a:gd name="T82" fmla="*/ 2147483647 w 431"/>
                <a:gd name="T83" fmla="*/ 2147483647 h 709"/>
                <a:gd name="T84" fmla="*/ 2147483647 w 431"/>
                <a:gd name="T85" fmla="*/ 2147483647 h 709"/>
                <a:gd name="T86" fmla="*/ 2147483647 w 431"/>
                <a:gd name="T87" fmla="*/ 2147483647 h 709"/>
                <a:gd name="T88" fmla="*/ 2147483647 w 431"/>
                <a:gd name="T89" fmla="*/ 2147483647 h 709"/>
                <a:gd name="T90" fmla="*/ 2147483647 w 431"/>
                <a:gd name="T91" fmla="*/ 2147483647 h 709"/>
                <a:gd name="T92" fmla="*/ 2147483647 w 431"/>
                <a:gd name="T93" fmla="*/ 2147483647 h 709"/>
                <a:gd name="T94" fmla="*/ 2147483647 w 431"/>
                <a:gd name="T95" fmla="*/ 2147483647 h 709"/>
                <a:gd name="T96" fmla="*/ 2147483647 w 431"/>
                <a:gd name="T97" fmla="*/ 2147483647 h 709"/>
                <a:gd name="T98" fmla="*/ 2147483647 w 431"/>
                <a:gd name="T99" fmla="*/ 2147483647 h 709"/>
                <a:gd name="T100" fmla="*/ 2147483647 w 431"/>
                <a:gd name="T101" fmla="*/ 2147483647 h 709"/>
                <a:gd name="T102" fmla="*/ 2147483647 w 431"/>
                <a:gd name="T103" fmla="*/ 2147483647 h 709"/>
                <a:gd name="T104" fmla="*/ 2147483647 w 431"/>
                <a:gd name="T105" fmla="*/ 2147483647 h 709"/>
                <a:gd name="T106" fmla="*/ 2147483647 w 431"/>
                <a:gd name="T107" fmla="*/ 2147483647 h 709"/>
                <a:gd name="T108" fmla="*/ 2147483647 w 431"/>
                <a:gd name="T109" fmla="*/ 2147483647 h 709"/>
                <a:gd name="T110" fmla="*/ 2147483647 w 431"/>
                <a:gd name="T111" fmla="*/ 2147483647 h 709"/>
                <a:gd name="T112" fmla="*/ 2147483647 w 431"/>
                <a:gd name="T113" fmla="*/ 2147483647 h 709"/>
                <a:gd name="T114" fmla="*/ 2147483647 w 431"/>
                <a:gd name="T115" fmla="*/ 2147483647 h 709"/>
                <a:gd name="T116" fmla="*/ 2147483647 w 431"/>
                <a:gd name="T117" fmla="*/ 2147483647 h 709"/>
                <a:gd name="T118" fmla="*/ 2147483647 w 431"/>
                <a:gd name="T119" fmla="*/ 2147483647 h 709"/>
                <a:gd name="T120" fmla="*/ 2147483647 w 431"/>
                <a:gd name="T121" fmla="*/ 2147483647 h 709"/>
                <a:gd name="T122" fmla="*/ 2147483647 w 431"/>
                <a:gd name="T123" fmla="*/ 2147483647 h 709"/>
                <a:gd name="T124" fmla="*/ 2147483647 w 431"/>
                <a:gd name="T125" fmla="*/ 0 h 7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1"/>
                <a:gd name="T190" fmla="*/ 0 h 709"/>
                <a:gd name="T191" fmla="*/ 431 w 431"/>
                <a:gd name="T192" fmla="*/ 709 h 7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1" h="709">
                  <a:moveTo>
                    <a:pt x="431" y="0"/>
                  </a:moveTo>
                  <a:lnTo>
                    <a:pt x="395" y="12"/>
                  </a:lnTo>
                  <a:lnTo>
                    <a:pt x="353" y="30"/>
                  </a:lnTo>
                  <a:lnTo>
                    <a:pt x="347" y="66"/>
                  </a:lnTo>
                  <a:lnTo>
                    <a:pt x="299" y="48"/>
                  </a:lnTo>
                  <a:lnTo>
                    <a:pt x="281" y="60"/>
                  </a:lnTo>
                  <a:lnTo>
                    <a:pt x="245" y="78"/>
                  </a:lnTo>
                  <a:lnTo>
                    <a:pt x="227" y="60"/>
                  </a:lnTo>
                  <a:lnTo>
                    <a:pt x="209" y="78"/>
                  </a:lnTo>
                  <a:lnTo>
                    <a:pt x="162" y="108"/>
                  </a:lnTo>
                  <a:lnTo>
                    <a:pt x="108" y="108"/>
                  </a:lnTo>
                  <a:lnTo>
                    <a:pt x="72" y="114"/>
                  </a:lnTo>
                  <a:lnTo>
                    <a:pt x="96" y="162"/>
                  </a:lnTo>
                  <a:lnTo>
                    <a:pt x="60" y="192"/>
                  </a:lnTo>
                  <a:lnTo>
                    <a:pt x="18" y="204"/>
                  </a:lnTo>
                  <a:lnTo>
                    <a:pt x="0" y="210"/>
                  </a:lnTo>
                  <a:lnTo>
                    <a:pt x="6" y="222"/>
                  </a:lnTo>
                  <a:lnTo>
                    <a:pt x="24" y="246"/>
                  </a:lnTo>
                  <a:lnTo>
                    <a:pt x="42" y="270"/>
                  </a:lnTo>
                  <a:lnTo>
                    <a:pt x="72" y="306"/>
                  </a:lnTo>
                  <a:lnTo>
                    <a:pt x="72" y="336"/>
                  </a:lnTo>
                  <a:lnTo>
                    <a:pt x="78" y="354"/>
                  </a:lnTo>
                  <a:lnTo>
                    <a:pt x="78" y="373"/>
                  </a:lnTo>
                  <a:lnTo>
                    <a:pt x="96" y="403"/>
                  </a:lnTo>
                  <a:lnTo>
                    <a:pt x="108" y="421"/>
                  </a:lnTo>
                  <a:lnTo>
                    <a:pt x="90" y="469"/>
                  </a:lnTo>
                  <a:lnTo>
                    <a:pt x="78" y="499"/>
                  </a:lnTo>
                  <a:lnTo>
                    <a:pt x="78" y="529"/>
                  </a:lnTo>
                  <a:lnTo>
                    <a:pt x="60" y="553"/>
                  </a:lnTo>
                  <a:lnTo>
                    <a:pt x="54" y="577"/>
                  </a:lnTo>
                  <a:lnTo>
                    <a:pt x="72" y="613"/>
                  </a:lnTo>
                  <a:lnTo>
                    <a:pt x="90" y="631"/>
                  </a:lnTo>
                  <a:lnTo>
                    <a:pt x="78" y="667"/>
                  </a:lnTo>
                  <a:lnTo>
                    <a:pt x="60" y="697"/>
                  </a:lnTo>
                  <a:lnTo>
                    <a:pt x="72" y="709"/>
                  </a:lnTo>
                  <a:lnTo>
                    <a:pt x="108" y="691"/>
                  </a:lnTo>
                  <a:lnTo>
                    <a:pt x="126" y="667"/>
                  </a:lnTo>
                  <a:lnTo>
                    <a:pt x="132" y="625"/>
                  </a:lnTo>
                  <a:lnTo>
                    <a:pt x="144" y="595"/>
                  </a:lnTo>
                  <a:lnTo>
                    <a:pt x="174" y="577"/>
                  </a:lnTo>
                  <a:lnTo>
                    <a:pt x="204" y="553"/>
                  </a:lnTo>
                  <a:lnTo>
                    <a:pt x="221" y="547"/>
                  </a:lnTo>
                  <a:lnTo>
                    <a:pt x="257" y="535"/>
                  </a:lnTo>
                  <a:lnTo>
                    <a:pt x="293" y="547"/>
                  </a:lnTo>
                  <a:lnTo>
                    <a:pt x="329" y="529"/>
                  </a:lnTo>
                  <a:lnTo>
                    <a:pt x="299" y="505"/>
                  </a:lnTo>
                  <a:lnTo>
                    <a:pt x="281" y="499"/>
                  </a:lnTo>
                  <a:lnTo>
                    <a:pt x="281" y="487"/>
                  </a:lnTo>
                  <a:lnTo>
                    <a:pt x="281" y="457"/>
                  </a:lnTo>
                  <a:lnTo>
                    <a:pt x="281" y="439"/>
                  </a:lnTo>
                  <a:lnTo>
                    <a:pt x="317" y="403"/>
                  </a:lnTo>
                  <a:lnTo>
                    <a:pt x="329" y="367"/>
                  </a:lnTo>
                  <a:lnTo>
                    <a:pt x="353" y="324"/>
                  </a:lnTo>
                  <a:lnTo>
                    <a:pt x="371" y="294"/>
                  </a:lnTo>
                  <a:lnTo>
                    <a:pt x="407" y="240"/>
                  </a:lnTo>
                  <a:lnTo>
                    <a:pt x="371" y="210"/>
                  </a:lnTo>
                  <a:lnTo>
                    <a:pt x="377" y="186"/>
                  </a:lnTo>
                  <a:lnTo>
                    <a:pt x="371" y="156"/>
                  </a:lnTo>
                  <a:lnTo>
                    <a:pt x="377" y="132"/>
                  </a:lnTo>
                  <a:lnTo>
                    <a:pt x="407" y="114"/>
                  </a:lnTo>
                  <a:lnTo>
                    <a:pt x="413" y="84"/>
                  </a:lnTo>
                  <a:lnTo>
                    <a:pt x="425" y="48"/>
                  </a:lnTo>
                  <a:lnTo>
                    <a:pt x="431" y="0"/>
                  </a:lnTo>
                </a:path>
              </a:pathLst>
            </a:custGeom>
            <a:noFill/>
            <a:ln w="9525" cap="rnd">
              <a:solidFill>
                <a:srgbClr val="000000"/>
              </a:solidFill>
              <a:round/>
              <a:headEnd/>
              <a:tailEnd/>
            </a:ln>
          </p:spPr>
          <p:txBody>
            <a:bodyPr/>
            <a:lstStyle/>
            <a:p>
              <a:endParaRPr lang="en-US"/>
            </a:p>
          </p:txBody>
        </p:sp>
      </p:grpSp>
      <p:sp>
        <p:nvSpPr>
          <p:cNvPr id="5126" name="Freeform 17"/>
          <p:cNvSpPr>
            <a:spLocks/>
          </p:cNvSpPr>
          <p:nvPr/>
        </p:nvSpPr>
        <p:spPr bwMode="auto">
          <a:xfrm>
            <a:off x="2987675" y="5438775"/>
            <a:ext cx="581025" cy="1144588"/>
          </a:xfrm>
          <a:custGeom>
            <a:avLst/>
            <a:gdLst>
              <a:gd name="T0" fmla="*/ 0 w 62"/>
              <a:gd name="T1" fmla="*/ 0 h 120"/>
              <a:gd name="T2" fmla="*/ 2147483647 w 62"/>
              <a:gd name="T3" fmla="*/ 2147483647 h 120"/>
              <a:gd name="T4" fmla="*/ 2147483647 w 62"/>
              <a:gd name="T5" fmla="*/ 2147483647 h 120"/>
              <a:gd name="T6" fmla="*/ 2147483647 w 62"/>
              <a:gd name="T7" fmla="*/ 2147483647 h 120"/>
              <a:gd name="T8" fmla="*/ 2147483647 w 62"/>
              <a:gd name="T9" fmla="*/ 2147483647 h 120"/>
              <a:gd name="T10" fmla="*/ 2147483647 w 62"/>
              <a:gd name="T11" fmla="*/ 2147483647 h 120"/>
              <a:gd name="T12" fmla="*/ 2147483647 w 62"/>
              <a:gd name="T13" fmla="*/ 2147483647 h 120"/>
              <a:gd name="T14" fmla="*/ 2147483647 w 62"/>
              <a:gd name="T15" fmla="*/ 2147483647 h 120"/>
              <a:gd name="T16" fmla="*/ 2147483647 w 62"/>
              <a:gd name="T17" fmla="*/ 2147483647 h 120"/>
              <a:gd name="T18" fmla="*/ 2147483647 w 62"/>
              <a:gd name="T19" fmla="*/ 2147483647 h 120"/>
              <a:gd name="T20" fmla="*/ 2147483647 w 62"/>
              <a:gd name="T21" fmla="*/ 2147483647 h 120"/>
              <a:gd name="T22" fmla="*/ 2147483647 w 62"/>
              <a:gd name="T23" fmla="*/ 2147483647 h 120"/>
              <a:gd name="T24" fmla="*/ 2147483647 w 62"/>
              <a:gd name="T25" fmla="*/ 2147483647 h 120"/>
              <a:gd name="T26" fmla="*/ 2147483647 w 62"/>
              <a:gd name="T27" fmla="*/ 2147483647 h 120"/>
              <a:gd name="T28" fmla="*/ 2147483647 w 62"/>
              <a:gd name="T29" fmla="*/ 2147483647 h 120"/>
              <a:gd name="T30" fmla="*/ 2147483647 w 62"/>
              <a:gd name="T31" fmla="*/ 2147483647 h 120"/>
              <a:gd name="T32" fmla="*/ 2147483647 w 62"/>
              <a:gd name="T33" fmla="*/ 2147483647 h 120"/>
              <a:gd name="T34" fmla="*/ 2147483647 w 62"/>
              <a:gd name="T35" fmla="*/ 2147483647 h 120"/>
              <a:gd name="T36" fmla="*/ 2147483647 w 62"/>
              <a:gd name="T37" fmla="*/ 2147483647 h 120"/>
              <a:gd name="T38" fmla="*/ 2147483647 w 62"/>
              <a:gd name="T39" fmla="*/ 2147483647 h 120"/>
              <a:gd name="T40" fmla="*/ 2147483647 w 62"/>
              <a:gd name="T41" fmla="*/ 2147483647 h 120"/>
              <a:gd name="T42" fmla="*/ 2147483647 w 62"/>
              <a:gd name="T43" fmla="*/ 2147483647 h 120"/>
              <a:gd name="T44" fmla="*/ 2147483647 w 62"/>
              <a:gd name="T45" fmla="*/ 2147483647 h 120"/>
              <a:gd name="T46" fmla="*/ 2147483647 w 62"/>
              <a:gd name="T47" fmla="*/ 2147483647 h 120"/>
              <a:gd name="T48" fmla="*/ 2147483647 w 62"/>
              <a:gd name="T49" fmla="*/ 2147483647 h 120"/>
              <a:gd name="T50" fmla="*/ 2147483647 w 62"/>
              <a:gd name="T51" fmla="*/ 2147483647 h 120"/>
              <a:gd name="T52" fmla="*/ 2147483647 w 62"/>
              <a:gd name="T53" fmla="*/ 2147483647 h 120"/>
              <a:gd name="T54" fmla="*/ 2147483647 w 62"/>
              <a:gd name="T55" fmla="*/ 2147483647 h 120"/>
              <a:gd name="T56" fmla="*/ 2147483647 w 62"/>
              <a:gd name="T57" fmla="*/ 2147483647 h 120"/>
              <a:gd name="T58" fmla="*/ 2147483647 w 62"/>
              <a:gd name="T59" fmla="*/ 2147483647 h 120"/>
              <a:gd name="T60" fmla="*/ 2147483647 w 62"/>
              <a:gd name="T61" fmla="*/ 2147483647 h 120"/>
              <a:gd name="T62" fmla="*/ 2147483647 w 62"/>
              <a:gd name="T63" fmla="*/ 2147483647 h 120"/>
              <a:gd name="T64" fmla="*/ 2147483647 w 62"/>
              <a:gd name="T65" fmla="*/ 2147483647 h 120"/>
              <a:gd name="T66" fmla="*/ 2147483647 w 62"/>
              <a:gd name="T67" fmla="*/ 2147483647 h 120"/>
              <a:gd name="T68" fmla="*/ 2147483647 w 62"/>
              <a:gd name="T69" fmla="*/ 2147483647 h 120"/>
              <a:gd name="T70" fmla="*/ 2147483647 w 62"/>
              <a:gd name="T71" fmla="*/ 2147483647 h 120"/>
              <a:gd name="T72" fmla="*/ 2147483647 w 62"/>
              <a:gd name="T73" fmla="*/ 2147483647 h 120"/>
              <a:gd name="T74" fmla="*/ 2147483647 w 62"/>
              <a:gd name="T75" fmla="*/ 2147483647 h 120"/>
              <a:gd name="T76" fmla="*/ 2147483647 w 62"/>
              <a:gd name="T77" fmla="*/ 2147483647 h 120"/>
              <a:gd name="T78" fmla="*/ 2147483647 w 62"/>
              <a:gd name="T79" fmla="*/ 2147483647 h 120"/>
              <a:gd name="T80" fmla="*/ 2147483647 w 62"/>
              <a:gd name="T81" fmla="*/ 2147483647 h 120"/>
              <a:gd name="T82" fmla="*/ 2147483647 w 62"/>
              <a:gd name="T83" fmla="*/ 2147483647 h 120"/>
              <a:gd name="T84" fmla="*/ 2147483647 w 62"/>
              <a:gd name="T85" fmla="*/ 2147483647 h 120"/>
              <a:gd name="T86" fmla="*/ 2147483647 w 62"/>
              <a:gd name="T87" fmla="*/ 2147483647 h 120"/>
              <a:gd name="T88" fmla="*/ 2147483647 w 62"/>
              <a:gd name="T89" fmla="*/ 2147483647 h 120"/>
              <a:gd name="T90" fmla="*/ 2147483647 w 62"/>
              <a:gd name="T91" fmla="*/ 2147483647 h 120"/>
              <a:gd name="T92" fmla="*/ 2147483647 w 62"/>
              <a:gd name="T93" fmla="*/ 2147483647 h 120"/>
              <a:gd name="T94" fmla="*/ 2147483647 w 62"/>
              <a:gd name="T95" fmla="*/ 2147483647 h 120"/>
              <a:gd name="T96" fmla="*/ 2147483647 w 62"/>
              <a:gd name="T97" fmla="*/ 2147483647 h 120"/>
              <a:gd name="T98" fmla="*/ 2147483647 w 62"/>
              <a:gd name="T99" fmla="*/ 2147483647 h 120"/>
              <a:gd name="T100" fmla="*/ 2147483647 w 62"/>
              <a:gd name="T101" fmla="*/ 2147483647 h 120"/>
              <a:gd name="T102" fmla="*/ 0 w 62"/>
              <a:gd name="T103" fmla="*/ 0 h 1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
              <a:gd name="T157" fmla="*/ 0 h 120"/>
              <a:gd name="T158" fmla="*/ 62 w 62"/>
              <a:gd name="T159" fmla="*/ 120 h 1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 h="120">
                <a:moveTo>
                  <a:pt x="0" y="0"/>
                </a:moveTo>
                <a:cubicBezTo>
                  <a:pt x="2" y="1"/>
                  <a:pt x="4" y="2"/>
                  <a:pt x="6" y="4"/>
                </a:cubicBezTo>
                <a:cubicBezTo>
                  <a:pt x="6" y="6"/>
                  <a:pt x="8" y="7"/>
                  <a:pt x="9" y="9"/>
                </a:cubicBezTo>
                <a:cubicBezTo>
                  <a:pt x="10" y="10"/>
                  <a:pt x="11" y="12"/>
                  <a:pt x="11" y="12"/>
                </a:cubicBezTo>
                <a:cubicBezTo>
                  <a:pt x="12" y="15"/>
                  <a:pt x="13" y="14"/>
                  <a:pt x="14" y="16"/>
                </a:cubicBezTo>
                <a:cubicBezTo>
                  <a:pt x="15" y="17"/>
                  <a:pt x="19" y="20"/>
                  <a:pt x="19" y="20"/>
                </a:cubicBezTo>
                <a:cubicBezTo>
                  <a:pt x="21" y="22"/>
                  <a:pt x="21" y="25"/>
                  <a:pt x="22" y="27"/>
                </a:cubicBezTo>
                <a:cubicBezTo>
                  <a:pt x="22" y="28"/>
                  <a:pt x="22" y="30"/>
                  <a:pt x="23" y="31"/>
                </a:cubicBezTo>
                <a:cubicBezTo>
                  <a:pt x="25" y="32"/>
                  <a:pt x="30" y="33"/>
                  <a:pt x="32" y="34"/>
                </a:cubicBezTo>
                <a:cubicBezTo>
                  <a:pt x="33" y="34"/>
                  <a:pt x="34" y="35"/>
                  <a:pt x="35" y="36"/>
                </a:cubicBezTo>
                <a:cubicBezTo>
                  <a:pt x="37" y="37"/>
                  <a:pt x="40" y="37"/>
                  <a:pt x="42" y="39"/>
                </a:cubicBezTo>
                <a:cubicBezTo>
                  <a:pt x="44" y="40"/>
                  <a:pt x="45" y="42"/>
                  <a:pt x="47" y="43"/>
                </a:cubicBezTo>
                <a:cubicBezTo>
                  <a:pt x="49" y="45"/>
                  <a:pt x="52" y="47"/>
                  <a:pt x="53" y="50"/>
                </a:cubicBezTo>
                <a:cubicBezTo>
                  <a:pt x="55" y="52"/>
                  <a:pt x="54" y="54"/>
                  <a:pt x="57" y="56"/>
                </a:cubicBezTo>
                <a:cubicBezTo>
                  <a:pt x="56" y="59"/>
                  <a:pt x="56" y="61"/>
                  <a:pt x="58" y="63"/>
                </a:cubicBezTo>
                <a:cubicBezTo>
                  <a:pt x="58" y="66"/>
                  <a:pt x="58" y="67"/>
                  <a:pt x="59" y="69"/>
                </a:cubicBezTo>
                <a:cubicBezTo>
                  <a:pt x="60" y="71"/>
                  <a:pt x="61" y="73"/>
                  <a:pt x="62" y="75"/>
                </a:cubicBezTo>
                <a:cubicBezTo>
                  <a:pt x="61" y="77"/>
                  <a:pt x="61" y="79"/>
                  <a:pt x="60" y="81"/>
                </a:cubicBezTo>
                <a:cubicBezTo>
                  <a:pt x="59" y="82"/>
                  <a:pt x="58" y="84"/>
                  <a:pt x="58" y="85"/>
                </a:cubicBezTo>
                <a:cubicBezTo>
                  <a:pt x="58" y="86"/>
                  <a:pt x="57" y="88"/>
                  <a:pt x="57" y="88"/>
                </a:cubicBezTo>
                <a:cubicBezTo>
                  <a:pt x="58" y="90"/>
                  <a:pt x="58" y="92"/>
                  <a:pt x="56" y="93"/>
                </a:cubicBezTo>
                <a:cubicBezTo>
                  <a:pt x="55" y="95"/>
                  <a:pt x="54" y="96"/>
                  <a:pt x="54" y="98"/>
                </a:cubicBezTo>
                <a:cubicBezTo>
                  <a:pt x="54" y="100"/>
                  <a:pt x="54" y="104"/>
                  <a:pt x="56" y="105"/>
                </a:cubicBezTo>
                <a:cubicBezTo>
                  <a:pt x="57" y="106"/>
                  <a:pt x="59" y="108"/>
                  <a:pt x="59" y="108"/>
                </a:cubicBezTo>
                <a:cubicBezTo>
                  <a:pt x="58" y="112"/>
                  <a:pt x="58" y="117"/>
                  <a:pt x="57" y="120"/>
                </a:cubicBezTo>
                <a:cubicBezTo>
                  <a:pt x="56" y="120"/>
                  <a:pt x="55" y="120"/>
                  <a:pt x="55" y="119"/>
                </a:cubicBezTo>
                <a:cubicBezTo>
                  <a:pt x="53" y="117"/>
                  <a:pt x="53" y="117"/>
                  <a:pt x="51" y="116"/>
                </a:cubicBezTo>
                <a:cubicBezTo>
                  <a:pt x="50" y="114"/>
                  <a:pt x="47" y="113"/>
                  <a:pt x="45" y="112"/>
                </a:cubicBezTo>
                <a:cubicBezTo>
                  <a:pt x="45" y="110"/>
                  <a:pt x="44" y="109"/>
                  <a:pt x="44" y="108"/>
                </a:cubicBezTo>
                <a:cubicBezTo>
                  <a:pt x="43" y="107"/>
                  <a:pt x="42" y="106"/>
                  <a:pt x="42" y="106"/>
                </a:cubicBezTo>
                <a:cubicBezTo>
                  <a:pt x="42" y="104"/>
                  <a:pt x="41" y="101"/>
                  <a:pt x="40" y="100"/>
                </a:cubicBezTo>
                <a:cubicBezTo>
                  <a:pt x="40" y="99"/>
                  <a:pt x="39" y="99"/>
                  <a:pt x="38" y="99"/>
                </a:cubicBezTo>
                <a:cubicBezTo>
                  <a:pt x="38" y="98"/>
                  <a:pt x="36" y="98"/>
                  <a:pt x="36" y="98"/>
                </a:cubicBezTo>
                <a:cubicBezTo>
                  <a:pt x="35" y="95"/>
                  <a:pt x="36" y="92"/>
                  <a:pt x="35" y="89"/>
                </a:cubicBezTo>
                <a:cubicBezTo>
                  <a:pt x="34" y="86"/>
                  <a:pt x="33" y="84"/>
                  <a:pt x="33" y="81"/>
                </a:cubicBezTo>
                <a:cubicBezTo>
                  <a:pt x="32" y="79"/>
                  <a:pt x="32" y="76"/>
                  <a:pt x="32" y="74"/>
                </a:cubicBezTo>
                <a:cubicBezTo>
                  <a:pt x="31" y="73"/>
                  <a:pt x="30" y="72"/>
                  <a:pt x="30" y="70"/>
                </a:cubicBezTo>
                <a:cubicBezTo>
                  <a:pt x="30" y="70"/>
                  <a:pt x="29" y="68"/>
                  <a:pt x="29" y="68"/>
                </a:cubicBezTo>
                <a:cubicBezTo>
                  <a:pt x="29" y="66"/>
                  <a:pt x="29" y="66"/>
                  <a:pt x="28" y="64"/>
                </a:cubicBezTo>
                <a:cubicBezTo>
                  <a:pt x="27" y="62"/>
                  <a:pt x="27" y="60"/>
                  <a:pt x="25" y="59"/>
                </a:cubicBezTo>
                <a:cubicBezTo>
                  <a:pt x="25" y="57"/>
                  <a:pt x="25" y="59"/>
                  <a:pt x="24" y="57"/>
                </a:cubicBezTo>
                <a:cubicBezTo>
                  <a:pt x="23" y="57"/>
                  <a:pt x="22" y="55"/>
                  <a:pt x="21" y="55"/>
                </a:cubicBezTo>
                <a:cubicBezTo>
                  <a:pt x="20" y="54"/>
                  <a:pt x="19" y="52"/>
                  <a:pt x="17" y="51"/>
                </a:cubicBezTo>
                <a:cubicBezTo>
                  <a:pt x="16" y="49"/>
                  <a:pt x="15" y="47"/>
                  <a:pt x="14" y="46"/>
                </a:cubicBezTo>
                <a:cubicBezTo>
                  <a:pt x="13" y="45"/>
                  <a:pt x="12" y="41"/>
                  <a:pt x="11" y="41"/>
                </a:cubicBezTo>
                <a:cubicBezTo>
                  <a:pt x="11" y="41"/>
                  <a:pt x="10" y="38"/>
                  <a:pt x="10" y="38"/>
                </a:cubicBezTo>
                <a:cubicBezTo>
                  <a:pt x="7" y="36"/>
                  <a:pt x="7" y="32"/>
                  <a:pt x="6" y="29"/>
                </a:cubicBezTo>
                <a:cubicBezTo>
                  <a:pt x="6" y="28"/>
                  <a:pt x="5" y="27"/>
                  <a:pt x="5" y="27"/>
                </a:cubicBezTo>
                <a:cubicBezTo>
                  <a:pt x="4" y="26"/>
                  <a:pt x="3" y="24"/>
                  <a:pt x="3" y="24"/>
                </a:cubicBezTo>
                <a:cubicBezTo>
                  <a:pt x="3" y="21"/>
                  <a:pt x="3" y="20"/>
                  <a:pt x="2" y="17"/>
                </a:cubicBezTo>
                <a:cubicBezTo>
                  <a:pt x="2" y="16"/>
                  <a:pt x="1" y="14"/>
                  <a:pt x="1" y="13"/>
                </a:cubicBezTo>
                <a:cubicBezTo>
                  <a:pt x="1" y="8"/>
                  <a:pt x="0" y="4"/>
                  <a:pt x="0" y="0"/>
                </a:cubicBezTo>
                <a:close/>
              </a:path>
            </a:pathLst>
          </a:custGeom>
          <a:solidFill>
            <a:srgbClr val="FFFFFF"/>
          </a:solidFill>
          <a:ln w="9525" cap="rnd">
            <a:solidFill>
              <a:srgbClr val="000000"/>
            </a:solidFill>
            <a:round/>
            <a:headEnd/>
            <a:tailEnd/>
          </a:ln>
        </p:spPr>
        <p:txBody>
          <a:bodyPr/>
          <a:lstStyle/>
          <a:p>
            <a:endParaRPr lang="en-US"/>
          </a:p>
        </p:txBody>
      </p:sp>
      <p:grpSp>
        <p:nvGrpSpPr>
          <p:cNvPr id="3" name="Group 262"/>
          <p:cNvGrpSpPr>
            <a:grpSpLocks/>
          </p:cNvGrpSpPr>
          <p:nvPr/>
        </p:nvGrpSpPr>
        <p:grpSpPr bwMode="auto">
          <a:xfrm>
            <a:off x="3052763" y="1724025"/>
            <a:ext cx="122237" cy="38100"/>
            <a:chOff x="3052763" y="1724025"/>
            <a:chExt cx="122237" cy="38100"/>
          </a:xfrm>
        </p:grpSpPr>
        <p:sp>
          <p:nvSpPr>
            <p:cNvPr id="5371" name="Freeform 19"/>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close/>
                </a:path>
              </a:pathLst>
            </a:custGeom>
            <a:solidFill>
              <a:srgbClr val="FFFFFF"/>
            </a:solidFill>
            <a:ln w="9525">
              <a:noFill/>
              <a:round/>
              <a:headEnd/>
              <a:tailEnd/>
            </a:ln>
          </p:spPr>
          <p:txBody>
            <a:bodyPr/>
            <a:lstStyle/>
            <a:p>
              <a:endParaRPr lang="en-US"/>
            </a:p>
          </p:txBody>
        </p:sp>
        <p:sp>
          <p:nvSpPr>
            <p:cNvPr id="5372" name="Freeform 20"/>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path>
              </a:pathLst>
            </a:custGeom>
            <a:noFill/>
            <a:ln w="9525" cap="rnd">
              <a:solidFill>
                <a:srgbClr val="000000"/>
              </a:solidFill>
              <a:round/>
              <a:headEnd/>
              <a:tailEnd/>
            </a:ln>
          </p:spPr>
          <p:txBody>
            <a:bodyPr/>
            <a:lstStyle/>
            <a:p>
              <a:endParaRPr lang="en-US"/>
            </a:p>
          </p:txBody>
        </p:sp>
      </p:grpSp>
      <p:grpSp>
        <p:nvGrpSpPr>
          <p:cNvPr id="4" name="Group 263"/>
          <p:cNvGrpSpPr>
            <a:grpSpLocks/>
          </p:cNvGrpSpPr>
          <p:nvPr/>
        </p:nvGrpSpPr>
        <p:grpSpPr bwMode="auto">
          <a:xfrm>
            <a:off x="3052763" y="1724025"/>
            <a:ext cx="122237" cy="38100"/>
            <a:chOff x="3052763" y="1724025"/>
            <a:chExt cx="122237" cy="38100"/>
          </a:xfrm>
        </p:grpSpPr>
        <p:sp>
          <p:nvSpPr>
            <p:cNvPr id="5369" name="Freeform 22"/>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close/>
                </a:path>
              </a:pathLst>
            </a:custGeom>
            <a:solidFill>
              <a:srgbClr val="FFFFFF"/>
            </a:solidFill>
            <a:ln w="9525">
              <a:noFill/>
              <a:round/>
              <a:headEnd/>
              <a:tailEnd/>
            </a:ln>
          </p:spPr>
          <p:txBody>
            <a:bodyPr/>
            <a:lstStyle/>
            <a:p>
              <a:endParaRPr lang="en-US"/>
            </a:p>
          </p:txBody>
        </p:sp>
        <p:sp>
          <p:nvSpPr>
            <p:cNvPr id="5370" name="Freeform 23"/>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0 60000 65536"/>
                <a:gd name="T9" fmla="*/ 0 60000 65536"/>
                <a:gd name="T10" fmla="*/ 0 60000 65536"/>
                <a:gd name="T11" fmla="*/ 0 60000 65536"/>
                <a:gd name="T12" fmla="*/ 0 w 78"/>
                <a:gd name="T13" fmla="*/ 0 h 24"/>
                <a:gd name="T14" fmla="*/ 78 w 78"/>
                <a:gd name="T15" fmla="*/ 24 h 24"/>
              </a:gdLst>
              <a:ahLst/>
              <a:cxnLst>
                <a:cxn ang="T8">
                  <a:pos x="T0" y="T1"/>
                </a:cxn>
                <a:cxn ang="T9">
                  <a:pos x="T2" y="T3"/>
                </a:cxn>
                <a:cxn ang="T10">
                  <a:pos x="T4" y="T5"/>
                </a:cxn>
                <a:cxn ang="T11">
                  <a:pos x="T6" y="T7"/>
                </a:cxn>
              </a:cxnLst>
              <a:rect l="T12" t="T13" r="T14" b="T15"/>
              <a:pathLst>
                <a:path w="78" h="24">
                  <a:moveTo>
                    <a:pt x="78" y="12"/>
                  </a:moveTo>
                  <a:lnTo>
                    <a:pt x="24" y="0"/>
                  </a:lnTo>
                  <a:lnTo>
                    <a:pt x="24" y="24"/>
                  </a:lnTo>
                  <a:lnTo>
                    <a:pt x="0" y="12"/>
                  </a:lnTo>
                </a:path>
              </a:pathLst>
            </a:custGeom>
            <a:noFill/>
            <a:ln w="9525" cap="rnd">
              <a:solidFill>
                <a:srgbClr val="000000"/>
              </a:solidFill>
              <a:round/>
              <a:headEnd/>
              <a:tailEnd/>
            </a:ln>
          </p:spPr>
          <p:txBody>
            <a:bodyPr/>
            <a:lstStyle/>
            <a:p>
              <a:endParaRPr lang="en-US"/>
            </a:p>
          </p:txBody>
        </p:sp>
      </p:grpSp>
      <p:grpSp>
        <p:nvGrpSpPr>
          <p:cNvPr id="5" name="Group 264"/>
          <p:cNvGrpSpPr>
            <a:grpSpLocks/>
          </p:cNvGrpSpPr>
          <p:nvPr/>
        </p:nvGrpSpPr>
        <p:grpSpPr bwMode="auto">
          <a:xfrm>
            <a:off x="2079625" y="2124075"/>
            <a:ext cx="1522413" cy="1447800"/>
            <a:chOff x="2071670" y="2124076"/>
            <a:chExt cx="1522413" cy="1447800"/>
          </a:xfrm>
          <a:solidFill>
            <a:srgbClr val="00FF00"/>
          </a:solidFill>
        </p:grpSpPr>
        <p:sp>
          <p:nvSpPr>
            <p:cNvPr id="25851" name="Freeform 25"/>
            <p:cNvSpPr>
              <a:spLocks/>
            </p:cNvSpPr>
            <p:nvPr/>
          </p:nvSpPr>
          <p:spPr bwMode="auto">
            <a:xfrm>
              <a:off x="2071670" y="2124076"/>
              <a:ext cx="1522413" cy="1447800"/>
            </a:xfrm>
            <a:custGeom>
              <a:avLst/>
              <a:gdLst>
                <a:gd name="T0" fmla="*/ 2147483647 w 976"/>
                <a:gd name="T1" fmla="*/ 2147483647 h 912"/>
                <a:gd name="T2" fmla="*/ 2147483647 w 976"/>
                <a:gd name="T3" fmla="*/ 2147483647 h 912"/>
                <a:gd name="T4" fmla="*/ 2147483647 w 976"/>
                <a:gd name="T5" fmla="*/ 2147483647 h 912"/>
                <a:gd name="T6" fmla="*/ 2147483647 w 976"/>
                <a:gd name="T7" fmla="*/ 2147483647 h 912"/>
                <a:gd name="T8" fmla="*/ 2147483647 w 976"/>
                <a:gd name="T9" fmla="*/ 2147483647 h 912"/>
                <a:gd name="T10" fmla="*/ 2147483647 w 976"/>
                <a:gd name="T11" fmla="*/ 2147483647 h 912"/>
                <a:gd name="T12" fmla="*/ 2147483647 w 976"/>
                <a:gd name="T13" fmla="*/ 2147483647 h 912"/>
                <a:gd name="T14" fmla="*/ 2147483647 w 976"/>
                <a:gd name="T15" fmla="*/ 2147483647 h 912"/>
                <a:gd name="T16" fmla="*/ 2147483647 w 976"/>
                <a:gd name="T17" fmla="*/ 2147483647 h 912"/>
                <a:gd name="T18" fmla="*/ 2147483647 w 976"/>
                <a:gd name="T19" fmla="*/ 2147483647 h 912"/>
                <a:gd name="T20" fmla="*/ 2147483647 w 976"/>
                <a:gd name="T21" fmla="*/ 2147483647 h 912"/>
                <a:gd name="T22" fmla="*/ 2147483647 w 976"/>
                <a:gd name="T23" fmla="*/ 2147483647 h 912"/>
                <a:gd name="T24" fmla="*/ 2147483647 w 976"/>
                <a:gd name="T25" fmla="*/ 2147483647 h 912"/>
                <a:gd name="T26" fmla="*/ 2147483647 w 976"/>
                <a:gd name="T27" fmla="*/ 2147483647 h 912"/>
                <a:gd name="T28" fmla="*/ 2147483647 w 976"/>
                <a:gd name="T29" fmla="*/ 2147483647 h 912"/>
                <a:gd name="T30" fmla="*/ 2147483647 w 976"/>
                <a:gd name="T31" fmla="*/ 2147483647 h 912"/>
                <a:gd name="T32" fmla="*/ 2147483647 w 976"/>
                <a:gd name="T33" fmla="*/ 2147483647 h 912"/>
                <a:gd name="T34" fmla="*/ 2147483647 w 976"/>
                <a:gd name="T35" fmla="*/ 2147483647 h 912"/>
                <a:gd name="T36" fmla="*/ 2147483647 w 976"/>
                <a:gd name="T37" fmla="*/ 2147483647 h 912"/>
                <a:gd name="T38" fmla="*/ 2147483647 w 976"/>
                <a:gd name="T39" fmla="*/ 2147483647 h 912"/>
                <a:gd name="T40" fmla="*/ 2147483647 w 976"/>
                <a:gd name="T41" fmla="*/ 2147483647 h 912"/>
                <a:gd name="T42" fmla="*/ 2147483647 w 976"/>
                <a:gd name="T43" fmla="*/ 2147483647 h 912"/>
                <a:gd name="T44" fmla="*/ 2147483647 w 976"/>
                <a:gd name="T45" fmla="*/ 2147483647 h 912"/>
                <a:gd name="T46" fmla="*/ 2147483647 w 976"/>
                <a:gd name="T47" fmla="*/ 2147483647 h 912"/>
                <a:gd name="T48" fmla="*/ 2147483647 w 976"/>
                <a:gd name="T49" fmla="*/ 0 h 912"/>
                <a:gd name="T50" fmla="*/ 2147483647 w 976"/>
                <a:gd name="T51" fmla="*/ 2147483647 h 912"/>
                <a:gd name="T52" fmla="*/ 2147483647 w 976"/>
                <a:gd name="T53" fmla="*/ 2147483647 h 912"/>
                <a:gd name="T54" fmla="*/ 2147483647 w 976"/>
                <a:gd name="T55" fmla="*/ 2147483647 h 912"/>
                <a:gd name="T56" fmla="*/ 2147483647 w 976"/>
                <a:gd name="T57" fmla="*/ 2147483647 h 912"/>
                <a:gd name="T58" fmla="*/ 2147483647 w 976"/>
                <a:gd name="T59" fmla="*/ 2147483647 h 912"/>
                <a:gd name="T60" fmla="*/ 2147483647 w 976"/>
                <a:gd name="T61" fmla="*/ 2147483647 h 912"/>
                <a:gd name="T62" fmla="*/ 2147483647 w 976"/>
                <a:gd name="T63" fmla="*/ 2147483647 h 912"/>
                <a:gd name="T64" fmla="*/ 2147483647 w 976"/>
                <a:gd name="T65" fmla="*/ 2147483647 h 912"/>
                <a:gd name="T66" fmla="*/ 2147483647 w 976"/>
                <a:gd name="T67" fmla="*/ 2147483647 h 912"/>
                <a:gd name="T68" fmla="*/ 2147483647 w 976"/>
                <a:gd name="T69" fmla="*/ 2147483647 h 912"/>
                <a:gd name="T70" fmla="*/ 0 w 976"/>
                <a:gd name="T71" fmla="*/ 2147483647 h 912"/>
                <a:gd name="T72" fmla="*/ 2147483647 w 976"/>
                <a:gd name="T73" fmla="*/ 2147483647 h 912"/>
                <a:gd name="T74" fmla="*/ 2147483647 w 976"/>
                <a:gd name="T75" fmla="*/ 2147483647 h 912"/>
                <a:gd name="T76" fmla="*/ 2147483647 w 976"/>
                <a:gd name="T77" fmla="*/ 2147483647 h 912"/>
                <a:gd name="T78" fmla="*/ 2147483647 w 976"/>
                <a:gd name="T79" fmla="*/ 2147483647 h 912"/>
                <a:gd name="T80" fmla="*/ 2147483647 w 976"/>
                <a:gd name="T81" fmla="*/ 2147483647 h 912"/>
                <a:gd name="T82" fmla="*/ 2147483647 w 976"/>
                <a:gd name="T83" fmla="*/ 2147483647 h 912"/>
                <a:gd name="T84" fmla="*/ 2147483647 w 976"/>
                <a:gd name="T85" fmla="*/ 2147483647 h 912"/>
                <a:gd name="T86" fmla="*/ 2147483647 w 976"/>
                <a:gd name="T87" fmla="*/ 2147483647 h 912"/>
                <a:gd name="T88" fmla="*/ 2147483647 w 976"/>
                <a:gd name="T89" fmla="*/ 2147483647 h 912"/>
                <a:gd name="T90" fmla="*/ 2147483647 w 976"/>
                <a:gd name="T91" fmla="*/ 2147483647 h 912"/>
                <a:gd name="T92" fmla="*/ 2147483647 w 976"/>
                <a:gd name="T93" fmla="*/ 2147483647 h 912"/>
                <a:gd name="T94" fmla="*/ 2147483647 w 976"/>
                <a:gd name="T95" fmla="*/ 2147483647 h 912"/>
                <a:gd name="T96" fmla="*/ 2147483647 w 976"/>
                <a:gd name="T97" fmla="*/ 2147483647 h 912"/>
                <a:gd name="T98" fmla="*/ 2147483647 w 976"/>
                <a:gd name="T99" fmla="*/ 2147483647 h 9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6"/>
                <a:gd name="T151" fmla="*/ 0 h 912"/>
                <a:gd name="T152" fmla="*/ 976 w 976"/>
                <a:gd name="T153" fmla="*/ 912 h 9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6" h="912">
                  <a:moveTo>
                    <a:pt x="551" y="912"/>
                  </a:moveTo>
                  <a:lnTo>
                    <a:pt x="604" y="912"/>
                  </a:lnTo>
                  <a:lnTo>
                    <a:pt x="569" y="864"/>
                  </a:lnTo>
                  <a:lnTo>
                    <a:pt x="604" y="828"/>
                  </a:lnTo>
                  <a:lnTo>
                    <a:pt x="610" y="780"/>
                  </a:lnTo>
                  <a:lnTo>
                    <a:pt x="586" y="720"/>
                  </a:lnTo>
                  <a:lnTo>
                    <a:pt x="604" y="696"/>
                  </a:lnTo>
                  <a:lnTo>
                    <a:pt x="646" y="684"/>
                  </a:lnTo>
                  <a:lnTo>
                    <a:pt x="670" y="678"/>
                  </a:lnTo>
                  <a:lnTo>
                    <a:pt x="688" y="714"/>
                  </a:lnTo>
                  <a:lnTo>
                    <a:pt x="742" y="714"/>
                  </a:lnTo>
                  <a:lnTo>
                    <a:pt x="742" y="750"/>
                  </a:lnTo>
                  <a:lnTo>
                    <a:pt x="694" y="810"/>
                  </a:lnTo>
                  <a:lnTo>
                    <a:pt x="712" y="846"/>
                  </a:lnTo>
                  <a:lnTo>
                    <a:pt x="748" y="810"/>
                  </a:lnTo>
                  <a:lnTo>
                    <a:pt x="772" y="768"/>
                  </a:lnTo>
                  <a:lnTo>
                    <a:pt x="814" y="780"/>
                  </a:lnTo>
                  <a:lnTo>
                    <a:pt x="862" y="768"/>
                  </a:lnTo>
                  <a:lnTo>
                    <a:pt x="850" y="744"/>
                  </a:lnTo>
                  <a:lnTo>
                    <a:pt x="880" y="744"/>
                  </a:lnTo>
                  <a:lnTo>
                    <a:pt x="850" y="696"/>
                  </a:lnTo>
                  <a:lnTo>
                    <a:pt x="868" y="666"/>
                  </a:lnTo>
                  <a:lnTo>
                    <a:pt x="862" y="618"/>
                  </a:lnTo>
                  <a:lnTo>
                    <a:pt x="772" y="600"/>
                  </a:lnTo>
                  <a:lnTo>
                    <a:pt x="772" y="564"/>
                  </a:lnTo>
                  <a:lnTo>
                    <a:pt x="814" y="516"/>
                  </a:lnTo>
                  <a:lnTo>
                    <a:pt x="928" y="480"/>
                  </a:lnTo>
                  <a:lnTo>
                    <a:pt x="976" y="450"/>
                  </a:lnTo>
                  <a:lnTo>
                    <a:pt x="976" y="414"/>
                  </a:lnTo>
                  <a:lnTo>
                    <a:pt x="922" y="432"/>
                  </a:lnTo>
                  <a:lnTo>
                    <a:pt x="904" y="402"/>
                  </a:lnTo>
                  <a:lnTo>
                    <a:pt x="904" y="384"/>
                  </a:lnTo>
                  <a:lnTo>
                    <a:pt x="886" y="348"/>
                  </a:lnTo>
                  <a:lnTo>
                    <a:pt x="868" y="312"/>
                  </a:lnTo>
                  <a:lnTo>
                    <a:pt x="844" y="300"/>
                  </a:lnTo>
                  <a:lnTo>
                    <a:pt x="802" y="318"/>
                  </a:lnTo>
                  <a:lnTo>
                    <a:pt x="802" y="294"/>
                  </a:lnTo>
                  <a:lnTo>
                    <a:pt x="790" y="300"/>
                  </a:lnTo>
                  <a:lnTo>
                    <a:pt x="772" y="264"/>
                  </a:lnTo>
                  <a:lnTo>
                    <a:pt x="748" y="312"/>
                  </a:lnTo>
                  <a:lnTo>
                    <a:pt x="712" y="270"/>
                  </a:lnTo>
                  <a:lnTo>
                    <a:pt x="724" y="234"/>
                  </a:lnTo>
                  <a:lnTo>
                    <a:pt x="688" y="186"/>
                  </a:lnTo>
                  <a:lnTo>
                    <a:pt x="652" y="162"/>
                  </a:lnTo>
                  <a:lnTo>
                    <a:pt x="658" y="132"/>
                  </a:lnTo>
                  <a:lnTo>
                    <a:pt x="616" y="114"/>
                  </a:lnTo>
                  <a:lnTo>
                    <a:pt x="604" y="114"/>
                  </a:lnTo>
                  <a:lnTo>
                    <a:pt x="592" y="54"/>
                  </a:lnTo>
                  <a:lnTo>
                    <a:pt x="569" y="30"/>
                  </a:lnTo>
                  <a:lnTo>
                    <a:pt x="551" y="0"/>
                  </a:lnTo>
                  <a:lnTo>
                    <a:pt x="497" y="0"/>
                  </a:lnTo>
                  <a:lnTo>
                    <a:pt x="473" y="18"/>
                  </a:lnTo>
                  <a:lnTo>
                    <a:pt x="455" y="66"/>
                  </a:lnTo>
                  <a:lnTo>
                    <a:pt x="455" y="78"/>
                  </a:lnTo>
                  <a:lnTo>
                    <a:pt x="455" y="126"/>
                  </a:lnTo>
                  <a:lnTo>
                    <a:pt x="449" y="132"/>
                  </a:lnTo>
                  <a:lnTo>
                    <a:pt x="401" y="144"/>
                  </a:lnTo>
                  <a:lnTo>
                    <a:pt x="371" y="180"/>
                  </a:lnTo>
                  <a:lnTo>
                    <a:pt x="335" y="210"/>
                  </a:lnTo>
                  <a:lnTo>
                    <a:pt x="317" y="216"/>
                  </a:lnTo>
                  <a:lnTo>
                    <a:pt x="251" y="234"/>
                  </a:lnTo>
                  <a:lnTo>
                    <a:pt x="221" y="234"/>
                  </a:lnTo>
                  <a:lnTo>
                    <a:pt x="215" y="264"/>
                  </a:lnTo>
                  <a:lnTo>
                    <a:pt x="161" y="270"/>
                  </a:lnTo>
                  <a:lnTo>
                    <a:pt x="155" y="228"/>
                  </a:lnTo>
                  <a:lnTo>
                    <a:pt x="119" y="210"/>
                  </a:lnTo>
                  <a:lnTo>
                    <a:pt x="89" y="246"/>
                  </a:lnTo>
                  <a:lnTo>
                    <a:pt x="60" y="282"/>
                  </a:lnTo>
                  <a:lnTo>
                    <a:pt x="30" y="294"/>
                  </a:lnTo>
                  <a:lnTo>
                    <a:pt x="18" y="300"/>
                  </a:lnTo>
                  <a:lnTo>
                    <a:pt x="6" y="330"/>
                  </a:lnTo>
                  <a:lnTo>
                    <a:pt x="0" y="360"/>
                  </a:lnTo>
                  <a:lnTo>
                    <a:pt x="24" y="384"/>
                  </a:lnTo>
                  <a:lnTo>
                    <a:pt x="72" y="402"/>
                  </a:lnTo>
                  <a:lnTo>
                    <a:pt x="72" y="444"/>
                  </a:lnTo>
                  <a:lnTo>
                    <a:pt x="42" y="480"/>
                  </a:lnTo>
                  <a:lnTo>
                    <a:pt x="60" y="498"/>
                  </a:lnTo>
                  <a:lnTo>
                    <a:pt x="72" y="516"/>
                  </a:lnTo>
                  <a:lnTo>
                    <a:pt x="107" y="528"/>
                  </a:lnTo>
                  <a:lnTo>
                    <a:pt x="137" y="564"/>
                  </a:lnTo>
                  <a:lnTo>
                    <a:pt x="155" y="582"/>
                  </a:lnTo>
                  <a:lnTo>
                    <a:pt x="161" y="600"/>
                  </a:lnTo>
                  <a:lnTo>
                    <a:pt x="167" y="618"/>
                  </a:lnTo>
                  <a:lnTo>
                    <a:pt x="179" y="648"/>
                  </a:lnTo>
                  <a:lnTo>
                    <a:pt x="185" y="678"/>
                  </a:lnTo>
                  <a:lnTo>
                    <a:pt x="197" y="696"/>
                  </a:lnTo>
                  <a:lnTo>
                    <a:pt x="215" y="702"/>
                  </a:lnTo>
                  <a:lnTo>
                    <a:pt x="281" y="702"/>
                  </a:lnTo>
                  <a:lnTo>
                    <a:pt x="305" y="702"/>
                  </a:lnTo>
                  <a:lnTo>
                    <a:pt x="353" y="702"/>
                  </a:lnTo>
                  <a:lnTo>
                    <a:pt x="383" y="714"/>
                  </a:lnTo>
                  <a:lnTo>
                    <a:pt x="419" y="720"/>
                  </a:lnTo>
                  <a:lnTo>
                    <a:pt x="449" y="732"/>
                  </a:lnTo>
                  <a:lnTo>
                    <a:pt x="437" y="750"/>
                  </a:lnTo>
                  <a:lnTo>
                    <a:pt x="437" y="786"/>
                  </a:lnTo>
                  <a:lnTo>
                    <a:pt x="455" y="828"/>
                  </a:lnTo>
                  <a:lnTo>
                    <a:pt x="455" y="810"/>
                  </a:lnTo>
                  <a:lnTo>
                    <a:pt x="491" y="864"/>
                  </a:lnTo>
                  <a:lnTo>
                    <a:pt x="533" y="888"/>
                  </a:lnTo>
                  <a:lnTo>
                    <a:pt x="551" y="912"/>
                  </a:lnTo>
                  <a:close/>
                </a:path>
              </a:pathLst>
            </a:custGeom>
            <a:grpFill/>
            <a:ln w="9525" cap="rnd">
              <a:solidFill>
                <a:srgbClr val="000000"/>
              </a:solidFill>
              <a:round/>
              <a:headEnd/>
              <a:tailEnd/>
            </a:ln>
          </p:spPr>
          <p:txBody>
            <a:bodyPr/>
            <a:lstStyle/>
            <a:p>
              <a:pPr fontAlgn="auto">
                <a:spcBef>
                  <a:spcPts val="0"/>
                </a:spcBef>
                <a:spcAft>
                  <a:spcPts val="0"/>
                </a:spcAft>
                <a:defRPr/>
              </a:pPr>
              <a:endParaRPr lang="en-US">
                <a:latin typeface="+mn-lt"/>
                <a:cs typeface="+mn-cs"/>
              </a:endParaRPr>
            </a:p>
          </p:txBody>
        </p:sp>
        <p:sp>
          <p:nvSpPr>
            <p:cNvPr id="25852" name="Freeform 26"/>
            <p:cNvSpPr>
              <a:spLocks/>
            </p:cNvSpPr>
            <p:nvPr/>
          </p:nvSpPr>
          <p:spPr bwMode="auto">
            <a:xfrm>
              <a:off x="2071670" y="2124076"/>
              <a:ext cx="1522413" cy="1447800"/>
            </a:xfrm>
            <a:custGeom>
              <a:avLst/>
              <a:gdLst>
                <a:gd name="T0" fmla="*/ 2147483647 w 976"/>
                <a:gd name="T1" fmla="*/ 2147483647 h 912"/>
                <a:gd name="T2" fmla="*/ 2147483647 w 976"/>
                <a:gd name="T3" fmla="*/ 2147483647 h 912"/>
                <a:gd name="T4" fmla="*/ 2147483647 w 976"/>
                <a:gd name="T5" fmla="*/ 2147483647 h 912"/>
                <a:gd name="T6" fmla="*/ 2147483647 w 976"/>
                <a:gd name="T7" fmla="*/ 2147483647 h 912"/>
                <a:gd name="T8" fmla="*/ 2147483647 w 976"/>
                <a:gd name="T9" fmla="*/ 2147483647 h 912"/>
                <a:gd name="T10" fmla="*/ 2147483647 w 976"/>
                <a:gd name="T11" fmla="*/ 2147483647 h 912"/>
                <a:gd name="T12" fmla="*/ 2147483647 w 976"/>
                <a:gd name="T13" fmla="*/ 2147483647 h 912"/>
                <a:gd name="T14" fmla="*/ 2147483647 w 976"/>
                <a:gd name="T15" fmla="*/ 2147483647 h 912"/>
                <a:gd name="T16" fmla="*/ 2147483647 w 976"/>
                <a:gd name="T17" fmla="*/ 2147483647 h 912"/>
                <a:gd name="T18" fmla="*/ 2147483647 w 976"/>
                <a:gd name="T19" fmla="*/ 2147483647 h 912"/>
                <a:gd name="T20" fmla="*/ 2147483647 w 976"/>
                <a:gd name="T21" fmla="*/ 2147483647 h 912"/>
                <a:gd name="T22" fmla="*/ 2147483647 w 976"/>
                <a:gd name="T23" fmla="*/ 2147483647 h 912"/>
                <a:gd name="T24" fmla="*/ 2147483647 w 976"/>
                <a:gd name="T25" fmla="*/ 2147483647 h 912"/>
                <a:gd name="T26" fmla="*/ 2147483647 w 976"/>
                <a:gd name="T27" fmla="*/ 2147483647 h 912"/>
                <a:gd name="T28" fmla="*/ 2147483647 w 976"/>
                <a:gd name="T29" fmla="*/ 2147483647 h 912"/>
                <a:gd name="T30" fmla="*/ 2147483647 w 976"/>
                <a:gd name="T31" fmla="*/ 2147483647 h 912"/>
                <a:gd name="T32" fmla="*/ 2147483647 w 976"/>
                <a:gd name="T33" fmla="*/ 2147483647 h 912"/>
                <a:gd name="T34" fmla="*/ 2147483647 w 976"/>
                <a:gd name="T35" fmla="*/ 2147483647 h 912"/>
                <a:gd name="T36" fmla="*/ 2147483647 w 976"/>
                <a:gd name="T37" fmla="*/ 2147483647 h 912"/>
                <a:gd name="T38" fmla="*/ 2147483647 w 976"/>
                <a:gd name="T39" fmla="*/ 2147483647 h 912"/>
                <a:gd name="T40" fmla="*/ 2147483647 w 976"/>
                <a:gd name="T41" fmla="*/ 2147483647 h 912"/>
                <a:gd name="T42" fmla="*/ 2147483647 w 976"/>
                <a:gd name="T43" fmla="*/ 2147483647 h 912"/>
                <a:gd name="T44" fmla="*/ 2147483647 w 976"/>
                <a:gd name="T45" fmla="*/ 2147483647 h 912"/>
                <a:gd name="T46" fmla="*/ 2147483647 w 976"/>
                <a:gd name="T47" fmla="*/ 2147483647 h 912"/>
                <a:gd name="T48" fmla="*/ 2147483647 w 976"/>
                <a:gd name="T49" fmla="*/ 0 h 912"/>
                <a:gd name="T50" fmla="*/ 2147483647 w 976"/>
                <a:gd name="T51" fmla="*/ 2147483647 h 912"/>
                <a:gd name="T52" fmla="*/ 2147483647 w 976"/>
                <a:gd name="T53" fmla="*/ 2147483647 h 912"/>
                <a:gd name="T54" fmla="*/ 2147483647 w 976"/>
                <a:gd name="T55" fmla="*/ 2147483647 h 912"/>
                <a:gd name="T56" fmla="*/ 2147483647 w 976"/>
                <a:gd name="T57" fmla="*/ 2147483647 h 912"/>
                <a:gd name="T58" fmla="*/ 2147483647 w 976"/>
                <a:gd name="T59" fmla="*/ 2147483647 h 912"/>
                <a:gd name="T60" fmla="*/ 2147483647 w 976"/>
                <a:gd name="T61" fmla="*/ 2147483647 h 912"/>
                <a:gd name="T62" fmla="*/ 2147483647 w 976"/>
                <a:gd name="T63" fmla="*/ 2147483647 h 912"/>
                <a:gd name="T64" fmla="*/ 2147483647 w 976"/>
                <a:gd name="T65" fmla="*/ 2147483647 h 912"/>
                <a:gd name="T66" fmla="*/ 2147483647 w 976"/>
                <a:gd name="T67" fmla="*/ 2147483647 h 912"/>
                <a:gd name="T68" fmla="*/ 2147483647 w 976"/>
                <a:gd name="T69" fmla="*/ 2147483647 h 912"/>
                <a:gd name="T70" fmla="*/ 0 w 976"/>
                <a:gd name="T71" fmla="*/ 2147483647 h 912"/>
                <a:gd name="T72" fmla="*/ 2147483647 w 976"/>
                <a:gd name="T73" fmla="*/ 2147483647 h 912"/>
                <a:gd name="T74" fmla="*/ 2147483647 w 976"/>
                <a:gd name="T75" fmla="*/ 2147483647 h 912"/>
                <a:gd name="T76" fmla="*/ 2147483647 w 976"/>
                <a:gd name="T77" fmla="*/ 2147483647 h 912"/>
                <a:gd name="T78" fmla="*/ 2147483647 w 976"/>
                <a:gd name="T79" fmla="*/ 2147483647 h 912"/>
                <a:gd name="T80" fmla="*/ 2147483647 w 976"/>
                <a:gd name="T81" fmla="*/ 2147483647 h 912"/>
                <a:gd name="T82" fmla="*/ 2147483647 w 976"/>
                <a:gd name="T83" fmla="*/ 2147483647 h 912"/>
                <a:gd name="T84" fmla="*/ 2147483647 w 976"/>
                <a:gd name="T85" fmla="*/ 2147483647 h 912"/>
                <a:gd name="T86" fmla="*/ 2147483647 w 976"/>
                <a:gd name="T87" fmla="*/ 2147483647 h 912"/>
                <a:gd name="T88" fmla="*/ 2147483647 w 976"/>
                <a:gd name="T89" fmla="*/ 2147483647 h 912"/>
                <a:gd name="T90" fmla="*/ 2147483647 w 976"/>
                <a:gd name="T91" fmla="*/ 2147483647 h 912"/>
                <a:gd name="T92" fmla="*/ 2147483647 w 976"/>
                <a:gd name="T93" fmla="*/ 2147483647 h 912"/>
                <a:gd name="T94" fmla="*/ 2147483647 w 976"/>
                <a:gd name="T95" fmla="*/ 2147483647 h 912"/>
                <a:gd name="T96" fmla="*/ 2147483647 w 976"/>
                <a:gd name="T97" fmla="*/ 2147483647 h 912"/>
                <a:gd name="T98" fmla="*/ 2147483647 w 976"/>
                <a:gd name="T99" fmla="*/ 2147483647 h 9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76"/>
                <a:gd name="T151" fmla="*/ 0 h 912"/>
                <a:gd name="T152" fmla="*/ 976 w 976"/>
                <a:gd name="T153" fmla="*/ 912 h 9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76" h="912">
                  <a:moveTo>
                    <a:pt x="551" y="912"/>
                  </a:moveTo>
                  <a:lnTo>
                    <a:pt x="604" y="912"/>
                  </a:lnTo>
                  <a:lnTo>
                    <a:pt x="569" y="864"/>
                  </a:lnTo>
                  <a:lnTo>
                    <a:pt x="604" y="828"/>
                  </a:lnTo>
                  <a:lnTo>
                    <a:pt x="610" y="780"/>
                  </a:lnTo>
                  <a:lnTo>
                    <a:pt x="586" y="720"/>
                  </a:lnTo>
                  <a:lnTo>
                    <a:pt x="604" y="696"/>
                  </a:lnTo>
                  <a:lnTo>
                    <a:pt x="646" y="684"/>
                  </a:lnTo>
                  <a:lnTo>
                    <a:pt x="670" y="678"/>
                  </a:lnTo>
                  <a:lnTo>
                    <a:pt x="688" y="714"/>
                  </a:lnTo>
                  <a:lnTo>
                    <a:pt x="742" y="714"/>
                  </a:lnTo>
                  <a:lnTo>
                    <a:pt x="742" y="750"/>
                  </a:lnTo>
                  <a:lnTo>
                    <a:pt x="694" y="810"/>
                  </a:lnTo>
                  <a:lnTo>
                    <a:pt x="712" y="846"/>
                  </a:lnTo>
                  <a:lnTo>
                    <a:pt x="748" y="810"/>
                  </a:lnTo>
                  <a:lnTo>
                    <a:pt x="772" y="768"/>
                  </a:lnTo>
                  <a:lnTo>
                    <a:pt x="814" y="780"/>
                  </a:lnTo>
                  <a:lnTo>
                    <a:pt x="862" y="768"/>
                  </a:lnTo>
                  <a:lnTo>
                    <a:pt x="850" y="744"/>
                  </a:lnTo>
                  <a:lnTo>
                    <a:pt x="880" y="744"/>
                  </a:lnTo>
                  <a:lnTo>
                    <a:pt x="850" y="696"/>
                  </a:lnTo>
                  <a:lnTo>
                    <a:pt x="868" y="666"/>
                  </a:lnTo>
                  <a:lnTo>
                    <a:pt x="862" y="618"/>
                  </a:lnTo>
                  <a:lnTo>
                    <a:pt x="772" y="600"/>
                  </a:lnTo>
                  <a:lnTo>
                    <a:pt x="772" y="564"/>
                  </a:lnTo>
                  <a:lnTo>
                    <a:pt x="814" y="516"/>
                  </a:lnTo>
                  <a:lnTo>
                    <a:pt x="928" y="480"/>
                  </a:lnTo>
                  <a:lnTo>
                    <a:pt x="976" y="450"/>
                  </a:lnTo>
                  <a:lnTo>
                    <a:pt x="976" y="414"/>
                  </a:lnTo>
                  <a:lnTo>
                    <a:pt x="922" y="432"/>
                  </a:lnTo>
                  <a:lnTo>
                    <a:pt x="904" y="402"/>
                  </a:lnTo>
                  <a:lnTo>
                    <a:pt x="904" y="384"/>
                  </a:lnTo>
                  <a:lnTo>
                    <a:pt x="886" y="348"/>
                  </a:lnTo>
                  <a:lnTo>
                    <a:pt x="868" y="312"/>
                  </a:lnTo>
                  <a:lnTo>
                    <a:pt x="844" y="300"/>
                  </a:lnTo>
                  <a:lnTo>
                    <a:pt x="802" y="318"/>
                  </a:lnTo>
                  <a:lnTo>
                    <a:pt x="802" y="294"/>
                  </a:lnTo>
                  <a:lnTo>
                    <a:pt x="790" y="300"/>
                  </a:lnTo>
                  <a:lnTo>
                    <a:pt x="772" y="264"/>
                  </a:lnTo>
                  <a:lnTo>
                    <a:pt x="748" y="312"/>
                  </a:lnTo>
                  <a:lnTo>
                    <a:pt x="712" y="270"/>
                  </a:lnTo>
                  <a:lnTo>
                    <a:pt x="724" y="234"/>
                  </a:lnTo>
                  <a:lnTo>
                    <a:pt x="688" y="186"/>
                  </a:lnTo>
                  <a:lnTo>
                    <a:pt x="652" y="162"/>
                  </a:lnTo>
                  <a:lnTo>
                    <a:pt x="658" y="132"/>
                  </a:lnTo>
                  <a:lnTo>
                    <a:pt x="616" y="114"/>
                  </a:lnTo>
                  <a:lnTo>
                    <a:pt x="604" y="114"/>
                  </a:lnTo>
                  <a:lnTo>
                    <a:pt x="592" y="54"/>
                  </a:lnTo>
                  <a:lnTo>
                    <a:pt x="569" y="30"/>
                  </a:lnTo>
                  <a:lnTo>
                    <a:pt x="551" y="0"/>
                  </a:lnTo>
                  <a:lnTo>
                    <a:pt x="497" y="0"/>
                  </a:lnTo>
                  <a:lnTo>
                    <a:pt x="473" y="18"/>
                  </a:lnTo>
                  <a:lnTo>
                    <a:pt x="455" y="66"/>
                  </a:lnTo>
                  <a:lnTo>
                    <a:pt x="455" y="78"/>
                  </a:lnTo>
                  <a:lnTo>
                    <a:pt x="455" y="126"/>
                  </a:lnTo>
                  <a:lnTo>
                    <a:pt x="449" y="132"/>
                  </a:lnTo>
                  <a:lnTo>
                    <a:pt x="401" y="144"/>
                  </a:lnTo>
                  <a:lnTo>
                    <a:pt x="371" y="180"/>
                  </a:lnTo>
                  <a:lnTo>
                    <a:pt x="335" y="210"/>
                  </a:lnTo>
                  <a:lnTo>
                    <a:pt x="317" y="216"/>
                  </a:lnTo>
                  <a:lnTo>
                    <a:pt x="251" y="234"/>
                  </a:lnTo>
                  <a:lnTo>
                    <a:pt x="221" y="234"/>
                  </a:lnTo>
                  <a:lnTo>
                    <a:pt x="215" y="264"/>
                  </a:lnTo>
                  <a:lnTo>
                    <a:pt x="161" y="270"/>
                  </a:lnTo>
                  <a:lnTo>
                    <a:pt x="155" y="228"/>
                  </a:lnTo>
                  <a:lnTo>
                    <a:pt x="119" y="210"/>
                  </a:lnTo>
                  <a:lnTo>
                    <a:pt x="89" y="246"/>
                  </a:lnTo>
                  <a:lnTo>
                    <a:pt x="60" y="282"/>
                  </a:lnTo>
                  <a:lnTo>
                    <a:pt x="30" y="294"/>
                  </a:lnTo>
                  <a:lnTo>
                    <a:pt x="18" y="300"/>
                  </a:lnTo>
                  <a:lnTo>
                    <a:pt x="6" y="330"/>
                  </a:lnTo>
                  <a:lnTo>
                    <a:pt x="0" y="360"/>
                  </a:lnTo>
                  <a:lnTo>
                    <a:pt x="24" y="384"/>
                  </a:lnTo>
                  <a:lnTo>
                    <a:pt x="72" y="402"/>
                  </a:lnTo>
                  <a:lnTo>
                    <a:pt x="72" y="444"/>
                  </a:lnTo>
                  <a:lnTo>
                    <a:pt x="42" y="480"/>
                  </a:lnTo>
                  <a:lnTo>
                    <a:pt x="60" y="498"/>
                  </a:lnTo>
                  <a:lnTo>
                    <a:pt x="72" y="516"/>
                  </a:lnTo>
                  <a:lnTo>
                    <a:pt x="107" y="528"/>
                  </a:lnTo>
                  <a:lnTo>
                    <a:pt x="137" y="564"/>
                  </a:lnTo>
                  <a:lnTo>
                    <a:pt x="155" y="582"/>
                  </a:lnTo>
                  <a:lnTo>
                    <a:pt x="161" y="600"/>
                  </a:lnTo>
                  <a:lnTo>
                    <a:pt x="167" y="618"/>
                  </a:lnTo>
                  <a:lnTo>
                    <a:pt x="179" y="648"/>
                  </a:lnTo>
                  <a:lnTo>
                    <a:pt x="185" y="678"/>
                  </a:lnTo>
                  <a:lnTo>
                    <a:pt x="197" y="696"/>
                  </a:lnTo>
                  <a:lnTo>
                    <a:pt x="215" y="702"/>
                  </a:lnTo>
                  <a:lnTo>
                    <a:pt x="281" y="702"/>
                  </a:lnTo>
                  <a:lnTo>
                    <a:pt x="305" y="702"/>
                  </a:lnTo>
                  <a:lnTo>
                    <a:pt x="353" y="702"/>
                  </a:lnTo>
                  <a:lnTo>
                    <a:pt x="383" y="714"/>
                  </a:lnTo>
                  <a:lnTo>
                    <a:pt x="419" y="720"/>
                  </a:lnTo>
                  <a:lnTo>
                    <a:pt x="449" y="732"/>
                  </a:lnTo>
                  <a:lnTo>
                    <a:pt x="437" y="750"/>
                  </a:lnTo>
                  <a:lnTo>
                    <a:pt x="437" y="786"/>
                  </a:lnTo>
                  <a:lnTo>
                    <a:pt x="455" y="828"/>
                  </a:lnTo>
                  <a:lnTo>
                    <a:pt x="455" y="810"/>
                  </a:lnTo>
                  <a:lnTo>
                    <a:pt x="491" y="864"/>
                  </a:lnTo>
                  <a:lnTo>
                    <a:pt x="533" y="888"/>
                  </a:lnTo>
                  <a:lnTo>
                    <a:pt x="551" y="912"/>
                  </a:lnTo>
                </a:path>
              </a:pathLst>
            </a:custGeom>
            <a:grpFill/>
            <a:ln w="9525" cap="rnd">
              <a:solidFill>
                <a:srgbClr val="000000"/>
              </a:solidFill>
              <a:round/>
              <a:headEnd/>
              <a:tailEnd/>
            </a:ln>
          </p:spPr>
          <p:txBody>
            <a:bodyPr/>
            <a:lstStyle/>
            <a:p>
              <a:pPr fontAlgn="auto">
                <a:spcBef>
                  <a:spcPts val="0"/>
                </a:spcBef>
                <a:spcAft>
                  <a:spcPts val="0"/>
                </a:spcAft>
                <a:defRPr/>
              </a:pPr>
              <a:endParaRPr lang="en-US">
                <a:latin typeface="+mn-lt"/>
                <a:cs typeface="+mn-cs"/>
              </a:endParaRPr>
            </a:p>
          </p:txBody>
        </p:sp>
      </p:grpSp>
      <p:grpSp>
        <p:nvGrpSpPr>
          <p:cNvPr id="6" name="Group 265"/>
          <p:cNvGrpSpPr>
            <a:grpSpLocks/>
          </p:cNvGrpSpPr>
          <p:nvPr/>
        </p:nvGrpSpPr>
        <p:grpSpPr bwMode="auto">
          <a:xfrm>
            <a:off x="3175000" y="1647825"/>
            <a:ext cx="523875" cy="381000"/>
            <a:chOff x="3175000" y="1647825"/>
            <a:chExt cx="523875" cy="381000"/>
          </a:xfrm>
        </p:grpSpPr>
        <p:sp>
          <p:nvSpPr>
            <p:cNvPr id="5367" name="Freeform 28"/>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close/>
                </a:path>
              </a:pathLst>
            </a:custGeom>
            <a:solidFill>
              <a:srgbClr val="FFFFFF"/>
            </a:solidFill>
            <a:ln w="9525">
              <a:noFill/>
              <a:round/>
              <a:headEnd/>
              <a:tailEnd/>
            </a:ln>
          </p:spPr>
          <p:txBody>
            <a:bodyPr/>
            <a:lstStyle/>
            <a:p>
              <a:endParaRPr lang="en-US"/>
            </a:p>
          </p:txBody>
        </p:sp>
        <p:sp>
          <p:nvSpPr>
            <p:cNvPr id="5368" name="Freeform 29"/>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path>
              </a:pathLst>
            </a:custGeom>
            <a:noFill/>
            <a:ln w="9525" cap="rnd">
              <a:solidFill>
                <a:srgbClr val="000000"/>
              </a:solidFill>
              <a:round/>
              <a:headEnd/>
              <a:tailEnd/>
            </a:ln>
          </p:spPr>
          <p:txBody>
            <a:bodyPr/>
            <a:lstStyle/>
            <a:p>
              <a:endParaRPr lang="en-US"/>
            </a:p>
          </p:txBody>
        </p:sp>
      </p:grpSp>
      <p:grpSp>
        <p:nvGrpSpPr>
          <p:cNvPr id="7" name="Group 266"/>
          <p:cNvGrpSpPr>
            <a:grpSpLocks/>
          </p:cNvGrpSpPr>
          <p:nvPr/>
        </p:nvGrpSpPr>
        <p:grpSpPr bwMode="auto">
          <a:xfrm>
            <a:off x="3175000" y="1647825"/>
            <a:ext cx="523875" cy="381000"/>
            <a:chOff x="3175000" y="1647825"/>
            <a:chExt cx="523875" cy="381000"/>
          </a:xfrm>
        </p:grpSpPr>
        <p:sp>
          <p:nvSpPr>
            <p:cNvPr id="5365" name="Freeform 31"/>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close/>
                </a:path>
              </a:pathLst>
            </a:custGeom>
            <a:solidFill>
              <a:srgbClr val="FFFFFF"/>
            </a:solidFill>
            <a:ln w="9525">
              <a:noFill/>
              <a:round/>
              <a:headEnd/>
              <a:tailEnd/>
            </a:ln>
          </p:spPr>
          <p:txBody>
            <a:bodyPr/>
            <a:lstStyle/>
            <a:p>
              <a:endParaRPr lang="en-US"/>
            </a:p>
          </p:txBody>
        </p:sp>
        <p:sp>
          <p:nvSpPr>
            <p:cNvPr id="5366" name="Freeform 32"/>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path>
              </a:pathLst>
            </a:custGeom>
            <a:noFill/>
            <a:ln w="9525" cap="rnd">
              <a:solidFill>
                <a:srgbClr val="000000"/>
              </a:solidFill>
              <a:round/>
              <a:headEnd/>
              <a:tailEnd/>
            </a:ln>
          </p:spPr>
          <p:txBody>
            <a:bodyPr/>
            <a:lstStyle/>
            <a:p>
              <a:endParaRPr lang="en-US"/>
            </a:p>
          </p:txBody>
        </p:sp>
      </p:grpSp>
      <p:grpSp>
        <p:nvGrpSpPr>
          <p:cNvPr id="8" name="Group 267"/>
          <p:cNvGrpSpPr>
            <a:grpSpLocks/>
          </p:cNvGrpSpPr>
          <p:nvPr/>
        </p:nvGrpSpPr>
        <p:grpSpPr bwMode="auto">
          <a:xfrm>
            <a:off x="2968625" y="1933575"/>
            <a:ext cx="412750" cy="390525"/>
            <a:chOff x="2968625" y="1933575"/>
            <a:chExt cx="412750" cy="390525"/>
          </a:xfrm>
        </p:grpSpPr>
        <p:sp>
          <p:nvSpPr>
            <p:cNvPr id="5363" name="Freeform 34"/>
            <p:cNvSpPr>
              <a:spLocks/>
            </p:cNvSpPr>
            <p:nvPr/>
          </p:nvSpPr>
          <p:spPr bwMode="auto">
            <a:xfrm>
              <a:off x="2968625" y="1933575"/>
              <a:ext cx="412750" cy="390525"/>
            </a:xfrm>
            <a:custGeom>
              <a:avLst/>
              <a:gdLst>
                <a:gd name="T0" fmla="*/ 0 w 264"/>
                <a:gd name="T1" fmla="*/ 2147483647 h 246"/>
                <a:gd name="T2" fmla="*/ 2147483647 w 264"/>
                <a:gd name="T3" fmla="*/ 2147483647 h 246"/>
                <a:gd name="T4" fmla="*/ 2147483647 w 264"/>
                <a:gd name="T5" fmla="*/ 2147483647 h 246"/>
                <a:gd name="T6" fmla="*/ 2147483647 w 264"/>
                <a:gd name="T7" fmla="*/ 2147483647 h 246"/>
                <a:gd name="T8" fmla="*/ 2147483647 w 264"/>
                <a:gd name="T9" fmla="*/ 2147483647 h 246"/>
                <a:gd name="T10" fmla="*/ 2147483647 w 264"/>
                <a:gd name="T11" fmla="*/ 2147483647 h 246"/>
                <a:gd name="T12" fmla="*/ 2147483647 w 264"/>
                <a:gd name="T13" fmla="*/ 2147483647 h 246"/>
                <a:gd name="T14" fmla="*/ 2147483647 w 264"/>
                <a:gd name="T15" fmla="*/ 2147483647 h 246"/>
                <a:gd name="T16" fmla="*/ 2147483647 w 264"/>
                <a:gd name="T17" fmla="*/ 0 h 246"/>
                <a:gd name="T18" fmla="*/ 0 w 264"/>
                <a:gd name="T19" fmla="*/ 2147483647 h 2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4"/>
                <a:gd name="T31" fmla="*/ 0 h 246"/>
                <a:gd name="T32" fmla="*/ 264 w 264"/>
                <a:gd name="T33" fmla="*/ 246 h 2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4" h="246">
                  <a:moveTo>
                    <a:pt x="0" y="162"/>
                  </a:moveTo>
                  <a:lnTo>
                    <a:pt x="78" y="198"/>
                  </a:lnTo>
                  <a:lnTo>
                    <a:pt x="108" y="246"/>
                  </a:lnTo>
                  <a:lnTo>
                    <a:pt x="156" y="216"/>
                  </a:lnTo>
                  <a:lnTo>
                    <a:pt x="204" y="162"/>
                  </a:lnTo>
                  <a:lnTo>
                    <a:pt x="264" y="114"/>
                  </a:lnTo>
                  <a:lnTo>
                    <a:pt x="264" y="54"/>
                  </a:lnTo>
                  <a:lnTo>
                    <a:pt x="222" y="18"/>
                  </a:lnTo>
                  <a:lnTo>
                    <a:pt x="192" y="0"/>
                  </a:lnTo>
                  <a:lnTo>
                    <a:pt x="0" y="162"/>
                  </a:lnTo>
                  <a:close/>
                </a:path>
              </a:pathLst>
            </a:custGeom>
            <a:solidFill>
              <a:srgbClr val="FFFFFF"/>
            </a:solidFill>
            <a:ln w="9525">
              <a:noFill/>
              <a:round/>
              <a:headEnd/>
              <a:tailEnd/>
            </a:ln>
          </p:spPr>
          <p:txBody>
            <a:bodyPr/>
            <a:lstStyle/>
            <a:p>
              <a:endParaRPr lang="en-US"/>
            </a:p>
          </p:txBody>
        </p:sp>
        <p:sp>
          <p:nvSpPr>
            <p:cNvPr id="5364" name="Freeform 35"/>
            <p:cNvSpPr>
              <a:spLocks/>
            </p:cNvSpPr>
            <p:nvPr/>
          </p:nvSpPr>
          <p:spPr bwMode="auto">
            <a:xfrm>
              <a:off x="2968625" y="1933575"/>
              <a:ext cx="412750" cy="390525"/>
            </a:xfrm>
            <a:custGeom>
              <a:avLst/>
              <a:gdLst>
                <a:gd name="T0" fmla="*/ 0 w 264"/>
                <a:gd name="T1" fmla="*/ 2147483647 h 246"/>
                <a:gd name="T2" fmla="*/ 2147483647 w 264"/>
                <a:gd name="T3" fmla="*/ 2147483647 h 246"/>
                <a:gd name="T4" fmla="*/ 2147483647 w 264"/>
                <a:gd name="T5" fmla="*/ 2147483647 h 246"/>
                <a:gd name="T6" fmla="*/ 2147483647 w 264"/>
                <a:gd name="T7" fmla="*/ 2147483647 h 246"/>
                <a:gd name="T8" fmla="*/ 2147483647 w 264"/>
                <a:gd name="T9" fmla="*/ 2147483647 h 246"/>
                <a:gd name="T10" fmla="*/ 2147483647 w 264"/>
                <a:gd name="T11" fmla="*/ 2147483647 h 246"/>
                <a:gd name="T12" fmla="*/ 2147483647 w 264"/>
                <a:gd name="T13" fmla="*/ 2147483647 h 246"/>
                <a:gd name="T14" fmla="*/ 2147483647 w 264"/>
                <a:gd name="T15" fmla="*/ 2147483647 h 246"/>
                <a:gd name="T16" fmla="*/ 2147483647 w 264"/>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
                <a:gd name="T28" fmla="*/ 0 h 246"/>
                <a:gd name="T29" fmla="*/ 264 w 264"/>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 h="246">
                  <a:moveTo>
                    <a:pt x="0" y="162"/>
                  </a:moveTo>
                  <a:lnTo>
                    <a:pt x="78" y="198"/>
                  </a:lnTo>
                  <a:lnTo>
                    <a:pt x="108" y="246"/>
                  </a:lnTo>
                  <a:lnTo>
                    <a:pt x="156" y="216"/>
                  </a:lnTo>
                  <a:lnTo>
                    <a:pt x="204" y="162"/>
                  </a:lnTo>
                  <a:lnTo>
                    <a:pt x="264" y="114"/>
                  </a:lnTo>
                  <a:lnTo>
                    <a:pt x="264" y="54"/>
                  </a:lnTo>
                  <a:lnTo>
                    <a:pt x="222" y="18"/>
                  </a:lnTo>
                  <a:lnTo>
                    <a:pt x="192" y="0"/>
                  </a:lnTo>
                </a:path>
              </a:pathLst>
            </a:custGeom>
            <a:noFill/>
            <a:ln w="9525" cap="rnd">
              <a:solidFill>
                <a:srgbClr val="000000"/>
              </a:solidFill>
              <a:round/>
              <a:headEnd/>
              <a:tailEnd/>
            </a:ln>
          </p:spPr>
          <p:txBody>
            <a:bodyPr/>
            <a:lstStyle/>
            <a:p>
              <a:endParaRPr lang="en-US"/>
            </a:p>
          </p:txBody>
        </p:sp>
      </p:grpSp>
      <p:sp>
        <p:nvSpPr>
          <p:cNvPr id="5133" name="Line 36"/>
          <p:cNvSpPr>
            <a:spLocks noChangeShapeType="1"/>
          </p:cNvSpPr>
          <p:nvPr/>
        </p:nvSpPr>
        <p:spPr bwMode="auto">
          <a:xfrm flipH="1">
            <a:off x="3446463" y="1971675"/>
            <a:ext cx="233362" cy="47625"/>
          </a:xfrm>
          <a:prstGeom prst="line">
            <a:avLst/>
          </a:prstGeom>
          <a:noFill/>
          <a:ln w="9525" cap="rnd">
            <a:solidFill>
              <a:srgbClr val="000000"/>
            </a:solidFill>
            <a:round/>
            <a:headEnd/>
            <a:tailEnd/>
          </a:ln>
        </p:spPr>
        <p:txBody>
          <a:bodyPr/>
          <a:lstStyle/>
          <a:p>
            <a:endParaRPr lang="en-US"/>
          </a:p>
        </p:txBody>
      </p:sp>
      <p:grpSp>
        <p:nvGrpSpPr>
          <p:cNvPr id="9" name="Group 268"/>
          <p:cNvGrpSpPr>
            <a:grpSpLocks/>
          </p:cNvGrpSpPr>
          <p:nvPr/>
        </p:nvGrpSpPr>
        <p:grpSpPr bwMode="auto">
          <a:xfrm>
            <a:off x="3376613" y="2005013"/>
            <a:ext cx="1335087" cy="1400175"/>
            <a:chOff x="3376613" y="2005013"/>
            <a:chExt cx="1335087" cy="1400175"/>
          </a:xfrm>
        </p:grpSpPr>
        <p:sp>
          <p:nvSpPr>
            <p:cNvPr id="5361" name="Freeform 38"/>
            <p:cNvSpPr>
              <a:spLocks/>
            </p:cNvSpPr>
            <p:nvPr/>
          </p:nvSpPr>
          <p:spPr bwMode="auto">
            <a:xfrm>
              <a:off x="3376613" y="2005013"/>
              <a:ext cx="1335087" cy="1400175"/>
            </a:xfrm>
            <a:custGeom>
              <a:avLst/>
              <a:gdLst>
                <a:gd name="T0" fmla="*/ 2147483647 w 856"/>
                <a:gd name="T1" fmla="*/ 2147483647 h 882"/>
                <a:gd name="T2" fmla="*/ 2147483647 w 856"/>
                <a:gd name="T3" fmla="*/ 2147483647 h 882"/>
                <a:gd name="T4" fmla="*/ 2147483647 w 856"/>
                <a:gd name="T5" fmla="*/ 2147483647 h 882"/>
                <a:gd name="T6" fmla="*/ 2147483647 w 856"/>
                <a:gd name="T7" fmla="*/ 2147483647 h 882"/>
                <a:gd name="T8" fmla="*/ 2147483647 w 856"/>
                <a:gd name="T9" fmla="*/ 2147483647 h 882"/>
                <a:gd name="T10" fmla="*/ 2147483647 w 856"/>
                <a:gd name="T11" fmla="*/ 2147483647 h 882"/>
                <a:gd name="T12" fmla="*/ 2147483647 w 856"/>
                <a:gd name="T13" fmla="*/ 2147483647 h 882"/>
                <a:gd name="T14" fmla="*/ 2147483647 w 856"/>
                <a:gd name="T15" fmla="*/ 2147483647 h 882"/>
                <a:gd name="T16" fmla="*/ 2147483647 w 856"/>
                <a:gd name="T17" fmla="*/ 2147483647 h 882"/>
                <a:gd name="T18" fmla="*/ 2147483647 w 856"/>
                <a:gd name="T19" fmla="*/ 2147483647 h 882"/>
                <a:gd name="T20" fmla="*/ 2147483647 w 856"/>
                <a:gd name="T21" fmla="*/ 2147483647 h 882"/>
                <a:gd name="T22" fmla="*/ 2147483647 w 856"/>
                <a:gd name="T23" fmla="*/ 2147483647 h 882"/>
                <a:gd name="T24" fmla="*/ 2147483647 w 856"/>
                <a:gd name="T25" fmla="*/ 2147483647 h 882"/>
                <a:gd name="T26" fmla="*/ 2147483647 w 856"/>
                <a:gd name="T27" fmla="*/ 2147483647 h 882"/>
                <a:gd name="T28" fmla="*/ 2147483647 w 856"/>
                <a:gd name="T29" fmla="*/ 2147483647 h 882"/>
                <a:gd name="T30" fmla="*/ 2147483647 w 856"/>
                <a:gd name="T31" fmla="*/ 2147483647 h 882"/>
                <a:gd name="T32" fmla="*/ 2147483647 w 856"/>
                <a:gd name="T33" fmla="*/ 2147483647 h 882"/>
                <a:gd name="T34" fmla="*/ 2147483647 w 856"/>
                <a:gd name="T35" fmla="*/ 2147483647 h 882"/>
                <a:gd name="T36" fmla="*/ 2147483647 w 856"/>
                <a:gd name="T37" fmla="*/ 2147483647 h 882"/>
                <a:gd name="T38" fmla="*/ 2147483647 w 856"/>
                <a:gd name="T39" fmla="*/ 2147483647 h 882"/>
                <a:gd name="T40" fmla="*/ 2147483647 w 856"/>
                <a:gd name="T41" fmla="*/ 2147483647 h 882"/>
                <a:gd name="T42" fmla="*/ 2147483647 w 856"/>
                <a:gd name="T43" fmla="*/ 2147483647 h 882"/>
                <a:gd name="T44" fmla="*/ 2147483647 w 856"/>
                <a:gd name="T45" fmla="*/ 2147483647 h 882"/>
                <a:gd name="T46" fmla="*/ 2147483647 w 856"/>
                <a:gd name="T47" fmla="*/ 2147483647 h 882"/>
                <a:gd name="T48" fmla="*/ 2147483647 w 856"/>
                <a:gd name="T49" fmla="*/ 2147483647 h 882"/>
                <a:gd name="T50" fmla="*/ 2147483647 w 856"/>
                <a:gd name="T51" fmla="*/ 2147483647 h 882"/>
                <a:gd name="T52" fmla="*/ 2147483647 w 856"/>
                <a:gd name="T53" fmla="*/ 2147483647 h 882"/>
                <a:gd name="T54" fmla="*/ 2147483647 w 856"/>
                <a:gd name="T55" fmla="*/ 2147483647 h 882"/>
                <a:gd name="T56" fmla="*/ 2147483647 w 856"/>
                <a:gd name="T57" fmla="*/ 2147483647 h 882"/>
                <a:gd name="T58" fmla="*/ 2147483647 w 856"/>
                <a:gd name="T59" fmla="*/ 2147483647 h 882"/>
                <a:gd name="T60" fmla="*/ 2147483647 w 856"/>
                <a:gd name="T61" fmla="*/ 2147483647 h 882"/>
                <a:gd name="T62" fmla="*/ 2147483647 w 856"/>
                <a:gd name="T63" fmla="*/ 2147483647 h 882"/>
                <a:gd name="T64" fmla="*/ 2147483647 w 856"/>
                <a:gd name="T65" fmla="*/ 2147483647 h 882"/>
                <a:gd name="T66" fmla="*/ 2147483647 w 856"/>
                <a:gd name="T67" fmla="*/ 2147483647 h 882"/>
                <a:gd name="T68" fmla="*/ 2147483647 w 856"/>
                <a:gd name="T69" fmla="*/ 2147483647 h 882"/>
                <a:gd name="T70" fmla="*/ 2147483647 w 856"/>
                <a:gd name="T71" fmla="*/ 2147483647 h 882"/>
                <a:gd name="T72" fmla="*/ 2147483647 w 856"/>
                <a:gd name="T73" fmla="*/ 2147483647 h 882"/>
                <a:gd name="T74" fmla="*/ 2147483647 w 856"/>
                <a:gd name="T75" fmla="*/ 2147483647 h 882"/>
                <a:gd name="T76" fmla="*/ 2147483647 w 856"/>
                <a:gd name="T77" fmla="*/ 2147483647 h 882"/>
                <a:gd name="T78" fmla="*/ 2147483647 w 856"/>
                <a:gd name="T79" fmla="*/ 2147483647 h 882"/>
                <a:gd name="T80" fmla="*/ 2147483647 w 856"/>
                <a:gd name="T81" fmla="*/ 2147483647 h 882"/>
                <a:gd name="T82" fmla="*/ 2147483647 w 856"/>
                <a:gd name="T83" fmla="*/ 2147483647 h 882"/>
                <a:gd name="T84" fmla="*/ 2147483647 w 856"/>
                <a:gd name="T85" fmla="*/ 2147483647 h 882"/>
                <a:gd name="T86" fmla="*/ 2147483647 w 856"/>
                <a:gd name="T87" fmla="*/ 2147483647 h 882"/>
                <a:gd name="T88" fmla="*/ 2147483647 w 856"/>
                <a:gd name="T89" fmla="*/ 2147483647 h 882"/>
                <a:gd name="T90" fmla="*/ 2147483647 w 856"/>
                <a:gd name="T91" fmla="*/ 2147483647 h 882"/>
                <a:gd name="T92" fmla="*/ 2147483647 w 856"/>
                <a:gd name="T93" fmla="*/ 2147483647 h 882"/>
                <a:gd name="T94" fmla="*/ 2147483647 w 856"/>
                <a:gd name="T95" fmla="*/ 2147483647 h 882"/>
                <a:gd name="T96" fmla="*/ 2147483647 w 856"/>
                <a:gd name="T97" fmla="*/ 2147483647 h 882"/>
                <a:gd name="T98" fmla="*/ 2147483647 w 856"/>
                <a:gd name="T99" fmla="*/ 2147483647 h 882"/>
                <a:gd name="T100" fmla="*/ 2147483647 w 856"/>
                <a:gd name="T101" fmla="*/ 2147483647 h 882"/>
                <a:gd name="T102" fmla="*/ 2147483647 w 856"/>
                <a:gd name="T103" fmla="*/ 2147483647 h 882"/>
                <a:gd name="T104" fmla="*/ 2147483647 w 856"/>
                <a:gd name="T105" fmla="*/ 2147483647 h 882"/>
                <a:gd name="T106" fmla="*/ 2147483647 w 856"/>
                <a:gd name="T107" fmla="*/ 2147483647 h 8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6"/>
                <a:gd name="T163" fmla="*/ 0 h 882"/>
                <a:gd name="T164" fmla="*/ 856 w 856"/>
                <a:gd name="T165" fmla="*/ 882 h 8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6" h="882">
                  <a:moveTo>
                    <a:pt x="395" y="270"/>
                  </a:moveTo>
                  <a:lnTo>
                    <a:pt x="377" y="264"/>
                  </a:lnTo>
                  <a:lnTo>
                    <a:pt x="132" y="0"/>
                  </a:lnTo>
                  <a:lnTo>
                    <a:pt x="96" y="12"/>
                  </a:lnTo>
                  <a:lnTo>
                    <a:pt x="60" y="18"/>
                  </a:lnTo>
                  <a:lnTo>
                    <a:pt x="42" y="48"/>
                  </a:lnTo>
                  <a:lnTo>
                    <a:pt x="36" y="66"/>
                  </a:lnTo>
                  <a:lnTo>
                    <a:pt x="36" y="84"/>
                  </a:lnTo>
                  <a:lnTo>
                    <a:pt x="24" y="114"/>
                  </a:lnTo>
                  <a:lnTo>
                    <a:pt x="24" y="132"/>
                  </a:lnTo>
                  <a:lnTo>
                    <a:pt x="18" y="150"/>
                  </a:lnTo>
                  <a:lnTo>
                    <a:pt x="12" y="168"/>
                  </a:lnTo>
                  <a:lnTo>
                    <a:pt x="0" y="186"/>
                  </a:lnTo>
                  <a:lnTo>
                    <a:pt x="18" y="216"/>
                  </a:lnTo>
                  <a:lnTo>
                    <a:pt x="18" y="234"/>
                  </a:lnTo>
                  <a:lnTo>
                    <a:pt x="36" y="264"/>
                  </a:lnTo>
                  <a:lnTo>
                    <a:pt x="42" y="294"/>
                  </a:lnTo>
                  <a:lnTo>
                    <a:pt x="54" y="312"/>
                  </a:lnTo>
                  <a:lnTo>
                    <a:pt x="54" y="318"/>
                  </a:lnTo>
                  <a:lnTo>
                    <a:pt x="42" y="348"/>
                  </a:lnTo>
                  <a:lnTo>
                    <a:pt x="24" y="396"/>
                  </a:lnTo>
                  <a:lnTo>
                    <a:pt x="36" y="402"/>
                  </a:lnTo>
                  <a:lnTo>
                    <a:pt x="42" y="414"/>
                  </a:lnTo>
                  <a:lnTo>
                    <a:pt x="60" y="438"/>
                  </a:lnTo>
                  <a:lnTo>
                    <a:pt x="60" y="462"/>
                  </a:lnTo>
                  <a:lnTo>
                    <a:pt x="72" y="486"/>
                  </a:lnTo>
                  <a:lnTo>
                    <a:pt x="90" y="510"/>
                  </a:lnTo>
                  <a:lnTo>
                    <a:pt x="132" y="492"/>
                  </a:lnTo>
                  <a:lnTo>
                    <a:pt x="174" y="528"/>
                  </a:lnTo>
                  <a:lnTo>
                    <a:pt x="222" y="534"/>
                  </a:lnTo>
                  <a:lnTo>
                    <a:pt x="245" y="552"/>
                  </a:lnTo>
                  <a:lnTo>
                    <a:pt x="263" y="600"/>
                  </a:lnTo>
                  <a:lnTo>
                    <a:pt x="239" y="630"/>
                  </a:lnTo>
                  <a:lnTo>
                    <a:pt x="222" y="666"/>
                  </a:lnTo>
                  <a:lnTo>
                    <a:pt x="186" y="678"/>
                  </a:lnTo>
                  <a:lnTo>
                    <a:pt x="168" y="726"/>
                  </a:lnTo>
                  <a:lnTo>
                    <a:pt x="174" y="768"/>
                  </a:lnTo>
                  <a:lnTo>
                    <a:pt x="162" y="816"/>
                  </a:lnTo>
                  <a:lnTo>
                    <a:pt x="174" y="864"/>
                  </a:lnTo>
                  <a:lnTo>
                    <a:pt x="186" y="834"/>
                  </a:lnTo>
                  <a:lnTo>
                    <a:pt x="210" y="864"/>
                  </a:lnTo>
                  <a:lnTo>
                    <a:pt x="239" y="876"/>
                  </a:lnTo>
                  <a:lnTo>
                    <a:pt x="239" y="846"/>
                  </a:lnTo>
                  <a:lnTo>
                    <a:pt x="222" y="804"/>
                  </a:lnTo>
                  <a:lnTo>
                    <a:pt x="210" y="762"/>
                  </a:lnTo>
                  <a:lnTo>
                    <a:pt x="222" y="726"/>
                  </a:lnTo>
                  <a:lnTo>
                    <a:pt x="239" y="684"/>
                  </a:lnTo>
                  <a:lnTo>
                    <a:pt x="263" y="702"/>
                  </a:lnTo>
                  <a:lnTo>
                    <a:pt x="275" y="732"/>
                  </a:lnTo>
                  <a:lnTo>
                    <a:pt x="299" y="744"/>
                  </a:lnTo>
                  <a:lnTo>
                    <a:pt x="287" y="696"/>
                  </a:lnTo>
                  <a:lnTo>
                    <a:pt x="305" y="696"/>
                  </a:lnTo>
                  <a:lnTo>
                    <a:pt x="335" y="732"/>
                  </a:lnTo>
                  <a:lnTo>
                    <a:pt x="341" y="750"/>
                  </a:lnTo>
                  <a:lnTo>
                    <a:pt x="359" y="732"/>
                  </a:lnTo>
                  <a:lnTo>
                    <a:pt x="365" y="702"/>
                  </a:lnTo>
                  <a:lnTo>
                    <a:pt x="401" y="696"/>
                  </a:lnTo>
                  <a:lnTo>
                    <a:pt x="419" y="696"/>
                  </a:lnTo>
                  <a:lnTo>
                    <a:pt x="413" y="732"/>
                  </a:lnTo>
                  <a:lnTo>
                    <a:pt x="419" y="762"/>
                  </a:lnTo>
                  <a:lnTo>
                    <a:pt x="455" y="750"/>
                  </a:lnTo>
                  <a:lnTo>
                    <a:pt x="467" y="732"/>
                  </a:lnTo>
                  <a:lnTo>
                    <a:pt x="503" y="732"/>
                  </a:lnTo>
                  <a:lnTo>
                    <a:pt x="503" y="762"/>
                  </a:lnTo>
                  <a:lnTo>
                    <a:pt x="533" y="732"/>
                  </a:lnTo>
                  <a:lnTo>
                    <a:pt x="551" y="726"/>
                  </a:lnTo>
                  <a:lnTo>
                    <a:pt x="587" y="762"/>
                  </a:lnTo>
                  <a:lnTo>
                    <a:pt x="599" y="786"/>
                  </a:lnTo>
                  <a:lnTo>
                    <a:pt x="611" y="768"/>
                  </a:lnTo>
                  <a:lnTo>
                    <a:pt x="629" y="780"/>
                  </a:lnTo>
                  <a:lnTo>
                    <a:pt x="665" y="768"/>
                  </a:lnTo>
                  <a:lnTo>
                    <a:pt x="677" y="804"/>
                  </a:lnTo>
                  <a:lnTo>
                    <a:pt x="677" y="846"/>
                  </a:lnTo>
                  <a:lnTo>
                    <a:pt x="695" y="876"/>
                  </a:lnTo>
                  <a:lnTo>
                    <a:pt x="730" y="882"/>
                  </a:lnTo>
                  <a:lnTo>
                    <a:pt x="742" y="846"/>
                  </a:lnTo>
                  <a:lnTo>
                    <a:pt x="760" y="816"/>
                  </a:lnTo>
                  <a:lnTo>
                    <a:pt x="760" y="780"/>
                  </a:lnTo>
                  <a:lnTo>
                    <a:pt x="754" y="744"/>
                  </a:lnTo>
                  <a:lnTo>
                    <a:pt x="754" y="702"/>
                  </a:lnTo>
                  <a:lnTo>
                    <a:pt x="790" y="684"/>
                  </a:lnTo>
                  <a:lnTo>
                    <a:pt x="826" y="660"/>
                  </a:lnTo>
                  <a:lnTo>
                    <a:pt x="826" y="630"/>
                  </a:lnTo>
                  <a:lnTo>
                    <a:pt x="856" y="648"/>
                  </a:lnTo>
                  <a:lnTo>
                    <a:pt x="856" y="612"/>
                  </a:lnTo>
                  <a:lnTo>
                    <a:pt x="814" y="594"/>
                  </a:lnTo>
                  <a:lnTo>
                    <a:pt x="808" y="552"/>
                  </a:lnTo>
                  <a:lnTo>
                    <a:pt x="796" y="528"/>
                  </a:lnTo>
                  <a:lnTo>
                    <a:pt x="808" y="516"/>
                  </a:lnTo>
                  <a:lnTo>
                    <a:pt x="850" y="528"/>
                  </a:lnTo>
                  <a:lnTo>
                    <a:pt x="826" y="498"/>
                  </a:lnTo>
                  <a:lnTo>
                    <a:pt x="790" y="480"/>
                  </a:lnTo>
                  <a:lnTo>
                    <a:pt x="754" y="462"/>
                  </a:lnTo>
                  <a:lnTo>
                    <a:pt x="736" y="438"/>
                  </a:lnTo>
                  <a:lnTo>
                    <a:pt x="719" y="402"/>
                  </a:lnTo>
                  <a:lnTo>
                    <a:pt x="695" y="384"/>
                  </a:lnTo>
                  <a:lnTo>
                    <a:pt x="659" y="402"/>
                  </a:lnTo>
                  <a:lnTo>
                    <a:pt x="641" y="384"/>
                  </a:lnTo>
                  <a:lnTo>
                    <a:pt x="629" y="384"/>
                  </a:lnTo>
                  <a:lnTo>
                    <a:pt x="605" y="354"/>
                  </a:lnTo>
                  <a:lnTo>
                    <a:pt x="599" y="366"/>
                  </a:lnTo>
                  <a:lnTo>
                    <a:pt x="569" y="354"/>
                  </a:lnTo>
                  <a:lnTo>
                    <a:pt x="545" y="336"/>
                  </a:lnTo>
                  <a:lnTo>
                    <a:pt x="527" y="318"/>
                  </a:lnTo>
                  <a:lnTo>
                    <a:pt x="509" y="300"/>
                  </a:lnTo>
                  <a:lnTo>
                    <a:pt x="491" y="270"/>
                  </a:lnTo>
                  <a:lnTo>
                    <a:pt x="443" y="252"/>
                  </a:lnTo>
                  <a:lnTo>
                    <a:pt x="413" y="270"/>
                  </a:lnTo>
                  <a:lnTo>
                    <a:pt x="395" y="270"/>
                  </a:lnTo>
                  <a:close/>
                </a:path>
              </a:pathLst>
            </a:custGeom>
            <a:solidFill>
              <a:srgbClr val="FF9900"/>
            </a:solidFill>
            <a:ln w="9525">
              <a:noFill/>
              <a:round/>
              <a:headEnd/>
              <a:tailEnd/>
            </a:ln>
          </p:spPr>
          <p:txBody>
            <a:bodyPr/>
            <a:lstStyle/>
            <a:p>
              <a:endParaRPr lang="en-US"/>
            </a:p>
          </p:txBody>
        </p:sp>
        <p:sp>
          <p:nvSpPr>
            <p:cNvPr id="5362" name="Freeform 39"/>
            <p:cNvSpPr>
              <a:spLocks/>
            </p:cNvSpPr>
            <p:nvPr/>
          </p:nvSpPr>
          <p:spPr bwMode="auto">
            <a:xfrm>
              <a:off x="3376613" y="2005013"/>
              <a:ext cx="1335087" cy="1400175"/>
            </a:xfrm>
            <a:custGeom>
              <a:avLst/>
              <a:gdLst>
                <a:gd name="T0" fmla="*/ 2147483647 w 856"/>
                <a:gd name="T1" fmla="*/ 2147483647 h 882"/>
                <a:gd name="T2" fmla="*/ 2147483647 w 856"/>
                <a:gd name="T3" fmla="*/ 2147483647 h 882"/>
                <a:gd name="T4" fmla="*/ 2147483647 w 856"/>
                <a:gd name="T5" fmla="*/ 2147483647 h 882"/>
                <a:gd name="T6" fmla="*/ 2147483647 w 856"/>
                <a:gd name="T7" fmla="*/ 2147483647 h 882"/>
                <a:gd name="T8" fmla="*/ 2147483647 w 856"/>
                <a:gd name="T9" fmla="*/ 2147483647 h 882"/>
                <a:gd name="T10" fmla="*/ 2147483647 w 856"/>
                <a:gd name="T11" fmla="*/ 2147483647 h 882"/>
                <a:gd name="T12" fmla="*/ 2147483647 w 856"/>
                <a:gd name="T13" fmla="*/ 2147483647 h 882"/>
                <a:gd name="T14" fmla="*/ 2147483647 w 856"/>
                <a:gd name="T15" fmla="*/ 2147483647 h 882"/>
                <a:gd name="T16" fmla="*/ 2147483647 w 856"/>
                <a:gd name="T17" fmla="*/ 2147483647 h 882"/>
                <a:gd name="T18" fmla="*/ 2147483647 w 856"/>
                <a:gd name="T19" fmla="*/ 2147483647 h 882"/>
                <a:gd name="T20" fmla="*/ 2147483647 w 856"/>
                <a:gd name="T21" fmla="*/ 2147483647 h 882"/>
                <a:gd name="T22" fmla="*/ 2147483647 w 856"/>
                <a:gd name="T23" fmla="*/ 2147483647 h 882"/>
                <a:gd name="T24" fmla="*/ 2147483647 w 856"/>
                <a:gd name="T25" fmla="*/ 2147483647 h 882"/>
                <a:gd name="T26" fmla="*/ 2147483647 w 856"/>
                <a:gd name="T27" fmla="*/ 2147483647 h 882"/>
                <a:gd name="T28" fmla="*/ 2147483647 w 856"/>
                <a:gd name="T29" fmla="*/ 2147483647 h 882"/>
                <a:gd name="T30" fmla="*/ 2147483647 w 856"/>
                <a:gd name="T31" fmla="*/ 2147483647 h 882"/>
                <a:gd name="T32" fmla="*/ 2147483647 w 856"/>
                <a:gd name="T33" fmla="*/ 2147483647 h 882"/>
                <a:gd name="T34" fmla="*/ 2147483647 w 856"/>
                <a:gd name="T35" fmla="*/ 2147483647 h 882"/>
                <a:gd name="T36" fmla="*/ 2147483647 w 856"/>
                <a:gd name="T37" fmla="*/ 2147483647 h 882"/>
                <a:gd name="T38" fmla="*/ 2147483647 w 856"/>
                <a:gd name="T39" fmla="*/ 2147483647 h 882"/>
                <a:gd name="T40" fmla="*/ 2147483647 w 856"/>
                <a:gd name="T41" fmla="*/ 2147483647 h 882"/>
                <a:gd name="T42" fmla="*/ 2147483647 w 856"/>
                <a:gd name="T43" fmla="*/ 2147483647 h 882"/>
                <a:gd name="T44" fmla="*/ 2147483647 w 856"/>
                <a:gd name="T45" fmla="*/ 2147483647 h 882"/>
                <a:gd name="T46" fmla="*/ 2147483647 w 856"/>
                <a:gd name="T47" fmla="*/ 2147483647 h 882"/>
                <a:gd name="T48" fmla="*/ 2147483647 w 856"/>
                <a:gd name="T49" fmla="*/ 2147483647 h 882"/>
                <a:gd name="T50" fmla="*/ 2147483647 w 856"/>
                <a:gd name="T51" fmla="*/ 2147483647 h 882"/>
                <a:gd name="T52" fmla="*/ 2147483647 w 856"/>
                <a:gd name="T53" fmla="*/ 2147483647 h 882"/>
                <a:gd name="T54" fmla="*/ 2147483647 w 856"/>
                <a:gd name="T55" fmla="*/ 2147483647 h 882"/>
                <a:gd name="T56" fmla="*/ 2147483647 w 856"/>
                <a:gd name="T57" fmla="*/ 2147483647 h 882"/>
                <a:gd name="T58" fmla="*/ 2147483647 w 856"/>
                <a:gd name="T59" fmla="*/ 2147483647 h 882"/>
                <a:gd name="T60" fmla="*/ 2147483647 w 856"/>
                <a:gd name="T61" fmla="*/ 2147483647 h 882"/>
                <a:gd name="T62" fmla="*/ 2147483647 w 856"/>
                <a:gd name="T63" fmla="*/ 2147483647 h 882"/>
                <a:gd name="T64" fmla="*/ 2147483647 w 856"/>
                <a:gd name="T65" fmla="*/ 2147483647 h 882"/>
                <a:gd name="T66" fmla="*/ 2147483647 w 856"/>
                <a:gd name="T67" fmla="*/ 2147483647 h 882"/>
                <a:gd name="T68" fmla="*/ 2147483647 w 856"/>
                <a:gd name="T69" fmla="*/ 2147483647 h 882"/>
                <a:gd name="T70" fmla="*/ 2147483647 w 856"/>
                <a:gd name="T71" fmla="*/ 2147483647 h 882"/>
                <a:gd name="T72" fmla="*/ 2147483647 w 856"/>
                <a:gd name="T73" fmla="*/ 2147483647 h 882"/>
                <a:gd name="T74" fmla="*/ 2147483647 w 856"/>
                <a:gd name="T75" fmla="*/ 2147483647 h 882"/>
                <a:gd name="T76" fmla="*/ 2147483647 w 856"/>
                <a:gd name="T77" fmla="*/ 2147483647 h 882"/>
                <a:gd name="T78" fmla="*/ 2147483647 w 856"/>
                <a:gd name="T79" fmla="*/ 2147483647 h 882"/>
                <a:gd name="T80" fmla="*/ 2147483647 w 856"/>
                <a:gd name="T81" fmla="*/ 2147483647 h 882"/>
                <a:gd name="T82" fmla="*/ 2147483647 w 856"/>
                <a:gd name="T83" fmla="*/ 2147483647 h 882"/>
                <a:gd name="T84" fmla="*/ 2147483647 w 856"/>
                <a:gd name="T85" fmla="*/ 2147483647 h 882"/>
                <a:gd name="T86" fmla="*/ 2147483647 w 856"/>
                <a:gd name="T87" fmla="*/ 2147483647 h 882"/>
                <a:gd name="T88" fmla="*/ 2147483647 w 856"/>
                <a:gd name="T89" fmla="*/ 2147483647 h 882"/>
                <a:gd name="T90" fmla="*/ 2147483647 w 856"/>
                <a:gd name="T91" fmla="*/ 2147483647 h 882"/>
                <a:gd name="T92" fmla="*/ 2147483647 w 856"/>
                <a:gd name="T93" fmla="*/ 2147483647 h 882"/>
                <a:gd name="T94" fmla="*/ 2147483647 w 856"/>
                <a:gd name="T95" fmla="*/ 2147483647 h 882"/>
                <a:gd name="T96" fmla="*/ 2147483647 w 856"/>
                <a:gd name="T97" fmla="*/ 2147483647 h 882"/>
                <a:gd name="T98" fmla="*/ 2147483647 w 856"/>
                <a:gd name="T99" fmla="*/ 2147483647 h 882"/>
                <a:gd name="T100" fmla="*/ 2147483647 w 856"/>
                <a:gd name="T101" fmla="*/ 2147483647 h 882"/>
                <a:gd name="T102" fmla="*/ 2147483647 w 856"/>
                <a:gd name="T103" fmla="*/ 2147483647 h 882"/>
                <a:gd name="T104" fmla="*/ 2147483647 w 856"/>
                <a:gd name="T105" fmla="*/ 2147483647 h 882"/>
                <a:gd name="T106" fmla="*/ 2147483647 w 856"/>
                <a:gd name="T107" fmla="*/ 2147483647 h 8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6"/>
                <a:gd name="T163" fmla="*/ 0 h 882"/>
                <a:gd name="T164" fmla="*/ 856 w 856"/>
                <a:gd name="T165" fmla="*/ 882 h 8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6" h="882">
                  <a:moveTo>
                    <a:pt x="395" y="270"/>
                  </a:moveTo>
                  <a:lnTo>
                    <a:pt x="377" y="264"/>
                  </a:lnTo>
                  <a:lnTo>
                    <a:pt x="132" y="0"/>
                  </a:lnTo>
                  <a:lnTo>
                    <a:pt x="96" y="12"/>
                  </a:lnTo>
                  <a:lnTo>
                    <a:pt x="60" y="18"/>
                  </a:lnTo>
                  <a:lnTo>
                    <a:pt x="42" y="48"/>
                  </a:lnTo>
                  <a:lnTo>
                    <a:pt x="36" y="66"/>
                  </a:lnTo>
                  <a:lnTo>
                    <a:pt x="36" y="84"/>
                  </a:lnTo>
                  <a:lnTo>
                    <a:pt x="24" y="114"/>
                  </a:lnTo>
                  <a:lnTo>
                    <a:pt x="24" y="132"/>
                  </a:lnTo>
                  <a:lnTo>
                    <a:pt x="18" y="150"/>
                  </a:lnTo>
                  <a:lnTo>
                    <a:pt x="12" y="168"/>
                  </a:lnTo>
                  <a:lnTo>
                    <a:pt x="0" y="186"/>
                  </a:lnTo>
                  <a:lnTo>
                    <a:pt x="18" y="216"/>
                  </a:lnTo>
                  <a:lnTo>
                    <a:pt x="18" y="234"/>
                  </a:lnTo>
                  <a:lnTo>
                    <a:pt x="36" y="264"/>
                  </a:lnTo>
                  <a:lnTo>
                    <a:pt x="42" y="294"/>
                  </a:lnTo>
                  <a:lnTo>
                    <a:pt x="54" y="312"/>
                  </a:lnTo>
                  <a:lnTo>
                    <a:pt x="54" y="318"/>
                  </a:lnTo>
                  <a:lnTo>
                    <a:pt x="42" y="348"/>
                  </a:lnTo>
                  <a:lnTo>
                    <a:pt x="24" y="396"/>
                  </a:lnTo>
                  <a:lnTo>
                    <a:pt x="36" y="402"/>
                  </a:lnTo>
                  <a:lnTo>
                    <a:pt x="42" y="414"/>
                  </a:lnTo>
                  <a:lnTo>
                    <a:pt x="60" y="438"/>
                  </a:lnTo>
                  <a:lnTo>
                    <a:pt x="60" y="462"/>
                  </a:lnTo>
                  <a:lnTo>
                    <a:pt x="72" y="486"/>
                  </a:lnTo>
                  <a:lnTo>
                    <a:pt x="90" y="510"/>
                  </a:lnTo>
                  <a:lnTo>
                    <a:pt x="132" y="492"/>
                  </a:lnTo>
                  <a:lnTo>
                    <a:pt x="174" y="528"/>
                  </a:lnTo>
                  <a:lnTo>
                    <a:pt x="222" y="534"/>
                  </a:lnTo>
                  <a:lnTo>
                    <a:pt x="245" y="552"/>
                  </a:lnTo>
                  <a:lnTo>
                    <a:pt x="263" y="600"/>
                  </a:lnTo>
                  <a:lnTo>
                    <a:pt x="239" y="630"/>
                  </a:lnTo>
                  <a:lnTo>
                    <a:pt x="222" y="666"/>
                  </a:lnTo>
                  <a:lnTo>
                    <a:pt x="186" y="678"/>
                  </a:lnTo>
                  <a:lnTo>
                    <a:pt x="168" y="726"/>
                  </a:lnTo>
                  <a:lnTo>
                    <a:pt x="174" y="768"/>
                  </a:lnTo>
                  <a:lnTo>
                    <a:pt x="162" y="816"/>
                  </a:lnTo>
                  <a:lnTo>
                    <a:pt x="174" y="864"/>
                  </a:lnTo>
                  <a:lnTo>
                    <a:pt x="186" y="834"/>
                  </a:lnTo>
                  <a:lnTo>
                    <a:pt x="210" y="864"/>
                  </a:lnTo>
                  <a:lnTo>
                    <a:pt x="239" y="876"/>
                  </a:lnTo>
                  <a:lnTo>
                    <a:pt x="239" y="846"/>
                  </a:lnTo>
                  <a:lnTo>
                    <a:pt x="222" y="804"/>
                  </a:lnTo>
                  <a:lnTo>
                    <a:pt x="210" y="762"/>
                  </a:lnTo>
                  <a:lnTo>
                    <a:pt x="222" y="726"/>
                  </a:lnTo>
                  <a:lnTo>
                    <a:pt x="239" y="684"/>
                  </a:lnTo>
                  <a:lnTo>
                    <a:pt x="263" y="702"/>
                  </a:lnTo>
                  <a:lnTo>
                    <a:pt x="275" y="732"/>
                  </a:lnTo>
                  <a:lnTo>
                    <a:pt x="299" y="744"/>
                  </a:lnTo>
                  <a:lnTo>
                    <a:pt x="287" y="696"/>
                  </a:lnTo>
                  <a:lnTo>
                    <a:pt x="305" y="696"/>
                  </a:lnTo>
                  <a:lnTo>
                    <a:pt x="335" y="732"/>
                  </a:lnTo>
                  <a:lnTo>
                    <a:pt x="341" y="750"/>
                  </a:lnTo>
                  <a:lnTo>
                    <a:pt x="359" y="732"/>
                  </a:lnTo>
                  <a:lnTo>
                    <a:pt x="365" y="702"/>
                  </a:lnTo>
                  <a:lnTo>
                    <a:pt x="401" y="696"/>
                  </a:lnTo>
                  <a:lnTo>
                    <a:pt x="419" y="696"/>
                  </a:lnTo>
                  <a:lnTo>
                    <a:pt x="413" y="732"/>
                  </a:lnTo>
                  <a:lnTo>
                    <a:pt x="419" y="762"/>
                  </a:lnTo>
                  <a:lnTo>
                    <a:pt x="455" y="750"/>
                  </a:lnTo>
                  <a:lnTo>
                    <a:pt x="467" y="732"/>
                  </a:lnTo>
                  <a:lnTo>
                    <a:pt x="503" y="732"/>
                  </a:lnTo>
                  <a:lnTo>
                    <a:pt x="503" y="762"/>
                  </a:lnTo>
                  <a:lnTo>
                    <a:pt x="533" y="732"/>
                  </a:lnTo>
                  <a:lnTo>
                    <a:pt x="551" y="726"/>
                  </a:lnTo>
                  <a:lnTo>
                    <a:pt x="587" y="762"/>
                  </a:lnTo>
                  <a:lnTo>
                    <a:pt x="599" y="786"/>
                  </a:lnTo>
                  <a:lnTo>
                    <a:pt x="611" y="768"/>
                  </a:lnTo>
                  <a:lnTo>
                    <a:pt x="629" y="780"/>
                  </a:lnTo>
                  <a:lnTo>
                    <a:pt x="665" y="768"/>
                  </a:lnTo>
                  <a:lnTo>
                    <a:pt x="677" y="804"/>
                  </a:lnTo>
                  <a:lnTo>
                    <a:pt x="677" y="846"/>
                  </a:lnTo>
                  <a:lnTo>
                    <a:pt x="695" y="876"/>
                  </a:lnTo>
                  <a:lnTo>
                    <a:pt x="730" y="882"/>
                  </a:lnTo>
                  <a:lnTo>
                    <a:pt x="742" y="846"/>
                  </a:lnTo>
                  <a:lnTo>
                    <a:pt x="760" y="816"/>
                  </a:lnTo>
                  <a:lnTo>
                    <a:pt x="760" y="780"/>
                  </a:lnTo>
                  <a:lnTo>
                    <a:pt x="754" y="744"/>
                  </a:lnTo>
                  <a:lnTo>
                    <a:pt x="754" y="702"/>
                  </a:lnTo>
                  <a:lnTo>
                    <a:pt x="790" y="684"/>
                  </a:lnTo>
                  <a:lnTo>
                    <a:pt x="826" y="660"/>
                  </a:lnTo>
                  <a:lnTo>
                    <a:pt x="826" y="630"/>
                  </a:lnTo>
                  <a:lnTo>
                    <a:pt x="856" y="648"/>
                  </a:lnTo>
                  <a:lnTo>
                    <a:pt x="856" y="612"/>
                  </a:lnTo>
                  <a:lnTo>
                    <a:pt x="814" y="594"/>
                  </a:lnTo>
                  <a:lnTo>
                    <a:pt x="808" y="552"/>
                  </a:lnTo>
                  <a:lnTo>
                    <a:pt x="796" y="528"/>
                  </a:lnTo>
                  <a:lnTo>
                    <a:pt x="808" y="516"/>
                  </a:lnTo>
                  <a:lnTo>
                    <a:pt x="850" y="528"/>
                  </a:lnTo>
                  <a:lnTo>
                    <a:pt x="826" y="498"/>
                  </a:lnTo>
                  <a:lnTo>
                    <a:pt x="790" y="480"/>
                  </a:lnTo>
                  <a:lnTo>
                    <a:pt x="754" y="462"/>
                  </a:lnTo>
                  <a:lnTo>
                    <a:pt x="736" y="438"/>
                  </a:lnTo>
                  <a:lnTo>
                    <a:pt x="719" y="402"/>
                  </a:lnTo>
                  <a:lnTo>
                    <a:pt x="695" y="384"/>
                  </a:lnTo>
                  <a:lnTo>
                    <a:pt x="659" y="402"/>
                  </a:lnTo>
                  <a:lnTo>
                    <a:pt x="641" y="384"/>
                  </a:lnTo>
                  <a:lnTo>
                    <a:pt x="629" y="384"/>
                  </a:lnTo>
                  <a:lnTo>
                    <a:pt x="605" y="354"/>
                  </a:lnTo>
                  <a:lnTo>
                    <a:pt x="599" y="366"/>
                  </a:lnTo>
                  <a:lnTo>
                    <a:pt x="569" y="354"/>
                  </a:lnTo>
                  <a:lnTo>
                    <a:pt x="545" y="336"/>
                  </a:lnTo>
                  <a:lnTo>
                    <a:pt x="527" y="318"/>
                  </a:lnTo>
                  <a:lnTo>
                    <a:pt x="509" y="300"/>
                  </a:lnTo>
                  <a:lnTo>
                    <a:pt x="491" y="270"/>
                  </a:lnTo>
                  <a:lnTo>
                    <a:pt x="443" y="252"/>
                  </a:lnTo>
                  <a:lnTo>
                    <a:pt x="413" y="270"/>
                  </a:lnTo>
                  <a:lnTo>
                    <a:pt x="395" y="270"/>
                  </a:lnTo>
                </a:path>
              </a:pathLst>
            </a:custGeom>
            <a:noFill/>
            <a:ln w="9525" cap="rnd">
              <a:solidFill>
                <a:srgbClr val="000000"/>
              </a:solidFill>
              <a:round/>
              <a:headEnd/>
              <a:tailEnd/>
            </a:ln>
          </p:spPr>
          <p:txBody>
            <a:bodyPr/>
            <a:lstStyle/>
            <a:p>
              <a:endParaRPr lang="en-US"/>
            </a:p>
          </p:txBody>
        </p:sp>
      </p:grpSp>
      <p:grpSp>
        <p:nvGrpSpPr>
          <p:cNvPr id="10" name="Group 269"/>
          <p:cNvGrpSpPr>
            <a:grpSpLocks/>
          </p:cNvGrpSpPr>
          <p:nvPr/>
        </p:nvGrpSpPr>
        <p:grpSpPr bwMode="auto">
          <a:xfrm>
            <a:off x="2895600" y="1724025"/>
            <a:ext cx="485775" cy="600075"/>
            <a:chOff x="2895600" y="1724025"/>
            <a:chExt cx="485775" cy="600075"/>
          </a:xfrm>
        </p:grpSpPr>
        <p:sp>
          <p:nvSpPr>
            <p:cNvPr id="5359" name="Freeform 41"/>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close/>
                </a:path>
              </a:pathLst>
            </a:custGeom>
            <a:solidFill>
              <a:srgbClr val="FFFFFF"/>
            </a:solidFill>
            <a:ln w="9525">
              <a:noFill/>
              <a:round/>
              <a:headEnd/>
              <a:tailEnd/>
            </a:ln>
          </p:spPr>
          <p:txBody>
            <a:bodyPr/>
            <a:lstStyle/>
            <a:p>
              <a:endParaRPr lang="en-US"/>
            </a:p>
          </p:txBody>
        </p:sp>
        <p:sp>
          <p:nvSpPr>
            <p:cNvPr id="5360" name="Freeform 42"/>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path>
              </a:pathLst>
            </a:custGeom>
            <a:noFill/>
            <a:ln w="9525" cap="rnd">
              <a:solidFill>
                <a:srgbClr val="000000"/>
              </a:solidFill>
              <a:round/>
              <a:headEnd/>
              <a:tailEnd/>
            </a:ln>
          </p:spPr>
          <p:txBody>
            <a:bodyPr/>
            <a:lstStyle/>
            <a:p>
              <a:endParaRPr lang="en-US"/>
            </a:p>
          </p:txBody>
        </p:sp>
      </p:grpSp>
      <p:grpSp>
        <p:nvGrpSpPr>
          <p:cNvPr id="11" name="Group 270"/>
          <p:cNvGrpSpPr>
            <a:grpSpLocks/>
          </p:cNvGrpSpPr>
          <p:nvPr/>
        </p:nvGrpSpPr>
        <p:grpSpPr bwMode="auto">
          <a:xfrm>
            <a:off x="2895600" y="1724025"/>
            <a:ext cx="485775" cy="600075"/>
            <a:chOff x="2895600" y="1724025"/>
            <a:chExt cx="485775" cy="600075"/>
          </a:xfrm>
        </p:grpSpPr>
        <p:sp>
          <p:nvSpPr>
            <p:cNvPr id="5357" name="Freeform 44"/>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close/>
                </a:path>
              </a:pathLst>
            </a:custGeom>
            <a:solidFill>
              <a:srgbClr val="0000FF"/>
            </a:solidFill>
            <a:ln w="9525">
              <a:noFill/>
              <a:round/>
              <a:headEnd/>
              <a:tailEnd/>
            </a:ln>
          </p:spPr>
          <p:txBody>
            <a:bodyPr/>
            <a:lstStyle/>
            <a:p>
              <a:endParaRPr lang="en-US"/>
            </a:p>
          </p:txBody>
        </p:sp>
        <p:sp>
          <p:nvSpPr>
            <p:cNvPr id="5358" name="Freeform 45"/>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path>
              </a:pathLst>
            </a:custGeom>
            <a:noFill/>
            <a:ln w="9525" cap="rnd">
              <a:solidFill>
                <a:srgbClr val="000000"/>
              </a:solidFill>
              <a:round/>
              <a:headEnd/>
              <a:tailEnd/>
            </a:ln>
          </p:spPr>
          <p:txBody>
            <a:bodyPr/>
            <a:lstStyle/>
            <a:p>
              <a:endParaRPr lang="en-US"/>
            </a:p>
          </p:txBody>
        </p:sp>
      </p:grpSp>
      <p:grpSp>
        <p:nvGrpSpPr>
          <p:cNvPr id="12" name="Group 271"/>
          <p:cNvGrpSpPr>
            <a:grpSpLocks/>
          </p:cNvGrpSpPr>
          <p:nvPr/>
        </p:nvGrpSpPr>
        <p:grpSpPr bwMode="auto">
          <a:xfrm>
            <a:off x="2959100" y="1962150"/>
            <a:ext cx="506413" cy="666750"/>
            <a:chOff x="2959100" y="1962150"/>
            <a:chExt cx="506413" cy="666750"/>
          </a:xfrm>
        </p:grpSpPr>
        <p:sp>
          <p:nvSpPr>
            <p:cNvPr id="5355" name="Freeform 47"/>
            <p:cNvSpPr>
              <a:spLocks/>
            </p:cNvSpPr>
            <p:nvPr/>
          </p:nvSpPr>
          <p:spPr bwMode="auto">
            <a:xfrm>
              <a:off x="2959100" y="1962150"/>
              <a:ext cx="506413" cy="666750"/>
            </a:xfrm>
            <a:custGeom>
              <a:avLst/>
              <a:gdLst>
                <a:gd name="T0" fmla="*/ 0 w 324"/>
                <a:gd name="T1" fmla="*/ 2147483647 h 420"/>
                <a:gd name="T2" fmla="*/ 2147483647 w 324"/>
                <a:gd name="T3" fmla="*/ 2147483647 h 420"/>
                <a:gd name="T4" fmla="*/ 2147483647 w 324"/>
                <a:gd name="T5" fmla="*/ 2147483647 h 420"/>
                <a:gd name="T6" fmla="*/ 2147483647 w 324"/>
                <a:gd name="T7" fmla="*/ 2147483647 h 420"/>
                <a:gd name="T8" fmla="*/ 2147483647 w 324"/>
                <a:gd name="T9" fmla="*/ 2147483647 h 420"/>
                <a:gd name="T10" fmla="*/ 2147483647 w 324"/>
                <a:gd name="T11" fmla="*/ 2147483647 h 420"/>
                <a:gd name="T12" fmla="*/ 2147483647 w 324"/>
                <a:gd name="T13" fmla="*/ 2147483647 h 420"/>
                <a:gd name="T14" fmla="*/ 2147483647 w 324"/>
                <a:gd name="T15" fmla="*/ 2147483647 h 420"/>
                <a:gd name="T16" fmla="*/ 2147483647 w 324"/>
                <a:gd name="T17" fmla="*/ 2147483647 h 420"/>
                <a:gd name="T18" fmla="*/ 2147483647 w 324"/>
                <a:gd name="T19" fmla="*/ 2147483647 h 420"/>
                <a:gd name="T20" fmla="*/ 2147483647 w 324"/>
                <a:gd name="T21" fmla="*/ 2147483647 h 420"/>
                <a:gd name="T22" fmla="*/ 2147483647 w 324"/>
                <a:gd name="T23" fmla="*/ 2147483647 h 420"/>
                <a:gd name="T24" fmla="*/ 2147483647 w 324"/>
                <a:gd name="T25" fmla="*/ 2147483647 h 420"/>
                <a:gd name="T26" fmla="*/ 2147483647 w 324"/>
                <a:gd name="T27" fmla="*/ 2147483647 h 420"/>
                <a:gd name="T28" fmla="*/ 2147483647 w 324"/>
                <a:gd name="T29" fmla="*/ 2147483647 h 420"/>
                <a:gd name="T30" fmla="*/ 2147483647 w 324"/>
                <a:gd name="T31" fmla="*/ 2147483647 h 420"/>
                <a:gd name="T32" fmla="*/ 2147483647 w 324"/>
                <a:gd name="T33" fmla="*/ 2147483647 h 420"/>
                <a:gd name="T34" fmla="*/ 2147483647 w 324"/>
                <a:gd name="T35" fmla="*/ 2147483647 h 420"/>
                <a:gd name="T36" fmla="*/ 2147483647 w 324"/>
                <a:gd name="T37" fmla="*/ 2147483647 h 420"/>
                <a:gd name="T38" fmla="*/ 2147483647 w 324"/>
                <a:gd name="T39" fmla="*/ 2147483647 h 420"/>
                <a:gd name="T40" fmla="*/ 2147483647 w 324"/>
                <a:gd name="T41" fmla="*/ 2147483647 h 420"/>
                <a:gd name="T42" fmla="*/ 2147483647 w 324"/>
                <a:gd name="T43" fmla="*/ 2147483647 h 420"/>
                <a:gd name="T44" fmla="*/ 2147483647 w 324"/>
                <a:gd name="T45" fmla="*/ 2147483647 h 420"/>
                <a:gd name="T46" fmla="*/ 2147483647 w 324"/>
                <a:gd name="T47" fmla="*/ 2147483647 h 420"/>
                <a:gd name="T48" fmla="*/ 2147483647 w 324"/>
                <a:gd name="T49" fmla="*/ 2147483647 h 420"/>
                <a:gd name="T50" fmla="*/ 2147483647 w 324"/>
                <a:gd name="T51" fmla="*/ 2147483647 h 420"/>
                <a:gd name="T52" fmla="*/ 2147483647 w 324"/>
                <a:gd name="T53" fmla="*/ 2147483647 h 420"/>
                <a:gd name="T54" fmla="*/ 2147483647 w 324"/>
                <a:gd name="T55" fmla="*/ 2147483647 h 420"/>
                <a:gd name="T56" fmla="*/ 2147483647 w 324"/>
                <a:gd name="T57" fmla="*/ 2147483647 h 420"/>
                <a:gd name="T58" fmla="*/ 2147483647 w 324"/>
                <a:gd name="T59" fmla="*/ 2147483647 h 420"/>
                <a:gd name="T60" fmla="*/ 2147483647 w 324"/>
                <a:gd name="T61" fmla="*/ 2147483647 h 420"/>
                <a:gd name="T62" fmla="*/ 2147483647 w 324"/>
                <a:gd name="T63" fmla="*/ 2147483647 h 420"/>
                <a:gd name="T64" fmla="*/ 2147483647 w 324"/>
                <a:gd name="T65" fmla="*/ 2147483647 h 420"/>
                <a:gd name="T66" fmla="*/ 2147483647 w 324"/>
                <a:gd name="T67" fmla="*/ 2147483647 h 420"/>
                <a:gd name="T68" fmla="*/ 2147483647 w 324"/>
                <a:gd name="T69" fmla="*/ 2147483647 h 420"/>
                <a:gd name="T70" fmla="*/ 2147483647 w 324"/>
                <a:gd name="T71" fmla="*/ 2147483647 h 420"/>
                <a:gd name="T72" fmla="*/ 2147483647 w 324"/>
                <a:gd name="T73" fmla="*/ 2147483647 h 420"/>
                <a:gd name="T74" fmla="*/ 2147483647 w 324"/>
                <a:gd name="T75" fmla="*/ 2147483647 h 420"/>
                <a:gd name="T76" fmla="*/ 2147483647 w 324"/>
                <a:gd name="T77" fmla="*/ 2147483647 h 420"/>
                <a:gd name="T78" fmla="*/ 2147483647 w 324"/>
                <a:gd name="T79" fmla="*/ 2147483647 h 420"/>
                <a:gd name="T80" fmla="*/ 2147483647 w 324"/>
                <a:gd name="T81" fmla="*/ 2147483647 h 420"/>
                <a:gd name="T82" fmla="*/ 2147483647 w 324"/>
                <a:gd name="T83" fmla="*/ 0 h 420"/>
                <a:gd name="T84" fmla="*/ 2147483647 w 324"/>
                <a:gd name="T85" fmla="*/ 0 h 420"/>
                <a:gd name="T86" fmla="*/ 2147483647 w 324"/>
                <a:gd name="T87" fmla="*/ 0 h 420"/>
                <a:gd name="T88" fmla="*/ 2147483647 w 324"/>
                <a:gd name="T89" fmla="*/ 2147483647 h 420"/>
                <a:gd name="T90" fmla="*/ 2147483647 w 324"/>
                <a:gd name="T91" fmla="*/ 2147483647 h 420"/>
                <a:gd name="T92" fmla="*/ 2147483647 w 324"/>
                <a:gd name="T93" fmla="*/ 2147483647 h 420"/>
                <a:gd name="T94" fmla="*/ 2147483647 w 324"/>
                <a:gd name="T95" fmla="*/ 2147483647 h 420"/>
                <a:gd name="T96" fmla="*/ 2147483647 w 324"/>
                <a:gd name="T97" fmla="*/ 2147483647 h 420"/>
                <a:gd name="T98" fmla="*/ 2147483647 w 324"/>
                <a:gd name="T99" fmla="*/ 2147483647 h 420"/>
                <a:gd name="T100" fmla="*/ 2147483647 w 324"/>
                <a:gd name="T101" fmla="*/ 2147483647 h 420"/>
                <a:gd name="T102" fmla="*/ 2147483647 w 324"/>
                <a:gd name="T103" fmla="*/ 2147483647 h 420"/>
                <a:gd name="T104" fmla="*/ 2147483647 w 324"/>
                <a:gd name="T105" fmla="*/ 2147483647 h 420"/>
                <a:gd name="T106" fmla="*/ 2147483647 w 324"/>
                <a:gd name="T107" fmla="*/ 2147483647 h 420"/>
                <a:gd name="T108" fmla="*/ 2147483647 w 324"/>
                <a:gd name="T109" fmla="*/ 2147483647 h 420"/>
                <a:gd name="T110" fmla="*/ 2147483647 w 324"/>
                <a:gd name="T111" fmla="*/ 2147483647 h 420"/>
                <a:gd name="T112" fmla="*/ 2147483647 w 324"/>
                <a:gd name="T113" fmla="*/ 2147483647 h 420"/>
                <a:gd name="T114" fmla="*/ 2147483647 w 324"/>
                <a:gd name="T115" fmla="*/ 2147483647 h 420"/>
                <a:gd name="T116" fmla="*/ 2147483647 w 324"/>
                <a:gd name="T117" fmla="*/ 2147483647 h 420"/>
                <a:gd name="T118" fmla="*/ 2147483647 w 324"/>
                <a:gd name="T119" fmla="*/ 2147483647 h 420"/>
                <a:gd name="T120" fmla="*/ 2147483647 w 324"/>
                <a:gd name="T121" fmla="*/ 2147483647 h 420"/>
                <a:gd name="T122" fmla="*/ 0 w 324"/>
                <a:gd name="T123" fmla="*/ 2147483647 h 4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4"/>
                <a:gd name="T187" fmla="*/ 0 h 420"/>
                <a:gd name="T188" fmla="*/ 324 w 324"/>
                <a:gd name="T189" fmla="*/ 420 h 4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4" h="420">
                  <a:moveTo>
                    <a:pt x="0" y="144"/>
                  </a:moveTo>
                  <a:lnTo>
                    <a:pt x="18" y="156"/>
                  </a:lnTo>
                  <a:lnTo>
                    <a:pt x="18" y="186"/>
                  </a:lnTo>
                  <a:lnTo>
                    <a:pt x="24" y="216"/>
                  </a:lnTo>
                  <a:lnTo>
                    <a:pt x="42" y="216"/>
                  </a:lnTo>
                  <a:lnTo>
                    <a:pt x="84" y="234"/>
                  </a:lnTo>
                  <a:lnTo>
                    <a:pt x="78" y="264"/>
                  </a:lnTo>
                  <a:lnTo>
                    <a:pt x="114" y="288"/>
                  </a:lnTo>
                  <a:lnTo>
                    <a:pt x="132" y="300"/>
                  </a:lnTo>
                  <a:lnTo>
                    <a:pt x="150" y="336"/>
                  </a:lnTo>
                  <a:lnTo>
                    <a:pt x="138" y="372"/>
                  </a:lnTo>
                  <a:lnTo>
                    <a:pt x="132" y="372"/>
                  </a:lnTo>
                  <a:lnTo>
                    <a:pt x="174" y="414"/>
                  </a:lnTo>
                  <a:lnTo>
                    <a:pt x="192" y="372"/>
                  </a:lnTo>
                  <a:lnTo>
                    <a:pt x="216" y="402"/>
                  </a:lnTo>
                  <a:lnTo>
                    <a:pt x="228" y="396"/>
                  </a:lnTo>
                  <a:lnTo>
                    <a:pt x="228" y="420"/>
                  </a:lnTo>
                  <a:lnTo>
                    <a:pt x="258" y="402"/>
                  </a:lnTo>
                  <a:lnTo>
                    <a:pt x="270" y="402"/>
                  </a:lnTo>
                  <a:lnTo>
                    <a:pt x="288" y="414"/>
                  </a:lnTo>
                  <a:lnTo>
                    <a:pt x="306" y="366"/>
                  </a:lnTo>
                  <a:lnTo>
                    <a:pt x="312" y="336"/>
                  </a:lnTo>
                  <a:lnTo>
                    <a:pt x="306" y="312"/>
                  </a:lnTo>
                  <a:lnTo>
                    <a:pt x="294" y="300"/>
                  </a:lnTo>
                  <a:lnTo>
                    <a:pt x="294" y="282"/>
                  </a:lnTo>
                  <a:lnTo>
                    <a:pt x="288" y="252"/>
                  </a:lnTo>
                  <a:lnTo>
                    <a:pt x="270" y="234"/>
                  </a:lnTo>
                  <a:lnTo>
                    <a:pt x="258" y="216"/>
                  </a:lnTo>
                  <a:lnTo>
                    <a:pt x="252" y="204"/>
                  </a:lnTo>
                  <a:lnTo>
                    <a:pt x="258" y="198"/>
                  </a:lnTo>
                  <a:lnTo>
                    <a:pt x="270" y="168"/>
                  </a:lnTo>
                  <a:lnTo>
                    <a:pt x="288" y="156"/>
                  </a:lnTo>
                  <a:lnTo>
                    <a:pt x="288" y="150"/>
                  </a:lnTo>
                  <a:lnTo>
                    <a:pt x="288" y="132"/>
                  </a:lnTo>
                  <a:lnTo>
                    <a:pt x="294" y="114"/>
                  </a:lnTo>
                  <a:lnTo>
                    <a:pt x="294" y="96"/>
                  </a:lnTo>
                  <a:lnTo>
                    <a:pt x="294" y="78"/>
                  </a:lnTo>
                  <a:lnTo>
                    <a:pt x="306" y="60"/>
                  </a:lnTo>
                  <a:lnTo>
                    <a:pt x="324" y="36"/>
                  </a:lnTo>
                  <a:lnTo>
                    <a:pt x="294" y="18"/>
                  </a:lnTo>
                  <a:lnTo>
                    <a:pt x="288" y="12"/>
                  </a:lnTo>
                  <a:lnTo>
                    <a:pt x="258" y="0"/>
                  </a:lnTo>
                  <a:lnTo>
                    <a:pt x="246" y="0"/>
                  </a:lnTo>
                  <a:lnTo>
                    <a:pt x="234" y="0"/>
                  </a:lnTo>
                  <a:lnTo>
                    <a:pt x="252" y="18"/>
                  </a:lnTo>
                  <a:lnTo>
                    <a:pt x="258" y="30"/>
                  </a:lnTo>
                  <a:lnTo>
                    <a:pt x="270" y="48"/>
                  </a:lnTo>
                  <a:lnTo>
                    <a:pt x="270" y="78"/>
                  </a:lnTo>
                  <a:lnTo>
                    <a:pt x="270" y="84"/>
                  </a:lnTo>
                  <a:lnTo>
                    <a:pt x="252" y="102"/>
                  </a:lnTo>
                  <a:lnTo>
                    <a:pt x="234" y="120"/>
                  </a:lnTo>
                  <a:lnTo>
                    <a:pt x="216" y="132"/>
                  </a:lnTo>
                  <a:lnTo>
                    <a:pt x="198" y="144"/>
                  </a:lnTo>
                  <a:lnTo>
                    <a:pt x="180" y="156"/>
                  </a:lnTo>
                  <a:lnTo>
                    <a:pt x="168" y="186"/>
                  </a:lnTo>
                  <a:lnTo>
                    <a:pt x="114" y="228"/>
                  </a:lnTo>
                  <a:lnTo>
                    <a:pt x="102" y="198"/>
                  </a:lnTo>
                  <a:lnTo>
                    <a:pt x="84" y="180"/>
                  </a:lnTo>
                  <a:lnTo>
                    <a:pt x="72" y="168"/>
                  </a:lnTo>
                  <a:lnTo>
                    <a:pt x="42" y="156"/>
                  </a:lnTo>
                  <a:lnTo>
                    <a:pt x="24" y="150"/>
                  </a:lnTo>
                  <a:lnTo>
                    <a:pt x="0" y="144"/>
                  </a:lnTo>
                  <a:close/>
                </a:path>
              </a:pathLst>
            </a:custGeom>
            <a:solidFill>
              <a:srgbClr val="00FFFF"/>
            </a:solidFill>
            <a:ln w="9525">
              <a:noFill/>
              <a:round/>
              <a:headEnd/>
              <a:tailEnd/>
            </a:ln>
          </p:spPr>
          <p:txBody>
            <a:bodyPr/>
            <a:lstStyle/>
            <a:p>
              <a:endParaRPr lang="en-US"/>
            </a:p>
          </p:txBody>
        </p:sp>
        <p:sp>
          <p:nvSpPr>
            <p:cNvPr id="5356" name="Freeform 48"/>
            <p:cNvSpPr>
              <a:spLocks/>
            </p:cNvSpPr>
            <p:nvPr/>
          </p:nvSpPr>
          <p:spPr bwMode="auto">
            <a:xfrm>
              <a:off x="2959100" y="1962150"/>
              <a:ext cx="506413" cy="666750"/>
            </a:xfrm>
            <a:custGeom>
              <a:avLst/>
              <a:gdLst>
                <a:gd name="T0" fmla="*/ 0 w 324"/>
                <a:gd name="T1" fmla="*/ 2147483647 h 420"/>
                <a:gd name="T2" fmla="*/ 2147483647 w 324"/>
                <a:gd name="T3" fmla="*/ 2147483647 h 420"/>
                <a:gd name="T4" fmla="*/ 2147483647 w 324"/>
                <a:gd name="T5" fmla="*/ 2147483647 h 420"/>
                <a:gd name="T6" fmla="*/ 2147483647 w 324"/>
                <a:gd name="T7" fmla="*/ 2147483647 h 420"/>
                <a:gd name="T8" fmla="*/ 2147483647 w 324"/>
                <a:gd name="T9" fmla="*/ 2147483647 h 420"/>
                <a:gd name="T10" fmla="*/ 2147483647 w 324"/>
                <a:gd name="T11" fmla="*/ 2147483647 h 420"/>
                <a:gd name="T12" fmla="*/ 2147483647 w 324"/>
                <a:gd name="T13" fmla="*/ 2147483647 h 420"/>
                <a:gd name="T14" fmla="*/ 2147483647 w 324"/>
                <a:gd name="T15" fmla="*/ 2147483647 h 420"/>
                <a:gd name="T16" fmla="*/ 2147483647 w 324"/>
                <a:gd name="T17" fmla="*/ 2147483647 h 420"/>
                <a:gd name="T18" fmla="*/ 2147483647 w 324"/>
                <a:gd name="T19" fmla="*/ 2147483647 h 420"/>
                <a:gd name="T20" fmla="*/ 2147483647 w 324"/>
                <a:gd name="T21" fmla="*/ 2147483647 h 420"/>
                <a:gd name="T22" fmla="*/ 2147483647 w 324"/>
                <a:gd name="T23" fmla="*/ 2147483647 h 420"/>
                <a:gd name="T24" fmla="*/ 2147483647 w 324"/>
                <a:gd name="T25" fmla="*/ 2147483647 h 420"/>
                <a:gd name="T26" fmla="*/ 2147483647 w 324"/>
                <a:gd name="T27" fmla="*/ 2147483647 h 420"/>
                <a:gd name="T28" fmla="*/ 2147483647 w 324"/>
                <a:gd name="T29" fmla="*/ 2147483647 h 420"/>
                <a:gd name="T30" fmla="*/ 2147483647 w 324"/>
                <a:gd name="T31" fmla="*/ 2147483647 h 420"/>
                <a:gd name="T32" fmla="*/ 2147483647 w 324"/>
                <a:gd name="T33" fmla="*/ 2147483647 h 420"/>
                <a:gd name="T34" fmla="*/ 2147483647 w 324"/>
                <a:gd name="T35" fmla="*/ 2147483647 h 420"/>
                <a:gd name="T36" fmla="*/ 2147483647 w 324"/>
                <a:gd name="T37" fmla="*/ 2147483647 h 420"/>
                <a:gd name="T38" fmla="*/ 2147483647 w 324"/>
                <a:gd name="T39" fmla="*/ 2147483647 h 420"/>
                <a:gd name="T40" fmla="*/ 2147483647 w 324"/>
                <a:gd name="T41" fmla="*/ 2147483647 h 420"/>
                <a:gd name="T42" fmla="*/ 2147483647 w 324"/>
                <a:gd name="T43" fmla="*/ 2147483647 h 420"/>
                <a:gd name="T44" fmla="*/ 2147483647 w 324"/>
                <a:gd name="T45" fmla="*/ 2147483647 h 420"/>
                <a:gd name="T46" fmla="*/ 2147483647 w 324"/>
                <a:gd name="T47" fmla="*/ 2147483647 h 420"/>
                <a:gd name="T48" fmla="*/ 2147483647 w 324"/>
                <a:gd name="T49" fmla="*/ 2147483647 h 420"/>
                <a:gd name="T50" fmla="*/ 2147483647 w 324"/>
                <a:gd name="T51" fmla="*/ 2147483647 h 420"/>
                <a:gd name="T52" fmla="*/ 2147483647 w 324"/>
                <a:gd name="T53" fmla="*/ 2147483647 h 420"/>
                <a:gd name="T54" fmla="*/ 2147483647 w 324"/>
                <a:gd name="T55" fmla="*/ 2147483647 h 420"/>
                <a:gd name="T56" fmla="*/ 2147483647 w 324"/>
                <a:gd name="T57" fmla="*/ 2147483647 h 420"/>
                <a:gd name="T58" fmla="*/ 2147483647 w 324"/>
                <a:gd name="T59" fmla="*/ 2147483647 h 420"/>
                <a:gd name="T60" fmla="*/ 2147483647 w 324"/>
                <a:gd name="T61" fmla="*/ 2147483647 h 420"/>
                <a:gd name="T62" fmla="*/ 2147483647 w 324"/>
                <a:gd name="T63" fmla="*/ 2147483647 h 420"/>
                <a:gd name="T64" fmla="*/ 2147483647 w 324"/>
                <a:gd name="T65" fmla="*/ 2147483647 h 420"/>
                <a:gd name="T66" fmla="*/ 2147483647 w 324"/>
                <a:gd name="T67" fmla="*/ 2147483647 h 420"/>
                <a:gd name="T68" fmla="*/ 2147483647 w 324"/>
                <a:gd name="T69" fmla="*/ 2147483647 h 420"/>
                <a:gd name="T70" fmla="*/ 2147483647 w 324"/>
                <a:gd name="T71" fmla="*/ 2147483647 h 420"/>
                <a:gd name="T72" fmla="*/ 2147483647 w 324"/>
                <a:gd name="T73" fmla="*/ 2147483647 h 420"/>
                <a:gd name="T74" fmla="*/ 2147483647 w 324"/>
                <a:gd name="T75" fmla="*/ 2147483647 h 420"/>
                <a:gd name="T76" fmla="*/ 2147483647 w 324"/>
                <a:gd name="T77" fmla="*/ 2147483647 h 420"/>
                <a:gd name="T78" fmla="*/ 2147483647 w 324"/>
                <a:gd name="T79" fmla="*/ 2147483647 h 420"/>
                <a:gd name="T80" fmla="*/ 2147483647 w 324"/>
                <a:gd name="T81" fmla="*/ 2147483647 h 420"/>
                <a:gd name="T82" fmla="*/ 2147483647 w 324"/>
                <a:gd name="T83" fmla="*/ 0 h 420"/>
                <a:gd name="T84" fmla="*/ 2147483647 w 324"/>
                <a:gd name="T85" fmla="*/ 0 h 420"/>
                <a:gd name="T86" fmla="*/ 2147483647 w 324"/>
                <a:gd name="T87" fmla="*/ 0 h 420"/>
                <a:gd name="T88" fmla="*/ 2147483647 w 324"/>
                <a:gd name="T89" fmla="*/ 2147483647 h 420"/>
                <a:gd name="T90" fmla="*/ 2147483647 w 324"/>
                <a:gd name="T91" fmla="*/ 2147483647 h 420"/>
                <a:gd name="T92" fmla="*/ 2147483647 w 324"/>
                <a:gd name="T93" fmla="*/ 2147483647 h 420"/>
                <a:gd name="T94" fmla="*/ 2147483647 w 324"/>
                <a:gd name="T95" fmla="*/ 2147483647 h 420"/>
                <a:gd name="T96" fmla="*/ 2147483647 w 324"/>
                <a:gd name="T97" fmla="*/ 2147483647 h 420"/>
                <a:gd name="T98" fmla="*/ 2147483647 w 324"/>
                <a:gd name="T99" fmla="*/ 2147483647 h 420"/>
                <a:gd name="T100" fmla="*/ 2147483647 w 324"/>
                <a:gd name="T101" fmla="*/ 2147483647 h 420"/>
                <a:gd name="T102" fmla="*/ 2147483647 w 324"/>
                <a:gd name="T103" fmla="*/ 2147483647 h 420"/>
                <a:gd name="T104" fmla="*/ 2147483647 w 324"/>
                <a:gd name="T105" fmla="*/ 2147483647 h 420"/>
                <a:gd name="T106" fmla="*/ 2147483647 w 324"/>
                <a:gd name="T107" fmla="*/ 2147483647 h 420"/>
                <a:gd name="T108" fmla="*/ 2147483647 w 324"/>
                <a:gd name="T109" fmla="*/ 2147483647 h 420"/>
                <a:gd name="T110" fmla="*/ 2147483647 w 324"/>
                <a:gd name="T111" fmla="*/ 2147483647 h 420"/>
                <a:gd name="T112" fmla="*/ 2147483647 w 324"/>
                <a:gd name="T113" fmla="*/ 2147483647 h 420"/>
                <a:gd name="T114" fmla="*/ 2147483647 w 324"/>
                <a:gd name="T115" fmla="*/ 2147483647 h 420"/>
                <a:gd name="T116" fmla="*/ 2147483647 w 324"/>
                <a:gd name="T117" fmla="*/ 2147483647 h 420"/>
                <a:gd name="T118" fmla="*/ 2147483647 w 324"/>
                <a:gd name="T119" fmla="*/ 2147483647 h 420"/>
                <a:gd name="T120" fmla="*/ 2147483647 w 324"/>
                <a:gd name="T121" fmla="*/ 2147483647 h 420"/>
                <a:gd name="T122" fmla="*/ 0 w 324"/>
                <a:gd name="T123" fmla="*/ 2147483647 h 4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4"/>
                <a:gd name="T187" fmla="*/ 0 h 420"/>
                <a:gd name="T188" fmla="*/ 324 w 324"/>
                <a:gd name="T189" fmla="*/ 420 h 4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4" h="420">
                  <a:moveTo>
                    <a:pt x="0" y="144"/>
                  </a:moveTo>
                  <a:lnTo>
                    <a:pt x="18" y="156"/>
                  </a:lnTo>
                  <a:lnTo>
                    <a:pt x="18" y="186"/>
                  </a:lnTo>
                  <a:lnTo>
                    <a:pt x="24" y="216"/>
                  </a:lnTo>
                  <a:lnTo>
                    <a:pt x="42" y="216"/>
                  </a:lnTo>
                  <a:lnTo>
                    <a:pt x="84" y="234"/>
                  </a:lnTo>
                  <a:lnTo>
                    <a:pt x="78" y="264"/>
                  </a:lnTo>
                  <a:lnTo>
                    <a:pt x="114" y="288"/>
                  </a:lnTo>
                  <a:lnTo>
                    <a:pt x="132" y="300"/>
                  </a:lnTo>
                  <a:lnTo>
                    <a:pt x="150" y="336"/>
                  </a:lnTo>
                  <a:lnTo>
                    <a:pt x="138" y="372"/>
                  </a:lnTo>
                  <a:lnTo>
                    <a:pt x="132" y="372"/>
                  </a:lnTo>
                  <a:lnTo>
                    <a:pt x="174" y="414"/>
                  </a:lnTo>
                  <a:lnTo>
                    <a:pt x="192" y="372"/>
                  </a:lnTo>
                  <a:lnTo>
                    <a:pt x="216" y="402"/>
                  </a:lnTo>
                  <a:lnTo>
                    <a:pt x="228" y="396"/>
                  </a:lnTo>
                  <a:lnTo>
                    <a:pt x="228" y="420"/>
                  </a:lnTo>
                  <a:lnTo>
                    <a:pt x="258" y="402"/>
                  </a:lnTo>
                  <a:lnTo>
                    <a:pt x="270" y="402"/>
                  </a:lnTo>
                  <a:lnTo>
                    <a:pt x="288" y="414"/>
                  </a:lnTo>
                  <a:lnTo>
                    <a:pt x="306" y="366"/>
                  </a:lnTo>
                  <a:lnTo>
                    <a:pt x="312" y="336"/>
                  </a:lnTo>
                  <a:lnTo>
                    <a:pt x="306" y="312"/>
                  </a:lnTo>
                  <a:lnTo>
                    <a:pt x="294" y="300"/>
                  </a:lnTo>
                  <a:lnTo>
                    <a:pt x="294" y="282"/>
                  </a:lnTo>
                  <a:lnTo>
                    <a:pt x="288" y="252"/>
                  </a:lnTo>
                  <a:lnTo>
                    <a:pt x="270" y="234"/>
                  </a:lnTo>
                  <a:lnTo>
                    <a:pt x="258" y="216"/>
                  </a:lnTo>
                  <a:lnTo>
                    <a:pt x="252" y="204"/>
                  </a:lnTo>
                  <a:lnTo>
                    <a:pt x="258" y="198"/>
                  </a:lnTo>
                  <a:lnTo>
                    <a:pt x="270" y="168"/>
                  </a:lnTo>
                  <a:lnTo>
                    <a:pt x="288" y="156"/>
                  </a:lnTo>
                  <a:lnTo>
                    <a:pt x="288" y="150"/>
                  </a:lnTo>
                  <a:lnTo>
                    <a:pt x="288" y="132"/>
                  </a:lnTo>
                  <a:lnTo>
                    <a:pt x="294" y="114"/>
                  </a:lnTo>
                  <a:lnTo>
                    <a:pt x="294" y="96"/>
                  </a:lnTo>
                  <a:lnTo>
                    <a:pt x="294" y="78"/>
                  </a:lnTo>
                  <a:lnTo>
                    <a:pt x="306" y="60"/>
                  </a:lnTo>
                  <a:lnTo>
                    <a:pt x="324" y="36"/>
                  </a:lnTo>
                  <a:lnTo>
                    <a:pt x="294" y="18"/>
                  </a:lnTo>
                  <a:lnTo>
                    <a:pt x="288" y="12"/>
                  </a:lnTo>
                  <a:lnTo>
                    <a:pt x="258" y="0"/>
                  </a:lnTo>
                  <a:lnTo>
                    <a:pt x="246" y="0"/>
                  </a:lnTo>
                  <a:lnTo>
                    <a:pt x="234" y="0"/>
                  </a:lnTo>
                  <a:lnTo>
                    <a:pt x="252" y="18"/>
                  </a:lnTo>
                  <a:lnTo>
                    <a:pt x="258" y="30"/>
                  </a:lnTo>
                  <a:lnTo>
                    <a:pt x="270" y="48"/>
                  </a:lnTo>
                  <a:lnTo>
                    <a:pt x="270" y="78"/>
                  </a:lnTo>
                  <a:lnTo>
                    <a:pt x="270" y="84"/>
                  </a:lnTo>
                  <a:lnTo>
                    <a:pt x="252" y="102"/>
                  </a:lnTo>
                  <a:lnTo>
                    <a:pt x="234" y="120"/>
                  </a:lnTo>
                  <a:lnTo>
                    <a:pt x="216" y="132"/>
                  </a:lnTo>
                  <a:lnTo>
                    <a:pt x="198" y="144"/>
                  </a:lnTo>
                  <a:lnTo>
                    <a:pt x="180" y="156"/>
                  </a:lnTo>
                  <a:lnTo>
                    <a:pt x="168" y="186"/>
                  </a:lnTo>
                  <a:lnTo>
                    <a:pt x="114" y="228"/>
                  </a:lnTo>
                  <a:lnTo>
                    <a:pt x="102" y="198"/>
                  </a:lnTo>
                  <a:lnTo>
                    <a:pt x="84" y="180"/>
                  </a:lnTo>
                  <a:lnTo>
                    <a:pt x="72" y="168"/>
                  </a:lnTo>
                  <a:lnTo>
                    <a:pt x="42" y="156"/>
                  </a:lnTo>
                  <a:lnTo>
                    <a:pt x="24" y="150"/>
                  </a:lnTo>
                  <a:lnTo>
                    <a:pt x="0" y="144"/>
                  </a:lnTo>
                </a:path>
              </a:pathLst>
            </a:custGeom>
            <a:noFill/>
            <a:ln w="9525" cap="rnd">
              <a:solidFill>
                <a:srgbClr val="000000"/>
              </a:solidFill>
              <a:round/>
              <a:headEnd/>
              <a:tailEnd/>
            </a:ln>
          </p:spPr>
          <p:txBody>
            <a:bodyPr/>
            <a:lstStyle/>
            <a:p>
              <a:endParaRPr lang="en-US"/>
            </a:p>
          </p:txBody>
        </p:sp>
      </p:grpSp>
      <p:sp>
        <p:nvSpPr>
          <p:cNvPr id="5138" name="Freeform 49"/>
          <p:cNvSpPr>
            <a:spLocks/>
          </p:cNvSpPr>
          <p:nvPr/>
        </p:nvSpPr>
        <p:spPr bwMode="auto">
          <a:xfrm>
            <a:off x="2670175" y="728663"/>
            <a:ext cx="1243013" cy="1057275"/>
          </a:xfrm>
          <a:custGeom>
            <a:avLst/>
            <a:gdLst>
              <a:gd name="T0" fmla="*/ 2147483647 w 796"/>
              <a:gd name="T1" fmla="*/ 2147483647 h 666"/>
              <a:gd name="T2" fmla="*/ 2147483647 w 796"/>
              <a:gd name="T3" fmla="*/ 2147483647 h 666"/>
              <a:gd name="T4" fmla="*/ 2147483647 w 796"/>
              <a:gd name="T5" fmla="*/ 2147483647 h 666"/>
              <a:gd name="T6" fmla="*/ 2147483647 w 796"/>
              <a:gd name="T7" fmla="*/ 2147483647 h 666"/>
              <a:gd name="T8" fmla="*/ 2147483647 w 796"/>
              <a:gd name="T9" fmla="*/ 2147483647 h 666"/>
              <a:gd name="T10" fmla="*/ 2147483647 w 796"/>
              <a:gd name="T11" fmla="*/ 2147483647 h 666"/>
              <a:gd name="T12" fmla="*/ 2147483647 w 796"/>
              <a:gd name="T13" fmla="*/ 2147483647 h 666"/>
              <a:gd name="T14" fmla="*/ 2147483647 w 796"/>
              <a:gd name="T15" fmla="*/ 2147483647 h 666"/>
              <a:gd name="T16" fmla="*/ 2147483647 w 796"/>
              <a:gd name="T17" fmla="*/ 2147483647 h 666"/>
              <a:gd name="T18" fmla="*/ 2147483647 w 796"/>
              <a:gd name="T19" fmla="*/ 2147483647 h 666"/>
              <a:gd name="T20" fmla="*/ 2147483647 w 796"/>
              <a:gd name="T21" fmla="*/ 2147483647 h 666"/>
              <a:gd name="T22" fmla="*/ 2147483647 w 796"/>
              <a:gd name="T23" fmla="*/ 2147483647 h 666"/>
              <a:gd name="T24" fmla="*/ 2147483647 w 796"/>
              <a:gd name="T25" fmla="*/ 2147483647 h 666"/>
              <a:gd name="T26" fmla="*/ 2147483647 w 796"/>
              <a:gd name="T27" fmla="*/ 2147483647 h 666"/>
              <a:gd name="T28" fmla="*/ 2147483647 w 796"/>
              <a:gd name="T29" fmla="*/ 2147483647 h 666"/>
              <a:gd name="T30" fmla="*/ 2147483647 w 796"/>
              <a:gd name="T31" fmla="*/ 2147483647 h 666"/>
              <a:gd name="T32" fmla="*/ 2147483647 w 796"/>
              <a:gd name="T33" fmla="*/ 2147483647 h 666"/>
              <a:gd name="T34" fmla="*/ 2147483647 w 796"/>
              <a:gd name="T35" fmla="*/ 2147483647 h 666"/>
              <a:gd name="T36" fmla="*/ 2147483647 w 796"/>
              <a:gd name="T37" fmla="*/ 2147483647 h 666"/>
              <a:gd name="T38" fmla="*/ 2147483647 w 796"/>
              <a:gd name="T39" fmla="*/ 2147483647 h 666"/>
              <a:gd name="T40" fmla="*/ 2147483647 w 796"/>
              <a:gd name="T41" fmla="*/ 2147483647 h 666"/>
              <a:gd name="T42" fmla="*/ 2147483647 w 796"/>
              <a:gd name="T43" fmla="*/ 2147483647 h 666"/>
              <a:gd name="T44" fmla="*/ 2147483647 w 796"/>
              <a:gd name="T45" fmla="*/ 2147483647 h 666"/>
              <a:gd name="T46" fmla="*/ 2147483647 w 796"/>
              <a:gd name="T47" fmla="*/ 2147483647 h 666"/>
              <a:gd name="T48" fmla="*/ 2147483647 w 796"/>
              <a:gd name="T49" fmla="*/ 2147483647 h 666"/>
              <a:gd name="T50" fmla="*/ 2147483647 w 796"/>
              <a:gd name="T51" fmla="*/ 2147483647 h 666"/>
              <a:gd name="T52" fmla="*/ 2147483647 w 796"/>
              <a:gd name="T53" fmla="*/ 2147483647 h 666"/>
              <a:gd name="T54" fmla="*/ 2147483647 w 796"/>
              <a:gd name="T55" fmla="*/ 2147483647 h 666"/>
              <a:gd name="T56" fmla="*/ 2147483647 w 796"/>
              <a:gd name="T57" fmla="*/ 2147483647 h 666"/>
              <a:gd name="T58" fmla="*/ 2147483647 w 796"/>
              <a:gd name="T59" fmla="*/ 2147483647 h 666"/>
              <a:gd name="T60" fmla="*/ 2147483647 w 796"/>
              <a:gd name="T61" fmla="*/ 2147483647 h 666"/>
              <a:gd name="T62" fmla="*/ 2147483647 w 796"/>
              <a:gd name="T63" fmla="*/ 2147483647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96"/>
              <a:gd name="T97" fmla="*/ 0 h 666"/>
              <a:gd name="T98" fmla="*/ 796 w 796"/>
              <a:gd name="T99" fmla="*/ 666 h 66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96" h="666">
                <a:moveTo>
                  <a:pt x="449" y="168"/>
                </a:moveTo>
                <a:lnTo>
                  <a:pt x="419" y="156"/>
                </a:lnTo>
                <a:lnTo>
                  <a:pt x="383" y="114"/>
                </a:lnTo>
                <a:lnTo>
                  <a:pt x="347" y="108"/>
                </a:lnTo>
                <a:lnTo>
                  <a:pt x="323" y="78"/>
                </a:lnTo>
                <a:lnTo>
                  <a:pt x="293" y="12"/>
                </a:lnTo>
                <a:lnTo>
                  <a:pt x="257" y="0"/>
                </a:lnTo>
                <a:lnTo>
                  <a:pt x="144" y="48"/>
                </a:lnTo>
                <a:lnTo>
                  <a:pt x="144" y="84"/>
                </a:lnTo>
                <a:lnTo>
                  <a:pt x="84" y="78"/>
                </a:lnTo>
                <a:lnTo>
                  <a:pt x="36" y="84"/>
                </a:lnTo>
                <a:lnTo>
                  <a:pt x="6" y="120"/>
                </a:lnTo>
                <a:lnTo>
                  <a:pt x="0" y="138"/>
                </a:lnTo>
                <a:lnTo>
                  <a:pt x="36" y="138"/>
                </a:lnTo>
                <a:lnTo>
                  <a:pt x="36" y="156"/>
                </a:lnTo>
                <a:lnTo>
                  <a:pt x="84" y="186"/>
                </a:lnTo>
                <a:lnTo>
                  <a:pt x="138" y="270"/>
                </a:lnTo>
                <a:lnTo>
                  <a:pt x="108" y="306"/>
                </a:lnTo>
                <a:lnTo>
                  <a:pt x="66" y="414"/>
                </a:lnTo>
                <a:lnTo>
                  <a:pt x="66" y="474"/>
                </a:lnTo>
                <a:lnTo>
                  <a:pt x="120" y="498"/>
                </a:lnTo>
                <a:lnTo>
                  <a:pt x="162" y="516"/>
                </a:lnTo>
                <a:lnTo>
                  <a:pt x="191" y="528"/>
                </a:lnTo>
                <a:lnTo>
                  <a:pt x="203" y="552"/>
                </a:lnTo>
                <a:lnTo>
                  <a:pt x="281" y="588"/>
                </a:lnTo>
                <a:lnTo>
                  <a:pt x="263" y="618"/>
                </a:lnTo>
                <a:lnTo>
                  <a:pt x="245" y="636"/>
                </a:lnTo>
                <a:lnTo>
                  <a:pt x="257" y="648"/>
                </a:lnTo>
                <a:lnTo>
                  <a:pt x="269" y="648"/>
                </a:lnTo>
                <a:lnTo>
                  <a:pt x="275" y="630"/>
                </a:lnTo>
                <a:lnTo>
                  <a:pt x="281" y="630"/>
                </a:lnTo>
                <a:lnTo>
                  <a:pt x="299" y="642"/>
                </a:lnTo>
                <a:lnTo>
                  <a:pt x="323" y="636"/>
                </a:lnTo>
                <a:lnTo>
                  <a:pt x="359" y="594"/>
                </a:lnTo>
                <a:lnTo>
                  <a:pt x="413" y="582"/>
                </a:lnTo>
                <a:lnTo>
                  <a:pt x="461" y="612"/>
                </a:lnTo>
                <a:lnTo>
                  <a:pt x="467" y="642"/>
                </a:lnTo>
                <a:lnTo>
                  <a:pt x="515" y="612"/>
                </a:lnTo>
                <a:lnTo>
                  <a:pt x="593" y="660"/>
                </a:lnTo>
                <a:lnTo>
                  <a:pt x="641" y="666"/>
                </a:lnTo>
                <a:lnTo>
                  <a:pt x="641" y="642"/>
                </a:lnTo>
                <a:lnTo>
                  <a:pt x="653" y="612"/>
                </a:lnTo>
                <a:lnTo>
                  <a:pt x="682" y="624"/>
                </a:lnTo>
                <a:lnTo>
                  <a:pt x="706" y="642"/>
                </a:lnTo>
                <a:lnTo>
                  <a:pt x="754" y="642"/>
                </a:lnTo>
                <a:lnTo>
                  <a:pt x="760" y="612"/>
                </a:lnTo>
                <a:lnTo>
                  <a:pt x="736" y="594"/>
                </a:lnTo>
                <a:lnTo>
                  <a:pt x="730" y="552"/>
                </a:lnTo>
                <a:lnTo>
                  <a:pt x="677" y="498"/>
                </a:lnTo>
                <a:lnTo>
                  <a:pt x="659" y="444"/>
                </a:lnTo>
                <a:lnTo>
                  <a:pt x="718" y="432"/>
                </a:lnTo>
                <a:lnTo>
                  <a:pt x="712" y="384"/>
                </a:lnTo>
                <a:lnTo>
                  <a:pt x="760" y="366"/>
                </a:lnTo>
                <a:lnTo>
                  <a:pt x="796" y="264"/>
                </a:lnTo>
                <a:lnTo>
                  <a:pt x="790" y="228"/>
                </a:lnTo>
                <a:lnTo>
                  <a:pt x="760" y="204"/>
                </a:lnTo>
                <a:lnTo>
                  <a:pt x="730" y="204"/>
                </a:lnTo>
                <a:lnTo>
                  <a:pt x="694" y="150"/>
                </a:lnTo>
                <a:lnTo>
                  <a:pt x="659" y="174"/>
                </a:lnTo>
                <a:lnTo>
                  <a:pt x="599" y="198"/>
                </a:lnTo>
                <a:lnTo>
                  <a:pt x="539" y="222"/>
                </a:lnTo>
                <a:lnTo>
                  <a:pt x="491" y="222"/>
                </a:lnTo>
                <a:lnTo>
                  <a:pt x="461" y="216"/>
                </a:lnTo>
                <a:lnTo>
                  <a:pt x="449" y="168"/>
                </a:lnTo>
                <a:close/>
              </a:path>
            </a:pathLst>
          </a:custGeom>
          <a:solidFill>
            <a:srgbClr val="FFFF00"/>
          </a:solidFill>
          <a:ln w="9525" cap="rnd">
            <a:solidFill>
              <a:srgbClr val="000000"/>
            </a:solidFill>
            <a:round/>
            <a:headEnd/>
            <a:tailEnd/>
          </a:ln>
        </p:spPr>
        <p:txBody>
          <a:bodyPr/>
          <a:lstStyle/>
          <a:p>
            <a:endParaRPr lang="en-US"/>
          </a:p>
        </p:txBody>
      </p:sp>
      <p:grpSp>
        <p:nvGrpSpPr>
          <p:cNvPr id="13" name="Group 272"/>
          <p:cNvGrpSpPr>
            <a:grpSpLocks/>
          </p:cNvGrpSpPr>
          <p:nvPr/>
        </p:nvGrpSpPr>
        <p:grpSpPr bwMode="auto">
          <a:xfrm>
            <a:off x="1746250" y="3200400"/>
            <a:ext cx="1195388" cy="942975"/>
            <a:chOff x="1746250" y="3200400"/>
            <a:chExt cx="1195388" cy="942975"/>
          </a:xfrm>
        </p:grpSpPr>
        <p:sp>
          <p:nvSpPr>
            <p:cNvPr id="5353" name="Freeform 51"/>
            <p:cNvSpPr>
              <a:spLocks/>
            </p:cNvSpPr>
            <p:nvPr/>
          </p:nvSpPr>
          <p:spPr bwMode="auto">
            <a:xfrm>
              <a:off x="1746250" y="3200400"/>
              <a:ext cx="1195388" cy="942975"/>
            </a:xfrm>
            <a:custGeom>
              <a:avLst/>
              <a:gdLst>
                <a:gd name="T0" fmla="*/ 2147483647 w 767"/>
                <a:gd name="T1" fmla="*/ 2147483647 h 594"/>
                <a:gd name="T2" fmla="*/ 2147483647 w 767"/>
                <a:gd name="T3" fmla="*/ 2147483647 h 594"/>
                <a:gd name="T4" fmla="*/ 2147483647 w 767"/>
                <a:gd name="T5" fmla="*/ 2147483647 h 594"/>
                <a:gd name="T6" fmla="*/ 2147483647 w 767"/>
                <a:gd name="T7" fmla="*/ 2147483647 h 594"/>
                <a:gd name="T8" fmla="*/ 2147483647 w 767"/>
                <a:gd name="T9" fmla="*/ 0 h 594"/>
                <a:gd name="T10" fmla="*/ 2147483647 w 767"/>
                <a:gd name="T11" fmla="*/ 2147483647 h 594"/>
                <a:gd name="T12" fmla="*/ 2147483647 w 767"/>
                <a:gd name="T13" fmla="*/ 2147483647 h 594"/>
                <a:gd name="T14" fmla="*/ 0 w 767"/>
                <a:gd name="T15" fmla="*/ 2147483647 h 594"/>
                <a:gd name="T16" fmla="*/ 2147483647 w 767"/>
                <a:gd name="T17" fmla="*/ 2147483647 h 594"/>
                <a:gd name="T18" fmla="*/ 2147483647 w 767"/>
                <a:gd name="T19" fmla="*/ 2147483647 h 594"/>
                <a:gd name="T20" fmla="*/ 2147483647 w 767"/>
                <a:gd name="T21" fmla="*/ 2147483647 h 594"/>
                <a:gd name="T22" fmla="*/ 2147483647 w 767"/>
                <a:gd name="T23" fmla="*/ 2147483647 h 594"/>
                <a:gd name="T24" fmla="*/ 2147483647 w 767"/>
                <a:gd name="T25" fmla="*/ 2147483647 h 594"/>
                <a:gd name="T26" fmla="*/ 2147483647 w 767"/>
                <a:gd name="T27" fmla="*/ 2147483647 h 594"/>
                <a:gd name="T28" fmla="*/ 2147483647 w 767"/>
                <a:gd name="T29" fmla="*/ 2147483647 h 594"/>
                <a:gd name="T30" fmla="*/ 2147483647 w 767"/>
                <a:gd name="T31" fmla="*/ 2147483647 h 594"/>
                <a:gd name="T32" fmla="*/ 2147483647 w 767"/>
                <a:gd name="T33" fmla="*/ 2147483647 h 594"/>
                <a:gd name="T34" fmla="*/ 2147483647 w 767"/>
                <a:gd name="T35" fmla="*/ 2147483647 h 594"/>
                <a:gd name="T36" fmla="*/ 2147483647 w 767"/>
                <a:gd name="T37" fmla="*/ 2147483647 h 594"/>
                <a:gd name="T38" fmla="*/ 2147483647 w 767"/>
                <a:gd name="T39" fmla="*/ 2147483647 h 594"/>
                <a:gd name="T40" fmla="*/ 2147483647 w 767"/>
                <a:gd name="T41" fmla="*/ 2147483647 h 594"/>
                <a:gd name="T42" fmla="*/ 2147483647 w 767"/>
                <a:gd name="T43" fmla="*/ 2147483647 h 594"/>
                <a:gd name="T44" fmla="*/ 2147483647 w 767"/>
                <a:gd name="T45" fmla="*/ 2147483647 h 594"/>
                <a:gd name="T46" fmla="*/ 2147483647 w 767"/>
                <a:gd name="T47" fmla="*/ 2147483647 h 594"/>
                <a:gd name="T48" fmla="*/ 2147483647 w 767"/>
                <a:gd name="T49" fmla="*/ 2147483647 h 594"/>
                <a:gd name="T50" fmla="*/ 2147483647 w 767"/>
                <a:gd name="T51" fmla="*/ 2147483647 h 594"/>
                <a:gd name="T52" fmla="*/ 2147483647 w 767"/>
                <a:gd name="T53" fmla="*/ 2147483647 h 594"/>
                <a:gd name="T54" fmla="*/ 2147483647 w 767"/>
                <a:gd name="T55" fmla="*/ 2147483647 h 594"/>
                <a:gd name="T56" fmla="*/ 2147483647 w 767"/>
                <a:gd name="T57" fmla="*/ 2147483647 h 594"/>
                <a:gd name="T58" fmla="*/ 2147483647 w 767"/>
                <a:gd name="T59" fmla="*/ 2147483647 h 594"/>
                <a:gd name="T60" fmla="*/ 2147483647 w 767"/>
                <a:gd name="T61" fmla="*/ 2147483647 h 594"/>
                <a:gd name="T62" fmla="*/ 2147483647 w 767"/>
                <a:gd name="T63" fmla="*/ 2147483647 h 594"/>
                <a:gd name="T64" fmla="*/ 2147483647 w 767"/>
                <a:gd name="T65" fmla="*/ 2147483647 h 594"/>
                <a:gd name="T66" fmla="*/ 2147483647 w 767"/>
                <a:gd name="T67" fmla="*/ 2147483647 h 594"/>
                <a:gd name="T68" fmla="*/ 2147483647 w 767"/>
                <a:gd name="T69" fmla="*/ 2147483647 h 594"/>
                <a:gd name="T70" fmla="*/ 2147483647 w 767"/>
                <a:gd name="T71" fmla="*/ 2147483647 h 594"/>
                <a:gd name="T72" fmla="*/ 2147483647 w 767"/>
                <a:gd name="T73" fmla="*/ 2147483647 h 594"/>
                <a:gd name="T74" fmla="*/ 2147483647 w 767"/>
                <a:gd name="T75" fmla="*/ 2147483647 h 594"/>
                <a:gd name="T76" fmla="*/ 2147483647 w 767"/>
                <a:gd name="T77" fmla="*/ 2147483647 h 594"/>
                <a:gd name="T78" fmla="*/ 2147483647 w 767"/>
                <a:gd name="T79" fmla="*/ 2147483647 h 594"/>
                <a:gd name="T80" fmla="*/ 2147483647 w 767"/>
                <a:gd name="T81" fmla="*/ 2147483647 h 594"/>
                <a:gd name="T82" fmla="*/ 2147483647 w 767"/>
                <a:gd name="T83" fmla="*/ 2147483647 h 594"/>
                <a:gd name="T84" fmla="*/ 2147483647 w 767"/>
                <a:gd name="T85" fmla="*/ 2147483647 h 594"/>
                <a:gd name="T86" fmla="*/ 2147483647 w 767"/>
                <a:gd name="T87" fmla="*/ 2147483647 h 594"/>
                <a:gd name="T88" fmla="*/ 2147483647 w 767"/>
                <a:gd name="T89" fmla="*/ 2147483647 h 594"/>
                <a:gd name="T90" fmla="*/ 2147483647 w 767"/>
                <a:gd name="T91" fmla="*/ 2147483647 h 594"/>
                <a:gd name="T92" fmla="*/ 2147483647 w 767"/>
                <a:gd name="T93" fmla="*/ 2147483647 h 59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594"/>
                <a:gd name="T143" fmla="*/ 767 w 767"/>
                <a:gd name="T144" fmla="*/ 594 h 59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594">
                  <a:moveTo>
                    <a:pt x="359" y="18"/>
                  </a:moveTo>
                  <a:lnTo>
                    <a:pt x="335" y="12"/>
                  </a:lnTo>
                  <a:lnTo>
                    <a:pt x="311" y="0"/>
                  </a:lnTo>
                  <a:lnTo>
                    <a:pt x="282" y="48"/>
                  </a:lnTo>
                  <a:lnTo>
                    <a:pt x="276" y="36"/>
                  </a:lnTo>
                  <a:lnTo>
                    <a:pt x="252" y="18"/>
                  </a:lnTo>
                  <a:lnTo>
                    <a:pt x="240" y="18"/>
                  </a:lnTo>
                  <a:lnTo>
                    <a:pt x="180" y="12"/>
                  </a:lnTo>
                  <a:lnTo>
                    <a:pt x="156" y="0"/>
                  </a:lnTo>
                  <a:lnTo>
                    <a:pt x="144" y="0"/>
                  </a:lnTo>
                  <a:lnTo>
                    <a:pt x="114" y="18"/>
                  </a:lnTo>
                  <a:lnTo>
                    <a:pt x="78" y="30"/>
                  </a:lnTo>
                  <a:lnTo>
                    <a:pt x="60" y="30"/>
                  </a:lnTo>
                  <a:lnTo>
                    <a:pt x="42" y="36"/>
                  </a:lnTo>
                  <a:lnTo>
                    <a:pt x="24" y="60"/>
                  </a:lnTo>
                  <a:lnTo>
                    <a:pt x="0" y="84"/>
                  </a:lnTo>
                  <a:lnTo>
                    <a:pt x="18" y="96"/>
                  </a:lnTo>
                  <a:lnTo>
                    <a:pt x="42" y="114"/>
                  </a:lnTo>
                  <a:lnTo>
                    <a:pt x="84" y="144"/>
                  </a:lnTo>
                  <a:lnTo>
                    <a:pt x="114" y="180"/>
                  </a:lnTo>
                  <a:lnTo>
                    <a:pt x="174" y="180"/>
                  </a:lnTo>
                  <a:lnTo>
                    <a:pt x="198" y="180"/>
                  </a:lnTo>
                  <a:lnTo>
                    <a:pt x="228" y="180"/>
                  </a:lnTo>
                  <a:lnTo>
                    <a:pt x="252" y="156"/>
                  </a:lnTo>
                  <a:lnTo>
                    <a:pt x="293" y="132"/>
                  </a:lnTo>
                  <a:lnTo>
                    <a:pt x="299" y="126"/>
                  </a:lnTo>
                  <a:lnTo>
                    <a:pt x="311" y="144"/>
                  </a:lnTo>
                  <a:lnTo>
                    <a:pt x="311" y="180"/>
                  </a:lnTo>
                  <a:lnTo>
                    <a:pt x="293" y="216"/>
                  </a:lnTo>
                  <a:lnTo>
                    <a:pt x="270" y="240"/>
                  </a:lnTo>
                  <a:lnTo>
                    <a:pt x="240" y="240"/>
                  </a:lnTo>
                  <a:lnTo>
                    <a:pt x="198" y="258"/>
                  </a:lnTo>
                  <a:lnTo>
                    <a:pt x="156" y="228"/>
                  </a:lnTo>
                  <a:lnTo>
                    <a:pt x="114" y="246"/>
                  </a:lnTo>
                  <a:lnTo>
                    <a:pt x="120" y="264"/>
                  </a:lnTo>
                  <a:lnTo>
                    <a:pt x="138" y="294"/>
                  </a:lnTo>
                  <a:lnTo>
                    <a:pt x="162" y="312"/>
                  </a:lnTo>
                  <a:lnTo>
                    <a:pt x="174" y="324"/>
                  </a:lnTo>
                  <a:lnTo>
                    <a:pt x="192" y="342"/>
                  </a:lnTo>
                  <a:lnTo>
                    <a:pt x="204" y="372"/>
                  </a:lnTo>
                  <a:lnTo>
                    <a:pt x="228" y="390"/>
                  </a:lnTo>
                  <a:lnTo>
                    <a:pt x="240" y="408"/>
                  </a:lnTo>
                  <a:lnTo>
                    <a:pt x="258" y="426"/>
                  </a:lnTo>
                  <a:lnTo>
                    <a:pt x="276" y="444"/>
                  </a:lnTo>
                  <a:lnTo>
                    <a:pt x="282" y="450"/>
                  </a:lnTo>
                  <a:lnTo>
                    <a:pt x="317" y="474"/>
                  </a:lnTo>
                  <a:lnTo>
                    <a:pt x="329" y="480"/>
                  </a:lnTo>
                  <a:lnTo>
                    <a:pt x="413" y="480"/>
                  </a:lnTo>
                  <a:lnTo>
                    <a:pt x="431" y="462"/>
                  </a:lnTo>
                  <a:lnTo>
                    <a:pt x="449" y="450"/>
                  </a:lnTo>
                  <a:lnTo>
                    <a:pt x="467" y="432"/>
                  </a:lnTo>
                  <a:lnTo>
                    <a:pt x="485" y="396"/>
                  </a:lnTo>
                  <a:lnTo>
                    <a:pt x="485" y="390"/>
                  </a:lnTo>
                  <a:lnTo>
                    <a:pt x="491" y="342"/>
                  </a:lnTo>
                  <a:lnTo>
                    <a:pt x="509" y="294"/>
                  </a:lnTo>
                  <a:lnTo>
                    <a:pt x="509" y="264"/>
                  </a:lnTo>
                  <a:lnTo>
                    <a:pt x="545" y="276"/>
                  </a:lnTo>
                  <a:lnTo>
                    <a:pt x="563" y="282"/>
                  </a:lnTo>
                  <a:lnTo>
                    <a:pt x="545" y="324"/>
                  </a:lnTo>
                  <a:lnTo>
                    <a:pt x="587" y="348"/>
                  </a:lnTo>
                  <a:lnTo>
                    <a:pt x="551" y="390"/>
                  </a:lnTo>
                  <a:lnTo>
                    <a:pt x="587" y="426"/>
                  </a:lnTo>
                  <a:lnTo>
                    <a:pt x="581" y="432"/>
                  </a:lnTo>
                  <a:lnTo>
                    <a:pt x="581" y="480"/>
                  </a:lnTo>
                  <a:lnTo>
                    <a:pt x="569" y="522"/>
                  </a:lnTo>
                  <a:lnTo>
                    <a:pt x="569" y="558"/>
                  </a:lnTo>
                  <a:lnTo>
                    <a:pt x="563" y="594"/>
                  </a:lnTo>
                  <a:lnTo>
                    <a:pt x="593" y="576"/>
                  </a:lnTo>
                  <a:lnTo>
                    <a:pt x="629" y="582"/>
                  </a:lnTo>
                  <a:lnTo>
                    <a:pt x="647" y="558"/>
                  </a:lnTo>
                  <a:lnTo>
                    <a:pt x="641" y="540"/>
                  </a:lnTo>
                  <a:lnTo>
                    <a:pt x="665" y="558"/>
                  </a:lnTo>
                  <a:lnTo>
                    <a:pt x="701" y="540"/>
                  </a:lnTo>
                  <a:lnTo>
                    <a:pt x="725" y="498"/>
                  </a:lnTo>
                  <a:lnTo>
                    <a:pt x="707" y="480"/>
                  </a:lnTo>
                  <a:lnTo>
                    <a:pt x="731" y="444"/>
                  </a:lnTo>
                  <a:lnTo>
                    <a:pt x="749" y="444"/>
                  </a:lnTo>
                  <a:lnTo>
                    <a:pt x="767" y="414"/>
                  </a:lnTo>
                  <a:lnTo>
                    <a:pt x="743" y="414"/>
                  </a:lnTo>
                  <a:lnTo>
                    <a:pt x="719" y="396"/>
                  </a:lnTo>
                  <a:lnTo>
                    <a:pt x="725" y="360"/>
                  </a:lnTo>
                  <a:lnTo>
                    <a:pt x="767" y="312"/>
                  </a:lnTo>
                  <a:lnTo>
                    <a:pt x="761" y="264"/>
                  </a:lnTo>
                  <a:lnTo>
                    <a:pt x="761" y="258"/>
                  </a:lnTo>
                  <a:lnTo>
                    <a:pt x="743" y="198"/>
                  </a:lnTo>
                  <a:lnTo>
                    <a:pt x="701" y="174"/>
                  </a:lnTo>
                  <a:lnTo>
                    <a:pt x="665" y="132"/>
                  </a:lnTo>
                  <a:lnTo>
                    <a:pt x="647" y="96"/>
                  </a:lnTo>
                  <a:lnTo>
                    <a:pt x="647" y="48"/>
                  </a:lnTo>
                  <a:lnTo>
                    <a:pt x="605" y="30"/>
                  </a:lnTo>
                  <a:lnTo>
                    <a:pt x="509" y="18"/>
                  </a:lnTo>
                  <a:lnTo>
                    <a:pt x="425" y="18"/>
                  </a:lnTo>
                  <a:lnTo>
                    <a:pt x="395" y="12"/>
                  </a:lnTo>
                  <a:lnTo>
                    <a:pt x="359" y="18"/>
                  </a:lnTo>
                  <a:close/>
                </a:path>
              </a:pathLst>
            </a:custGeom>
            <a:solidFill>
              <a:srgbClr val="FF9900"/>
            </a:solidFill>
            <a:ln w="9525">
              <a:noFill/>
              <a:round/>
              <a:headEnd/>
              <a:tailEnd/>
            </a:ln>
          </p:spPr>
          <p:txBody>
            <a:bodyPr/>
            <a:lstStyle/>
            <a:p>
              <a:endParaRPr lang="en-US"/>
            </a:p>
          </p:txBody>
        </p:sp>
        <p:sp>
          <p:nvSpPr>
            <p:cNvPr id="5354" name="Freeform 52"/>
            <p:cNvSpPr>
              <a:spLocks/>
            </p:cNvSpPr>
            <p:nvPr/>
          </p:nvSpPr>
          <p:spPr bwMode="auto">
            <a:xfrm>
              <a:off x="1746250" y="3200400"/>
              <a:ext cx="1195388" cy="942975"/>
            </a:xfrm>
            <a:custGeom>
              <a:avLst/>
              <a:gdLst>
                <a:gd name="T0" fmla="*/ 2147483647 w 767"/>
                <a:gd name="T1" fmla="*/ 2147483647 h 594"/>
                <a:gd name="T2" fmla="*/ 2147483647 w 767"/>
                <a:gd name="T3" fmla="*/ 2147483647 h 594"/>
                <a:gd name="T4" fmla="*/ 2147483647 w 767"/>
                <a:gd name="T5" fmla="*/ 2147483647 h 594"/>
                <a:gd name="T6" fmla="*/ 2147483647 w 767"/>
                <a:gd name="T7" fmla="*/ 2147483647 h 594"/>
                <a:gd name="T8" fmla="*/ 2147483647 w 767"/>
                <a:gd name="T9" fmla="*/ 0 h 594"/>
                <a:gd name="T10" fmla="*/ 2147483647 w 767"/>
                <a:gd name="T11" fmla="*/ 2147483647 h 594"/>
                <a:gd name="T12" fmla="*/ 2147483647 w 767"/>
                <a:gd name="T13" fmla="*/ 2147483647 h 594"/>
                <a:gd name="T14" fmla="*/ 0 w 767"/>
                <a:gd name="T15" fmla="*/ 2147483647 h 594"/>
                <a:gd name="T16" fmla="*/ 2147483647 w 767"/>
                <a:gd name="T17" fmla="*/ 2147483647 h 594"/>
                <a:gd name="T18" fmla="*/ 2147483647 w 767"/>
                <a:gd name="T19" fmla="*/ 2147483647 h 594"/>
                <a:gd name="T20" fmla="*/ 2147483647 w 767"/>
                <a:gd name="T21" fmla="*/ 2147483647 h 594"/>
                <a:gd name="T22" fmla="*/ 2147483647 w 767"/>
                <a:gd name="T23" fmla="*/ 2147483647 h 594"/>
                <a:gd name="T24" fmla="*/ 2147483647 w 767"/>
                <a:gd name="T25" fmla="*/ 2147483647 h 594"/>
                <a:gd name="T26" fmla="*/ 2147483647 w 767"/>
                <a:gd name="T27" fmla="*/ 2147483647 h 594"/>
                <a:gd name="T28" fmla="*/ 2147483647 w 767"/>
                <a:gd name="T29" fmla="*/ 2147483647 h 594"/>
                <a:gd name="T30" fmla="*/ 2147483647 w 767"/>
                <a:gd name="T31" fmla="*/ 2147483647 h 594"/>
                <a:gd name="T32" fmla="*/ 2147483647 w 767"/>
                <a:gd name="T33" fmla="*/ 2147483647 h 594"/>
                <a:gd name="T34" fmla="*/ 2147483647 w 767"/>
                <a:gd name="T35" fmla="*/ 2147483647 h 594"/>
                <a:gd name="T36" fmla="*/ 2147483647 w 767"/>
                <a:gd name="T37" fmla="*/ 2147483647 h 594"/>
                <a:gd name="T38" fmla="*/ 2147483647 w 767"/>
                <a:gd name="T39" fmla="*/ 2147483647 h 594"/>
                <a:gd name="T40" fmla="*/ 2147483647 w 767"/>
                <a:gd name="T41" fmla="*/ 2147483647 h 594"/>
                <a:gd name="T42" fmla="*/ 2147483647 w 767"/>
                <a:gd name="T43" fmla="*/ 2147483647 h 594"/>
                <a:gd name="T44" fmla="*/ 2147483647 w 767"/>
                <a:gd name="T45" fmla="*/ 2147483647 h 594"/>
                <a:gd name="T46" fmla="*/ 2147483647 w 767"/>
                <a:gd name="T47" fmla="*/ 2147483647 h 594"/>
                <a:gd name="T48" fmla="*/ 2147483647 w 767"/>
                <a:gd name="T49" fmla="*/ 2147483647 h 594"/>
                <a:gd name="T50" fmla="*/ 2147483647 w 767"/>
                <a:gd name="T51" fmla="*/ 2147483647 h 594"/>
                <a:gd name="T52" fmla="*/ 2147483647 w 767"/>
                <a:gd name="T53" fmla="*/ 2147483647 h 594"/>
                <a:gd name="T54" fmla="*/ 2147483647 w 767"/>
                <a:gd name="T55" fmla="*/ 2147483647 h 594"/>
                <a:gd name="T56" fmla="*/ 2147483647 w 767"/>
                <a:gd name="T57" fmla="*/ 2147483647 h 594"/>
                <a:gd name="T58" fmla="*/ 2147483647 w 767"/>
                <a:gd name="T59" fmla="*/ 2147483647 h 594"/>
                <a:gd name="T60" fmla="*/ 2147483647 w 767"/>
                <a:gd name="T61" fmla="*/ 2147483647 h 594"/>
                <a:gd name="T62" fmla="*/ 2147483647 w 767"/>
                <a:gd name="T63" fmla="*/ 2147483647 h 594"/>
                <a:gd name="T64" fmla="*/ 2147483647 w 767"/>
                <a:gd name="T65" fmla="*/ 2147483647 h 594"/>
                <a:gd name="T66" fmla="*/ 2147483647 w 767"/>
                <a:gd name="T67" fmla="*/ 2147483647 h 594"/>
                <a:gd name="T68" fmla="*/ 2147483647 w 767"/>
                <a:gd name="T69" fmla="*/ 2147483647 h 594"/>
                <a:gd name="T70" fmla="*/ 2147483647 w 767"/>
                <a:gd name="T71" fmla="*/ 2147483647 h 594"/>
                <a:gd name="T72" fmla="*/ 2147483647 w 767"/>
                <a:gd name="T73" fmla="*/ 2147483647 h 594"/>
                <a:gd name="T74" fmla="*/ 2147483647 w 767"/>
                <a:gd name="T75" fmla="*/ 2147483647 h 594"/>
                <a:gd name="T76" fmla="*/ 2147483647 w 767"/>
                <a:gd name="T77" fmla="*/ 2147483647 h 594"/>
                <a:gd name="T78" fmla="*/ 2147483647 w 767"/>
                <a:gd name="T79" fmla="*/ 2147483647 h 594"/>
                <a:gd name="T80" fmla="*/ 2147483647 w 767"/>
                <a:gd name="T81" fmla="*/ 2147483647 h 594"/>
                <a:gd name="T82" fmla="*/ 2147483647 w 767"/>
                <a:gd name="T83" fmla="*/ 2147483647 h 594"/>
                <a:gd name="T84" fmla="*/ 2147483647 w 767"/>
                <a:gd name="T85" fmla="*/ 2147483647 h 594"/>
                <a:gd name="T86" fmla="*/ 2147483647 w 767"/>
                <a:gd name="T87" fmla="*/ 2147483647 h 594"/>
                <a:gd name="T88" fmla="*/ 2147483647 w 767"/>
                <a:gd name="T89" fmla="*/ 2147483647 h 594"/>
                <a:gd name="T90" fmla="*/ 2147483647 w 767"/>
                <a:gd name="T91" fmla="*/ 2147483647 h 594"/>
                <a:gd name="T92" fmla="*/ 2147483647 w 767"/>
                <a:gd name="T93" fmla="*/ 2147483647 h 59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594"/>
                <a:gd name="T143" fmla="*/ 767 w 767"/>
                <a:gd name="T144" fmla="*/ 594 h 59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594">
                  <a:moveTo>
                    <a:pt x="359" y="18"/>
                  </a:moveTo>
                  <a:lnTo>
                    <a:pt x="335" y="12"/>
                  </a:lnTo>
                  <a:lnTo>
                    <a:pt x="311" y="0"/>
                  </a:lnTo>
                  <a:lnTo>
                    <a:pt x="282" y="48"/>
                  </a:lnTo>
                  <a:lnTo>
                    <a:pt x="276" y="36"/>
                  </a:lnTo>
                  <a:lnTo>
                    <a:pt x="252" y="18"/>
                  </a:lnTo>
                  <a:lnTo>
                    <a:pt x="240" y="18"/>
                  </a:lnTo>
                  <a:lnTo>
                    <a:pt x="180" y="12"/>
                  </a:lnTo>
                  <a:lnTo>
                    <a:pt x="156" y="0"/>
                  </a:lnTo>
                  <a:lnTo>
                    <a:pt x="144" y="0"/>
                  </a:lnTo>
                  <a:lnTo>
                    <a:pt x="114" y="18"/>
                  </a:lnTo>
                  <a:lnTo>
                    <a:pt x="78" y="30"/>
                  </a:lnTo>
                  <a:lnTo>
                    <a:pt x="60" y="30"/>
                  </a:lnTo>
                  <a:lnTo>
                    <a:pt x="42" y="36"/>
                  </a:lnTo>
                  <a:lnTo>
                    <a:pt x="24" y="60"/>
                  </a:lnTo>
                  <a:lnTo>
                    <a:pt x="0" y="84"/>
                  </a:lnTo>
                  <a:lnTo>
                    <a:pt x="18" y="96"/>
                  </a:lnTo>
                  <a:lnTo>
                    <a:pt x="42" y="114"/>
                  </a:lnTo>
                  <a:lnTo>
                    <a:pt x="84" y="144"/>
                  </a:lnTo>
                  <a:lnTo>
                    <a:pt x="114" y="180"/>
                  </a:lnTo>
                  <a:lnTo>
                    <a:pt x="174" y="180"/>
                  </a:lnTo>
                  <a:lnTo>
                    <a:pt x="198" y="180"/>
                  </a:lnTo>
                  <a:lnTo>
                    <a:pt x="228" y="180"/>
                  </a:lnTo>
                  <a:lnTo>
                    <a:pt x="252" y="156"/>
                  </a:lnTo>
                  <a:lnTo>
                    <a:pt x="293" y="132"/>
                  </a:lnTo>
                  <a:lnTo>
                    <a:pt x="299" y="126"/>
                  </a:lnTo>
                  <a:lnTo>
                    <a:pt x="311" y="144"/>
                  </a:lnTo>
                  <a:lnTo>
                    <a:pt x="311" y="180"/>
                  </a:lnTo>
                  <a:lnTo>
                    <a:pt x="293" y="216"/>
                  </a:lnTo>
                  <a:lnTo>
                    <a:pt x="270" y="240"/>
                  </a:lnTo>
                  <a:lnTo>
                    <a:pt x="240" y="240"/>
                  </a:lnTo>
                  <a:lnTo>
                    <a:pt x="198" y="258"/>
                  </a:lnTo>
                  <a:lnTo>
                    <a:pt x="156" y="228"/>
                  </a:lnTo>
                  <a:lnTo>
                    <a:pt x="114" y="246"/>
                  </a:lnTo>
                  <a:lnTo>
                    <a:pt x="120" y="264"/>
                  </a:lnTo>
                  <a:lnTo>
                    <a:pt x="138" y="294"/>
                  </a:lnTo>
                  <a:lnTo>
                    <a:pt x="162" y="312"/>
                  </a:lnTo>
                  <a:lnTo>
                    <a:pt x="174" y="324"/>
                  </a:lnTo>
                  <a:lnTo>
                    <a:pt x="192" y="342"/>
                  </a:lnTo>
                  <a:lnTo>
                    <a:pt x="204" y="372"/>
                  </a:lnTo>
                  <a:lnTo>
                    <a:pt x="228" y="390"/>
                  </a:lnTo>
                  <a:lnTo>
                    <a:pt x="240" y="408"/>
                  </a:lnTo>
                  <a:lnTo>
                    <a:pt x="258" y="426"/>
                  </a:lnTo>
                  <a:lnTo>
                    <a:pt x="276" y="444"/>
                  </a:lnTo>
                  <a:lnTo>
                    <a:pt x="282" y="450"/>
                  </a:lnTo>
                  <a:lnTo>
                    <a:pt x="317" y="474"/>
                  </a:lnTo>
                  <a:lnTo>
                    <a:pt x="329" y="480"/>
                  </a:lnTo>
                  <a:lnTo>
                    <a:pt x="413" y="480"/>
                  </a:lnTo>
                  <a:lnTo>
                    <a:pt x="431" y="462"/>
                  </a:lnTo>
                  <a:lnTo>
                    <a:pt x="449" y="450"/>
                  </a:lnTo>
                  <a:lnTo>
                    <a:pt x="467" y="432"/>
                  </a:lnTo>
                  <a:lnTo>
                    <a:pt x="485" y="396"/>
                  </a:lnTo>
                  <a:lnTo>
                    <a:pt x="485" y="390"/>
                  </a:lnTo>
                  <a:lnTo>
                    <a:pt x="491" y="342"/>
                  </a:lnTo>
                  <a:lnTo>
                    <a:pt x="509" y="294"/>
                  </a:lnTo>
                  <a:lnTo>
                    <a:pt x="509" y="264"/>
                  </a:lnTo>
                  <a:lnTo>
                    <a:pt x="545" y="276"/>
                  </a:lnTo>
                  <a:lnTo>
                    <a:pt x="563" y="282"/>
                  </a:lnTo>
                  <a:lnTo>
                    <a:pt x="545" y="324"/>
                  </a:lnTo>
                  <a:lnTo>
                    <a:pt x="587" y="348"/>
                  </a:lnTo>
                  <a:lnTo>
                    <a:pt x="551" y="390"/>
                  </a:lnTo>
                  <a:lnTo>
                    <a:pt x="587" y="426"/>
                  </a:lnTo>
                  <a:lnTo>
                    <a:pt x="581" y="432"/>
                  </a:lnTo>
                  <a:lnTo>
                    <a:pt x="581" y="480"/>
                  </a:lnTo>
                  <a:lnTo>
                    <a:pt x="569" y="522"/>
                  </a:lnTo>
                  <a:lnTo>
                    <a:pt x="569" y="558"/>
                  </a:lnTo>
                  <a:lnTo>
                    <a:pt x="563" y="594"/>
                  </a:lnTo>
                  <a:lnTo>
                    <a:pt x="593" y="576"/>
                  </a:lnTo>
                  <a:lnTo>
                    <a:pt x="629" y="582"/>
                  </a:lnTo>
                  <a:lnTo>
                    <a:pt x="647" y="558"/>
                  </a:lnTo>
                  <a:lnTo>
                    <a:pt x="641" y="540"/>
                  </a:lnTo>
                  <a:lnTo>
                    <a:pt x="665" y="558"/>
                  </a:lnTo>
                  <a:lnTo>
                    <a:pt x="701" y="540"/>
                  </a:lnTo>
                  <a:lnTo>
                    <a:pt x="725" y="498"/>
                  </a:lnTo>
                  <a:lnTo>
                    <a:pt x="707" y="480"/>
                  </a:lnTo>
                  <a:lnTo>
                    <a:pt x="731" y="444"/>
                  </a:lnTo>
                  <a:lnTo>
                    <a:pt x="749" y="444"/>
                  </a:lnTo>
                  <a:lnTo>
                    <a:pt x="767" y="414"/>
                  </a:lnTo>
                  <a:lnTo>
                    <a:pt x="743" y="414"/>
                  </a:lnTo>
                  <a:lnTo>
                    <a:pt x="719" y="396"/>
                  </a:lnTo>
                  <a:lnTo>
                    <a:pt x="725" y="360"/>
                  </a:lnTo>
                  <a:lnTo>
                    <a:pt x="767" y="312"/>
                  </a:lnTo>
                  <a:lnTo>
                    <a:pt x="761" y="264"/>
                  </a:lnTo>
                  <a:lnTo>
                    <a:pt x="761" y="258"/>
                  </a:lnTo>
                  <a:lnTo>
                    <a:pt x="743" y="198"/>
                  </a:lnTo>
                  <a:lnTo>
                    <a:pt x="701" y="174"/>
                  </a:lnTo>
                  <a:lnTo>
                    <a:pt x="665" y="132"/>
                  </a:lnTo>
                  <a:lnTo>
                    <a:pt x="647" y="96"/>
                  </a:lnTo>
                  <a:lnTo>
                    <a:pt x="647" y="48"/>
                  </a:lnTo>
                  <a:lnTo>
                    <a:pt x="605" y="30"/>
                  </a:lnTo>
                  <a:lnTo>
                    <a:pt x="509" y="18"/>
                  </a:lnTo>
                  <a:lnTo>
                    <a:pt x="425" y="18"/>
                  </a:lnTo>
                  <a:lnTo>
                    <a:pt x="395" y="12"/>
                  </a:lnTo>
                  <a:lnTo>
                    <a:pt x="359" y="18"/>
                  </a:lnTo>
                </a:path>
              </a:pathLst>
            </a:custGeom>
            <a:noFill/>
            <a:ln w="9525" cap="rnd">
              <a:solidFill>
                <a:srgbClr val="000000"/>
              </a:solidFill>
              <a:round/>
              <a:headEnd/>
              <a:tailEnd/>
            </a:ln>
          </p:spPr>
          <p:txBody>
            <a:bodyPr/>
            <a:lstStyle/>
            <a:p>
              <a:endParaRPr lang="en-US"/>
            </a:p>
          </p:txBody>
        </p:sp>
      </p:grpSp>
      <p:grpSp>
        <p:nvGrpSpPr>
          <p:cNvPr id="14" name="Group 273"/>
          <p:cNvGrpSpPr>
            <a:grpSpLocks/>
          </p:cNvGrpSpPr>
          <p:nvPr/>
        </p:nvGrpSpPr>
        <p:grpSpPr bwMode="auto">
          <a:xfrm>
            <a:off x="2847975" y="4486275"/>
            <a:ext cx="822325" cy="1333500"/>
            <a:chOff x="2847975" y="4486275"/>
            <a:chExt cx="822325" cy="1333500"/>
          </a:xfrm>
        </p:grpSpPr>
        <p:sp>
          <p:nvSpPr>
            <p:cNvPr id="5351" name="Freeform 54"/>
            <p:cNvSpPr>
              <a:spLocks/>
            </p:cNvSpPr>
            <p:nvPr/>
          </p:nvSpPr>
          <p:spPr bwMode="auto">
            <a:xfrm>
              <a:off x="2847975" y="4486275"/>
              <a:ext cx="822325" cy="1333500"/>
            </a:xfrm>
            <a:custGeom>
              <a:avLst/>
              <a:gdLst>
                <a:gd name="T0" fmla="*/ 2147483647 w 527"/>
                <a:gd name="T1" fmla="*/ 2147483647 h 840"/>
                <a:gd name="T2" fmla="*/ 2147483647 w 527"/>
                <a:gd name="T3" fmla="*/ 2147483647 h 840"/>
                <a:gd name="T4" fmla="*/ 2147483647 w 527"/>
                <a:gd name="T5" fmla="*/ 2147483647 h 840"/>
                <a:gd name="T6" fmla="*/ 2147483647 w 527"/>
                <a:gd name="T7" fmla="*/ 2147483647 h 840"/>
                <a:gd name="T8" fmla="*/ 2147483647 w 527"/>
                <a:gd name="T9" fmla="*/ 2147483647 h 840"/>
                <a:gd name="T10" fmla="*/ 2147483647 w 527"/>
                <a:gd name="T11" fmla="*/ 2147483647 h 840"/>
                <a:gd name="T12" fmla="*/ 2147483647 w 527"/>
                <a:gd name="T13" fmla="*/ 2147483647 h 840"/>
                <a:gd name="T14" fmla="*/ 2147483647 w 527"/>
                <a:gd name="T15" fmla="*/ 2147483647 h 840"/>
                <a:gd name="T16" fmla="*/ 2147483647 w 527"/>
                <a:gd name="T17" fmla="*/ 2147483647 h 840"/>
                <a:gd name="T18" fmla="*/ 0 w 527"/>
                <a:gd name="T19" fmla="*/ 2147483647 h 840"/>
                <a:gd name="T20" fmla="*/ 2147483647 w 527"/>
                <a:gd name="T21" fmla="*/ 2147483647 h 840"/>
                <a:gd name="T22" fmla="*/ 2147483647 w 527"/>
                <a:gd name="T23" fmla="*/ 2147483647 h 840"/>
                <a:gd name="T24" fmla="*/ 2147483647 w 527"/>
                <a:gd name="T25" fmla="*/ 2147483647 h 840"/>
                <a:gd name="T26" fmla="*/ 2147483647 w 527"/>
                <a:gd name="T27" fmla="*/ 2147483647 h 840"/>
                <a:gd name="T28" fmla="*/ 2147483647 w 527"/>
                <a:gd name="T29" fmla="*/ 2147483647 h 840"/>
                <a:gd name="T30" fmla="*/ 2147483647 w 527"/>
                <a:gd name="T31" fmla="*/ 2147483647 h 840"/>
                <a:gd name="T32" fmla="*/ 2147483647 w 527"/>
                <a:gd name="T33" fmla="*/ 2147483647 h 840"/>
                <a:gd name="T34" fmla="*/ 2147483647 w 527"/>
                <a:gd name="T35" fmla="*/ 2147483647 h 840"/>
                <a:gd name="T36" fmla="*/ 2147483647 w 527"/>
                <a:gd name="T37" fmla="*/ 2147483647 h 840"/>
                <a:gd name="T38" fmla="*/ 2147483647 w 527"/>
                <a:gd name="T39" fmla="*/ 2147483647 h 840"/>
                <a:gd name="T40" fmla="*/ 2147483647 w 527"/>
                <a:gd name="T41" fmla="*/ 2147483647 h 840"/>
                <a:gd name="T42" fmla="*/ 2147483647 w 527"/>
                <a:gd name="T43" fmla="*/ 2147483647 h 840"/>
                <a:gd name="T44" fmla="*/ 2147483647 w 527"/>
                <a:gd name="T45" fmla="*/ 2147483647 h 840"/>
                <a:gd name="T46" fmla="*/ 2147483647 w 527"/>
                <a:gd name="T47" fmla="*/ 2147483647 h 840"/>
                <a:gd name="T48" fmla="*/ 2147483647 w 527"/>
                <a:gd name="T49" fmla="*/ 2147483647 h 840"/>
                <a:gd name="T50" fmla="*/ 2147483647 w 527"/>
                <a:gd name="T51" fmla="*/ 2147483647 h 840"/>
                <a:gd name="T52" fmla="*/ 2147483647 w 527"/>
                <a:gd name="T53" fmla="*/ 2147483647 h 840"/>
                <a:gd name="T54" fmla="*/ 2147483647 w 527"/>
                <a:gd name="T55" fmla="*/ 2147483647 h 840"/>
                <a:gd name="T56" fmla="*/ 2147483647 w 527"/>
                <a:gd name="T57" fmla="*/ 2147483647 h 840"/>
                <a:gd name="T58" fmla="*/ 2147483647 w 527"/>
                <a:gd name="T59" fmla="*/ 2147483647 h 840"/>
                <a:gd name="T60" fmla="*/ 2147483647 w 527"/>
                <a:gd name="T61" fmla="*/ 2147483647 h 840"/>
                <a:gd name="T62" fmla="*/ 2147483647 w 527"/>
                <a:gd name="T63" fmla="*/ 2147483647 h 840"/>
                <a:gd name="T64" fmla="*/ 2147483647 w 527"/>
                <a:gd name="T65" fmla="*/ 2147483647 h 840"/>
                <a:gd name="T66" fmla="*/ 2147483647 w 527"/>
                <a:gd name="T67" fmla="*/ 2147483647 h 840"/>
                <a:gd name="T68" fmla="*/ 2147483647 w 527"/>
                <a:gd name="T69" fmla="*/ 2147483647 h 840"/>
                <a:gd name="T70" fmla="*/ 2147483647 w 527"/>
                <a:gd name="T71" fmla="*/ 2147483647 h 840"/>
                <a:gd name="T72" fmla="*/ 2147483647 w 527"/>
                <a:gd name="T73" fmla="*/ 2147483647 h 840"/>
                <a:gd name="T74" fmla="*/ 2147483647 w 527"/>
                <a:gd name="T75" fmla="*/ 2147483647 h 840"/>
                <a:gd name="T76" fmla="*/ 2147483647 w 527"/>
                <a:gd name="T77" fmla="*/ 2147483647 h 840"/>
                <a:gd name="T78" fmla="*/ 2147483647 w 527"/>
                <a:gd name="T79" fmla="*/ 2147483647 h 840"/>
                <a:gd name="T80" fmla="*/ 2147483647 w 527"/>
                <a:gd name="T81" fmla="*/ 2147483647 h 840"/>
                <a:gd name="T82" fmla="*/ 2147483647 w 527"/>
                <a:gd name="T83" fmla="*/ 2147483647 h 840"/>
                <a:gd name="T84" fmla="*/ 2147483647 w 527"/>
                <a:gd name="T85" fmla="*/ 2147483647 h 840"/>
                <a:gd name="T86" fmla="*/ 2147483647 w 527"/>
                <a:gd name="T87" fmla="*/ 0 h 8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7"/>
                <a:gd name="T133" fmla="*/ 0 h 840"/>
                <a:gd name="T134" fmla="*/ 527 w 527"/>
                <a:gd name="T135" fmla="*/ 840 h 84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7" h="840">
                  <a:moveTo>
                    <a:pt x="383" y="0"/>
                  </a:moveTo>
                  <a:lnTo>
                    <a:pt x="365" y="36"/>
                  </a:lnTo>
                  <a:lnTo>
                    <a:pt x="329" y="84"/>
                  </a:lnTo>
                  <a:lnTo>
                    <a:pt x="293" y="84"/>
                  </a:lnTo>
                  <a:lnTo>
                    <a:pt x="275" y="114"/>
                  </a:lnTo>
                  <a:lnTo>
                    <a:pt x="251" y="138"/>
                  </a:lnTo>
                  <a:lnTo>
                    <a:pt x="215" y="132"/>
                  </a:lnTo>
                  <a:lnTo>
                    <a:pt x="191" y="114"/>
                  </a:lnTo>
                  <a:lnTo>
                    <a:pt x="179" y="138"/>
                  </a:lnTo>
                  <a:lnTo>
                    <a:pt x="173" y="168"/>
                  </a:lnTo>
                  <a:lnTo>
                    <a:pt x="155" y="186"/>
                  </a:lnTo>
                  <a:lnTo>
                    <a:pt x="119" y="168"/>
                  </a:lnTo>
                  <a:lnTo>
                    <a:pt x="95" y="162"/>
                  </a:lnTo>
                  <a:lnTo>
                    <a:pt x="89" y="186"/>
                  </a:lnTo>
                  <a:lnTo>
                    <a:pt x="95" y="216"/>
                  </a:lnTo>
                  <a:lnTo>
                    <a:pt x="60" y="234"/>
                  </a:lnTo>
                  <a:lnTo>
                    <a:pt x="24" y="216"/>
                  </a:lnTo>
                  <a:lnTo>
                    <a:pt x="36" y="264"/>
                  </a:lnTo>
                  <a:lnTo>
                    <a:pt x="24" y="318"/>
                  </a:lnTo>
                  <a:lnTo>
                    <a:pt x="0" y="360"/>
                  </a:lnTo>
                  <a:lnTo>
                    <a:pt x="12" y="378"/>
                  </a:lnTo>
                  <a:lnTo>
                    <a:pt x="36" y="414"/>
                  </a:lnTo>
                  <a:lnTo>
                    <a:pt x="42" y="450"/>
                  </a:lnTo>
                  <a:lnTo>
                    <a:pt x="54" y="480"/>
                  </a:lnTo>
                  <a:lnTo>
                    <a:pt x="60" y="498"/>
                  </a:lnTo>
                  <a:lnTo>
                    <a:pt x="71" y="546"/>
                  </a:lnTo>
                  <a:lnTo>
                    <a:pt x="71" y="576"/>
                  </a:lnTo>
                  <a:lnTo>
                    <a:pt x="77" y="582"/>
                  </a:lnTo>
                  <a:lnTo>
                    <a:pt x="89" y="594"/>
                  </a:lnTo>
                  <a:lnTo>
                    <a:pt x="107" y="612"/>
                  </a:lnTo>
                  <a:lnTo>
                    <a:pt x="137" y="636"/>
                  </a:lnTo>
                  <a:lnTo>
                    <a:pt x="155" y="666"/>
                  </a:lnTo>
                  <a:lnTo>
                    <a:pt x="173" y="696"/>
                  </a:lnTo>
                  <a:lnTo>
                    <a:pt x="197" y="714"/>
                  </a:lnTo>
                  <a:lnTo>
                    <a:pt x="209" y="714"/>
                  </a:lnTo>
                  <a:lnTo>
                    <a:pt x="215" y="750"/>
                  </a:lnTo>
                  <a:lnTo>
                    <a:pt x="215" y="774"/>
                  </a:lnTo>
                  <a:lnTo>
                    <a:pt x="239" y="780"/>
                  </a:lnTo>
                  <a:lnTo>
                    <a:pt x="275" y="792"/>
                  </a:lnTo>
                  <a:lnTo>
                    <a:pt x="293" y="798"/>
                  </a:lnTo>
                  <a:lnTo>
                    <a:pt x="311" y="810"/>
                  </a:lnTo>
                  <a:lnTo>
                    <a:pt x="335" y="828"/>
                  </a:lnTo>
                  <a:lnTo>
                    <a:pt x="353" y="840"/>
                  </a:lnTo>
                  <a:lnTo>
                    <a:pt x="365" y="828"/>
                  </a:lnTo>
                  <a:lnTo>
                    <a:pt x="371" y="816"/>
                  </a:lnTo>
                  <a:lnTo>
                    <a:pt x="395" y="810"/>
                  </a:lnTo>
                  <a:lnTo>
                    <a:pt x="407" y="810"/>
                  </a:lnTo>
                  <a:lnTo>
                    <a:pt x="431" y="798"/>
                  </a:lnTo>
                  <a:lnTo>
                    <a:pt x="449" y="780"/>
                  </a:lnTo>
                  <a:lnTo>
                    <a:pt x="425" y="732"/>
                  </a:lnTo>
                  <a:lnTo>
                    <a:pt x="449" y="726"/>
                  </a:lnTo>
                  <a:lnTo>
                    <a:pt x="467" y="726"/>
                  </a:lnTo>
                  <a:lnTo>
                    <a:pt x="491" y="726"/>
                  </a:lnTo>
                  <a:lnTo>
                    <a:pt x="509" y="726"/>
                  </a:lnTo>
                  <a:lnTo>
                    <a:pt x="527" y="684"/>
                  </a:lnTo>
                  <a:lnTo>
                    <a:pt x="521" y="648"/>
                  </a:lnTo>
                  <a:lnTo>
                    <a:pt x="503" y="612"/>
                  </a:lnTo>
                  <a:lnTo>
                    <a:pt x="473" y="576"/>
                  </a:lnTo>
                  <a:lnTo>
                    <a:pt x="431" y="582"/>
                  </a:lnTo>
                  <a:lnTo>
                    <a:pt x="329" y="582"/>
                  </a:lnTo>
                  <a:lnTo>
                    <a:pt x="311" y="534"/>
                  </a:lnTo>
                  <a:lnTo>
                    <a:pt x="329" y="534"/>
                  </a:lnTo>
                  <a:lnTo>
                    <a:pt x="371" y="546"/>
                  </a:lnTo>
                  <a:lnTo>
                    <a:pt x="383" y="528"/>
                  </a:lnTo>
                  <a:lnTo>
                    <a:pt x="353" y="510"/>
                  </a:lnTo>
                  <a:lnTo>
                    <a:pt x="323" y="486"/>
                  </a:lnTo>
                  <a:lnTo>
                    <a:pt x="311" y="486"/>
                  </a:lnTo>
                  <a:lnTo>
                    <a:pt x="293" y="462"/>
                  </a:lnTo>
                  <a:lnTo>
                    <a:pt x="287" y="450"/>
                  </a:lnTo>
                  <a:lnTo>
                    <a:pt x="305" y="402"/>
                  </a:lnTo>
                  <a:lnTo>
                    <a:pt x="335" y="414"/>
                  </a:lnTo>
                  <a:lnTo>
                    <a:pt x="335" y="402"/>
                  </a:lnTo>
                  <a:lnTo>
                    <a:pt x="329" y="360"/>
                  </a:lnTo>
                  <a:lnTo>
                    <a:pt x="329" y="348"/>
                  </a:lnTo>
                  <a:lnTo>
                    <a:pt x="347" y="318"/>
                  </a:lnTo>
                  <a:lnTo>
                    <a:pt x="383" y="318"/>
                  </a:lnTo>
                  <a:lnTo>
                    <a:pt x="383" y="282"/>
                  </a:lnTo>
                  <a:lnTo>
                    <a:pt x="389" y="246"/>
                  </a:lnTo>
                  <a:lnTo>
                    <a:pt x="389" y="222"/>
                  </a:lnTo>
                  <a:lnTo>
                    <a:pt x="371" y="198"/>
                  </a:lnTo>
                  <a:lnTo>
                    <a:pt x="371" y="180"/>
                  </a:lnTo>
                  <a:lnTo>
                    <a:pt x="383" y="138"/>
                  </a:lnTo>
                  <a:lnTo>
                    <a:pt x="389" y="120"/>
                  </a:lnTo>
                  <a:lnTo>
                    <a:pt x="395" y="96"/>
                  </a:lnTo>
                  <a:lnTo>
                    <a:pt x="407" y="72"/>
                  </a:lnTo>
                  <a:lnTo>
                    <a:pt x="407" y="54"/>
                  </a:lnTo>
                  <a:lnTo>
                    <a:pt x="395" y="24"/>
                  </a:lnTo>
                  <a:lnTo>
                    <a:pt x="383" y="0"/>
                  </a:lnTo>
                  <a:close/>
                </a:path>
              </a:pathLst>
            </a:custGeom>
            <a:solidFill>
              <a:srgbClr val="FFFFFF"/>
            </a:solidFill>
            <a:ln w="9525">
              <a:noFill/>
              <a:round/>
              <a:headEnd/>
              <a:tailEnd/>
            </a:ln>
          </p:spPr>
          <p:txBody>
            <a:bodyPr/>
            <a:lstStyle/>
            <a:p>
              <a:endParaRPr lang="en-US"/>
            </a:p>
          </p:txBody>
        </p:sp>
        <p:sp>
          <p:nvSpPr>
            <p:cNvPr id="5352" name="Freeform 55"/>
            <p:cNvSpPr>
              <a:spLocks/>
            </p:cNvSpPr>
            <p:nvPr/>
          </p:nvSpPr>
          <p:spPr bwMode="auto">
            <a:xfrm>
              <a:off x="2847975" y="4486275"/>
              <a:ext cx="822325" cy="1333500"/>
            </a:xfrm>
            <a:custGeom>
              <a:avLst/>
              <a:gdLst>
                <a:gd name="T0" fmla="*/ 2147483647 w 527"/>
                <a:gd name="T1" fmla="*/ 2147483647 h 840"/>
                <a:gd name="T2" fmla="*/ 2147483647 w 527"/>
                <a:gd name="T3" fmla="*/ 2147483647 h 840"/>
                <a:gd name="T4" fmla="*/ 2147483647 w 527"/>
                <a:gd name="T5" fmla="*/ 2147483647 h 840"/>
                <a:gd name="T6" fmla="*/ 2147483647 w 527"/>
                <a:gd name="T7" fmla="*/ 2147483647 h 840"/>
                <a:gd name="T8" fmla="*/ 2147483647 w 527"/>
                <a:gd name="T9" fmla="*/ 2147483647 h 840"/>
                <a:gd name="T10" fmla="*/ 2147483647 w 527"/>
                <a:gd name="T11" fmla="*/ 2147483647 h 840"/>
                <a:gd name="T12" fmla="*/ 2147483647 w 527"/>
                <a:gd name="T13" fmla="*/ 2147483647 h 840"/>
                <a:gd name="T14" fmla="*/ 2147483647 w 527"/>
                <a:gd name="T15" fmla="*/ 2147483647 h 840"/>
                <a:gd name="T16" fmla="*/ 2147483647 w 527"/>
                <a:gd name="T17" fmla="*/ 2147483647 h 840"/>
                <a:gd name="T18" fmla="*/ 0 w 527"/>
                <a:gd name="T19" fmla="*/ 2147483647 h 840"/>
                <a:gd name="T20" fmla="*/ 2147483647 w 527"/>
                <a:gd name="T21" fmla="*/ 2147483647 h 840"/>
                <a:gd name="T22" fmla="*/ 2147483647 w 527"/>
                <a:gd name="T23" fmla="*/ 2147483647 h 840"/>
                <a:gd name="T24" fmla="*/ 2147483647 w 527"/>
                <a:gd name="T25" fmla="*/ 2147483647 h 840"/>
                <a:gd name="T26" fmla="*/ 2147483647 w 527"/>
                <a:gd name="T27" fmla="*/ 2147483647 h 840"/>
                <a:gd name="T28" fmla="*/ 2147483647 w 527"/>
                <a:gd name="T29" fmla="*/ 2147483647 h 840"/>
                <a:gd name="T30" fmla="*/ 2147483647 w 527"/>
                <a:gd name="T31" fmla="*/ 2147483647 h 840"/>
                <a:gd name="T32" fmla="*/ 2147483647 w 527"/>
                <a:gd name="T33" fmla="*/ 2147483647 h 840"/>
                <a:gd name="T34" fmla="*/ 2147483647 w 527"/>
                <a:gd name="T35" fmla="*/ 2147483647 h 840"/>
                <a:gd name="T36" fmla="*/ 2147483647 w 527"/>
                <a:gd name="T37" fmla="*/ 2147483647 h 840"/>
                <a:gd name="T38" fmla="*/ 2147483647 w 527"/>
                <a:gd name="T39" fmla="*/ 2147483647 h 840"/>
                <a:gd name="T40" fmla="*/ 2147483647 w 527"/>
                <a:gd name="T41" fmla="*/ 2147483647 h 840"/>
                <a:gd name="T42" fmla="*/ 2147483647 w 527"/>
                <a:gd name="T43" fmla="*/ 2147483647 h 840"/>
                <a:gd name="T44" fmla="*/ 2147483647 w 527"/>
                <a:gd name="T45" fmla="*/ 2147483647 h 840"/>
                <a:gd name="T46" fmla="*/ 2147483647 w 527"/>
                <a:gd name="T47" fmla="*/ 2147483647 h 840"/>
                <a:gd name="T48" fmla="*/ 2147483647 w 527"/>
                <a:gd name="T49" fmla="*/ 2147483647 h 840"/>
                <a:gd name="T50" fmla="*/ 2147483647 w 527"/>
                <a:gd name="T51" fmla="*/ 2147483647 h 840"/>
                <a:gd name="T52" fmla="*/ 2147483647 w 527"/>
                <a:gd name="T53" fmla="*/ 2147483647 h 840"/>
                <a:gd name="T54" fmla="*/ 2147483647 w 527"/>
                <a:gd name="T55" fmla="*/ 2147483647 h 840"/>
                <a:gd name="T56" fmla="*/ 2147483647 w 527"/>
                <a:gd name="T57" fmla="*/ 2147483647 h 840"/>
                <a:gd name="T58" fmla="*/ 2147483647 w 527"/>
                <a:gd name="T59" fmla="*/ 2147483647 h 840"/>
                <a:gd name="T60" fmla="*/ 2147483647 w 527"/>
                <a:gd name="T61" fmla="*/ 2147483647 h 840"/>
                <a:gd name="T62" fmla="*/ 2147483647 w 527"/>
                <a:gd name="T63" fmla="*/ 2147483647 h 840"/>
                <a:gd name="T64" fmla="*/ 2147483647 w 527"/>
                <a:gd name="T65" fmla="*/ 2147483647 h 840"/>
                <a:gd name="T66" fmla="*/ 2147483647 w 527"/>
                <a:gd name="T67" fmla="*/ 2147483647 h 840"/>
                <a:gd name="T68" fmla="*/ 2147483647 w 527"/>
                <a:gd name="T69" fmla="*/ 2147483647 h 840"/>
                <a:gd name="T70" fmla="*/ 2147483647 w 527"/>
                <a:gd name="T71" fmla="*/ 2147483647 h 840"/>
                <a:gd name="T72" fmla="*/ 2147483647 w 527"/>
                <a:gd name="T73" fmla="*/ 2147483647 h 840"/>
                <a:gd name="T74" fmla="*/ 2147483647 w 527"/>
                <a:gd name="T75" fmla="*/ 2147483647 h 840"/>
                <a:gd name="T76" fmla="*/ 2147483647 w 527"/>
                <a:gd name="T77" fmla="*/ 2147483647 h 840"/>
                <a:gd name="T78" fmla="*/ 2147483647 w 527"/>
                <a:gd name="T79" fmla="*/ 2147483647 h 840"/>
                <a:gd name="T80" fmla="*/ 2147483647 w 527"/>
                <a:gd name="T81" fmla="*/ 2147483647 h 840"/>
                <a:gd name="T82" fmla="*/ 2147483647 w 527"/>
                <a:gd name="T83" fmla="*/ 2147483647 h 840"/>
                <a:gd name="T84" fmla="*/ 2147483647 w 527"/>
                <a:gd name="T85" fmla="*/ 2147483647 h 840"/>
                <a:gd name="T86" fmla="*/ 2147483647 w 527"/>
                <a:gd name="T87" fmla="*/ 0 h 8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7"/>
                <a:gd name="T133" fmla="*/ 0 h 840"/>
                <a:gd name="T134" fmla="*/ 527 w 527"/>
                <a:gd name="T135" fmla="*/ 840 h 84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7" h="840">
                  <a:moveTo>
                    <a:pt x="383" y="0"/>
                  </a:moveTo>
                  <a:lnTo>
                    <a:pt x="365" y="36"/>
                  </a:lnTo>
                  <a:lnTo>
                    <a:pt x="329" y="84"/>
                  </a:lnTo>
                  <a:lnTo>
                    <a:pt x="293" y="84"/>
                  </a:lnTo>
                  <a:lnTo>
                    <a:pt x="275" y="114"/>
                  </a:lnTo>
                  <a:lnTo>
                    <a:pt x="251" y="138"/>
                  </a:lnTo>
                  <a:lnTo>
                    <a:pt x="215" y="132"/>
                  </a:lnTo>
                  <a:lnTo>
                    <a:pt x="191" y="114"/>
                  </a:lnTo>
                  <a:lnTo>
                    <a:pt x="179" y="138"/>
                  </a:lnTo>
                  <a:lnTo>
                    <a:pt x="173" y="168"/>
                  </a:lnTo>
                  <a:lnTo>
                    <a:pt x="155" y="186"/>
                  </a:lnTo>
                  <a:lnTo>
                    <a:pt x="119" y="168"/>
                  </a:lnTo>
                  <a:lnTo>
                    <a:pt x="95" y="162"/>
                  </a:lnTo>
                  <a:lnTo>
                    <a:pt x="89" y="186"/>
                  </a:lnTo>
                  <a:lnTo>
                    <a:pt x="95" y="216"/>
                  </a:lnTo>
                  <a:lnTo>
                    <a:pt x="60" y="234"/>
                  </a:lnTo>
                  <a:lnTo>
                    <a:pt x="24" y="216"/>
                  </a:lnTo>
                  <a:lnTo>
                    <a:pt x="36" y="264"/>
                  </a:lnTo>
                  <a:lnTo>
                    <a:pt x="24" y="318"/>
                  </a:lnTo>
                  <a:lnTo>
                    <a:pt x="0" y="360"/>
                  </a:lnTo>
                  <a:lnTo>
                    <a:pt x="12" y="378"/>
                  </a:lnTo>
                  <a:lnTo>
                    <a:pt x="36" y="414"/>
                  </a:lnTo>
                  <a:lnTo>
                    <a:pt x="42" y="450"/>
                  </a:lnTo>
                  <a:lnTo>
                    <a:pt x="54" y="480"/>
                  </a:lnTo>
                  <a:lnTo>
                    <a:pt x="60" y="498"/>
                  </a:lnTo>
                  <a:lnTo>
                    <a:pt x="71" y="546"/>
                  </a:lnTo>
                  <a:lnTo>
                    <a:pt x="71" y="576"/>
                  </a:lnTo>
                  <a:lnTo>
                    <a:pt x="77" y="582"/>
                  </a:lnTo>
                  <a:lnTo>
                    <a:pt x="89" y="594"/>
                  </a:lnTo>
                  <a:lnTo>
                    <a:pt x="107" y="612"/>
                  </a:lnTo>
                  <a:lnTo>
                    <a:pt x="137" y="636"/>
                  </a:lnTo>
                  <a:lnTo>
                    <a:pt x="155" y="666"/>
                  </a:lnTo>
                  <a:lnTo>
                    <a:pt x="173" y="696"/>
                  </a:lnTo>
                  <a:lnTo>
                    <a:pt x="197" y="714"/>
                  </a:lnTo>
                  <a:lnTo>
                    <a:pt x="209" y="714"/>
                  </a:lnTo>
                  <a:lnTo>
                    <a:pt x="215" y="750"/>
                  </a:lnTo>
                  <a:lnTo>
                    <a:pt x="215" y="774"/>
                  </a:lnTo>
                  <a:lnTo>
                    <a:pt x="239" y="780"/>
                  </a:lnTo>
                  <a:lnTo>
                    <a:pt x="275" y="792"/>
                  </a:lnTo>
                  <a:lnTo>
                    <a:pt x="293" y="798"/>
                  </a:lnTo>
                  <a:lnTo>
                    <a:pt x="311" y="810"/>
                  </a:lnTo>
                  <a:lnTo>
                    <a:pt x="335" y="828"/>
                  </a:lnTo>
                  <a:lnTo>
                    <a:pt x="353" y="840"/>
                  </a:lnTo>
                  <a:lnTo>
                    <a:pt x="365" y="828"/>
                  </a:lnTo>
                  <a:lnTo>
                    <a:pt x="371" y="816"/>
                  </a:lnTo>
                  <a:lnTo>
                    <a:pt x="395" y="810"/>
                  </a:lnTo>
                  <a:lnTo>
                    <a:pt x="407" y="810"/>
                  </a:lnTo>
                  <a:lnTo>
                    <a:pt x="431" y="798"/>
                  </a:lnTo>
                  <a:lnTo>
                    <a:pt x="449" y="780"/>
                  </a:lnTo>
                  <a:lnTo>
                    <a:pt x="425" y="732"/>
                  </a:lnTo>
                  <a:lnTo>
                    <a:pt x="449" y="726"/>
                  </a:lnTo>
                  <a:lnTo>
                    <a:pt x="467" y="726"/>
                  </a:lnTo>
                  <a:lnTo>
                    <a:pt x="491" y="726"/>
                  </a:lnTo>
                  <a:lnTo>
                    <a:pt x="509" y="726"/>
                  </a:lnTo>
                  <a:lnTo>
                    <a:pt x="527" y="684"/>
                  </a:lnTo>
                  <a:lnTo>
                    <a:pt x="521" y="648"/>
                  </a:lnTo>
                  <a:lnTo>
                    <a:pt x="503" y="612"/>
                  </a:lnTo>
                  <a:lnTo>
                    <a:pt x="473" y="576"/>
                  </a:lnTo>
                  <a:lnTo>
                    <a:pt x="431" y="582"/>
                  </a:lnTo>
                  <a:lnTo>
                    <a:pt x="329" y="582"/>
                  </a:lnTo>
                  <a:lnTo>
                    <a:pt x="311" y="534"/>
                  </a:lnTo>
                  <a:lnTo>
                    <a:pt x="329" y="534"/>
                  </a:lnTo>
                  <a:lnTo>
                    <a:pt x="371" y="546"/>
                  </a:lnTo>
                  <a:lnTo>
                    <a:pt x="383" y="528"/>
                  </a:lnTo>
                  <a:lnTo>
                    <a:pt x="353" y="510"/>
                  </a:lnTo>
                  <a:lnTo>
                    <a:pt x="323" y="486"/>
                  </a:lnTo>
                  <a:lnTo>
                    <a:pt x="311" y="486"/>
                  </a:lnTo>
                  <a:lnTo>
                    <a:pt x="293" y="462"/>
                  </a:lnTo>
                  <a:lnTo>
                    <a:pt x="287" y="450"/>
                  </a:lnTo>
                  <a:lnTo>
                    <a:pt x="305" y="402"/>
                  </a:lnTo>
                  <a:lnTo>
                    <a:pt x="335" y="414"/>
                  </a:lnTo>
                  <a:lnTo>
                    <a:pt x="335" y="402"/>
                  </a:lnTo>
                  <a:lnTo>
                    <a:pt x="329" y="360"/>
                  </a:lnTo>
                  <a:lnTo>
                    <a:pt x="329" y="348"/>
                  </a:lnTo>
                  <a:lnTo>
                    <a:pt x="347" y="318"/>
                  </a:lnTo>
                  <a:lnTo>
                    <a:pt x="383" y="318"/>
                  </a:lnTo>
                  <a:lnTo>
                    <a:pt x="383" y="282"/>
                  </a:lnTo>
                  <a:lnTo>
                    <a:pt x="389" y="246"/>
                  </a:lnTo>
                  <a:lnTo>
                    <a:pt x="389" y="222"/>
                  </a:lnTo>
                  <a:lnTo>
                    <a:pt x="371" y="198"/>
                  </a:lnTo>
                  <a:lnTo>
                    <a:pt x="371" y="180"/>
                  </a:lnTo>
                  <a:lnTo>
                    <a:pt x="383" y="138"/>
                  </a:lnTo>
                  <a:lnTo>
                    <a:pt x="389" y="120"/>
                  </a:lnTo>
                  <a:lnTo>
                    <a:pt x="395" y="96"/>
                  </a:lnTo>
                  <a:lnTo>
                    <a:pt x="407" y="72"/>
                  </a:lnTo>
                  <a:lnTo>
                    <a:pt x="407" y="54"/>
                  </a:lnTo>
                  <a:lnTo>
                    <a:pt x="395" y="24"/>
                  </a:lnTo>
                  <a:lnTo>
                    <a:pt x="383" y="0"/>
                  </a:lnTo>
                </a:path>
              </a:pathLst>
            </a:custGeom>
            <a:noFill/>
            <a:ln w="9525" cap="rnd">
              <a:solidFill>
                <a:srgbClr val="000000"/>
              </a:solidFill>
              <a:round/>
              <a:headEnd/>
              <a:tailEnd/>
            </a:ln>
          </p:spPr>
          <p:txBody>
            <a:bodyPr/>
            <a:lstStyle/>
            <a:p>
              <a:endParaRPr lang="en-US"/>
            </a:p>
          </p:txBody>
        </p:sp>
      </p:grpSp>
      <p:grpSp>
        <p:nvGrpSpPr>
          <p:cNvPr id="15" name="Group 274"/>
          <p:cNvGrpSpPr>
            <a:grpSpLocks/>
          </p:cNvGrpSpPr>
          <p:nvPr/>
        </p:nvGrpSpPr>
        <p:grpSpPr bwMode="auto">
          <a:xfrm>
            <a:off x="2830513" y="4486275"/>
            <a:ext cx="849312" cy="1343025"/>
            <a:chOff x="2830513" y="4486275"/>
            <a:chExt cx="849312" cy="1343025"/>
          </a:xfrm>
        </p:grpSpPr>
        <p:sp>
          <p:nvSpPr>
            <p:cNvPr id="5349" name="Freeform 57"/>
            <p:cNvSpPr>
              <a:spLocks/>
            </p:cNvSpPr>
            <p:nvPr/>
          </p:nvSpPr>
          <p:spPr bwMode="auto">
            <a:xfrm>
              <a:off x="2830513" y="4486275"/>
              <a:ext cx="849312" cy="1343025"/>
            </a:xfrm>
            <a:custGeom>
              <a:avLst/>
              <a:gdLst>
                <a:gd name="T0" fmla="*/ 2147483647 w 545"/>
                <a:gd name="T1" fmla="*/ 2147483647 h 846"/>
                <a:gd name="T2" fmla="*/ 2147483647 w 545"/>
                <a:gd name="T3" fmla="*/ 2147483647 h 846"/>
                <a:gd name="T4" fmla="*/ 2147483647 w 545"/>
                <a:gd name="T5" fmla="*/ 2147483647 h 846"/>
                <a:gd name="T6" fmla="*/ 2147483647 w 545"/>
                <a:gd name="T7" fmla="*/ 2147483647 h 846"/>
                <a:gd name="T8" fmla="*/ 2147483647 w 545"/>
                <a:gd name="T9" fmla="*/ 2147483647 h 846"/>
                <a:gd name="T10" fmla="*/ 2147483647 w 545"/>
                <a:gd name="T11" fmla="*/ 2147483647 h 846"/>
                <a:gd name="T12" fmla="*/ 2147483647 w 545"/>
                <a:gd name="T13" fmla="*/ 2147483647 h 846"/>
                <a:gd name="T14" fmla="*/ 2147483647 w 545"/>
                <a:gd name="T15" fmla="*/ 2147483647 h 846"/>
                <a:gd name="T16" fmla="*/ 2147483647 w 545"/>
                <a:gd name="T17" fmla="*/ 2147483647 h 846"/>
                <a:gd name="T18" fmla="*/ 0 w 545"/>
                <a:gd name="T19" fmla="*/ 2147483647 h 846"/>
                <a:gd name="T20" fmla="*/ 2147483647 w 545"/>
                <a:gd name="T21" fmla="*/ 2147483647 h 846"/>
                <a:gd name="T22" fmla="*/ 2147483647 w 545"/>
                <a:gd name="T23" fmla="*/ 2147483647 h 846"/>
                <a:gd name="T24" fmla="*/ 2147483647 w 545"/>
                <a:gd name="T25" fmla="*/ 2147483647 h 846"/>
                <a:gd name="T26" fmla="*/ 2147483647 w 545"/>
                <a:gd name="T27" fmla="*/ 2147483647 h 846"/>
                <a:gd name="T28" fmla="*/ 2147483647 w 545"/>
                <a:gd name="T29" fmla="*/ 2147483647 h 846"/>
                <a:gd name="T30" fmla="*/ 2147483647 w 545"/>
                <a:gd name="T31" fmla="*/ 2147483647 h 846"/>
                <a:gd name="T32" fmla="*/ 2147483647 w 545"/>
                <a:gd name="T33" fmla="*/ 2147483647 h 846"/>
                <a:gd name="T34" fmla="*/ 2147483647 w 545"/>
                <a:gd name="T35" fmla="*/ 2147483647 h 846"/>
                <a:gd name="T36" fmla="*/ 2147483647 w 545"/>
                <a:gd name="T37" fmla="*/ 2147483647 h 846"/>
                <a:gd name="T38" fmla="*/ 2147483647 w 545"/>
                <a:gd name="T39" fmla="*/ 2147483647 h 846"/>
                <a:gd name="T40" fmla="*/ 2147483647 w 545"/>
                <a:gd name="T41" fmla="*/ 2147483647 h 846"/>
                <a:gd name="T42" fmla="*/ 2147483647 w 545"/>
                <a:gd name="T43" fmla="*/ 2147483647 h 846"/>
                <a:gd name="T44" fmla="*/ 2147483647 w 545"/>
                <a:gd name="T45" fmla="*/ 2147483647 h 846"/>
                <a:gd name="T46" fmla="*/ 2147483647 w 545"/>
                <a:gd name="T47" fmla="*/ 2147483647 h 846"/>
                <a:gd name="T48" fmla="*/ 2147483647 w 545"/>
                <a:gd name="T49" fmla="*/ 2147483647 h 846"/>
                <a:gd name="T50" fmla="*/ 2147483647 w 545"/>
                <a:gd name="T51" fmla="*/ 2147483647 h 846"/>
                <a:gd name="T52" fmla="*/ 2147483647 w 545"/>
                <a:gd name="T53" fmla="*/ 2147483647 h 846"/>
                <a:gd name="T54" fmla="*/ 2147483647 w 545"/>
                <a:gd name="T55" fmla="*/ 2147483647 h 846"/>
                <a:gd name="T56" fmla="*/ 2147483647 w 545"/>
                <a:gd name="T57" fmla="*/ 2147483647 h 846"/>
                <a:gd name="T58" fmla="*/ 2147483647 w 545"/>
                <a:gd name="T59" fmla="*/ 2147483647 h 846"/>
                <a:gd name="T60" fmla="*/ 2147483647 w 545"/>
                <a:gd name="T61" fmla="*/ 2147483647 h 846"/>
                <a:gd name="T62" fmla="*/ 2147483647 w 545"/>
                <a:gd name="T63" fmla="*/ 2147483647 h 846"/>
                <a:gd name="T64" fmla="*/ 2147483647 w 545"/>
                <a:gd name="T65" fmla="*/ 2147483647 h 846"/>
                <a:gd name="T66" fmla="*/ 2147483647 w 545"/>
                <a:gd name="T67" fmla="*/ 2147483647 h 846"/>
                <a:gd name="T68" fmla="*/ 2147483647 w 545"/>
                <a:gd name="T69" fmla="*/ 2147483647 h 846"/>
                <a:gd name="T70" fmla="*/ 2147483647 w 545"/>
                <a:gd name="T71" fmla="*/ 2147483647 h 846"/>
                <a:gd name="T72" fmla="*/ 2147483647 w 545"/>
                <a:gd name="T73" fmla="*/ 2147483647 h 846"/>
                <a:gd name="T74" fmla="*/ 2147483647 w 545"/>
                <a:gd name="T75" fmla="*/ 2147483647 h 846"/>
                <a:gd name="T76" fmla="*/ 2147483647 w 545"/>
                <a:gd name="T77" fmla="*/ 2147483647 h 846"/>
                <a:gd name="T78" fmla="*/ 2147483647 w 545"/>
                <a:gd name="T79" fmla="*/ 2147483647 h 846"/>
                <a:gd name="T80" fmla="*/ 2147483647 w 545"/>
                <a:gd name="T81" fmla="*/ 2147483647 h 846"/>
                <a:gd name="T82" fmla="*/ 2147483647 w 545"/>
                <a:gd name="T83" fmla="*/ 2147483647 h 846"/>
                <a:gd name="T84" fmla="*/ 2147483647 w 545"/>
                <a:gd name="T85" fmla="*/ 2147483647 h 846"/>
                <a:gd name="T86" fmla="*/ 2147483647 w 545"/>
                <a:gd name="T87" fmla="*/ 0 h 8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5"/>
                <a:gd name="T133" fmla="*/ 0 h 846"/>
                <a:gd name="T134" fmla="*/ 545 w 545"/>
                <a:gd name="T135" fmla="*/ 846 h 84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5" h="846">
                  <a:moveTo>
                    <a:pt x="395" y="0"/>
                  </a:moveTo>
                  <a:lnTo>
                    <a:pt x="377" y="36"/>
                  </a:lnTo>
                  <a:lnTo>
                    <a:pt x="341" y="84"/>
                  </a:lnTo>
                  <a:lnTo>
                    <a:pt x="305" y="84"/>
                  </a:lnTo>
                  <a:lnTo>
                    <a:pt x="287" y="114"/>
                  </a:lnTo>
                  <a:lnTo>
                    <a:pt x="263" y="144"/>
                  </a:lnTo>
                  <a:lnTo>
                    <a:pt x="221" y="132"/>
                  </a:lnTo>
                  <a:lnTo>
                    <a:pt x="197" y="114"/>
                  </a:lnTo>
                  <a:lnTo>
                    <a:pt x="185" y="144"/>
                  </a:lnTo>
                  <a:lnTo>
                    <a:pt x="179" y="168"/>
                  </a:lnTo>
                  <a:lnTo>
                    <a:pt x="161" y="192"/>
                  </a:lnTo>
                  <a:lnTo>
                    <a:pt x="125" y="168"/>
                  </a:lnTo>
                  <a:lnTo>
                    <a:pt x="101" y="162"/>
                  </a:lnTo>
                  <a:lnTo>
                    <a:pt x="89" y="192"/>
                  </a:lnTo>
                  <a:lnTo>
                    <a:pt x="101" y="216"/>
                  </a:lnTo>
                  <a:lnTo>
                    <a:pt x="66" y="234"/>
                  </a:lnTo>
                  <a:lnTo>
                    <a:pt x="30" y="216"/>
                  </a:lnTo>
                  <a:lnTo>
                    <a:pt x="36" y="264"/>
                  </a:lnTo>
                  <a:lnTo>
                    <a:pt x="30" y="324"/>
                  </a:lnTo>
                  <a:lnTo>
                    <a:pt x="0" y="360"/>
                  </a:lnTo>
                  <a:lnTo>
                    <a:pt x="12" y="378"/>
                  </a:lnTo>
                  <a:lnTo>
                    <a:pt x="36" y="414"/>
                  </a:lnTo>
                  <a:lnTo>
                    <a:pt x="48" y="456"/>
                  </a:lnTo>
                  <a:lnTo>
                    <a:pt x="54" y="480"/>
                  </a:lnTo>
                  <a:lnTo>
                    <a:pt x="66" y="504"/>
                  </a:lnTo>
                  <a:lnTo>
                    <a:pt x="72" y="552"/>
                  </a:lnTo>
                  <a:lnTo>
                    <a:pt x="72" y="576"/>
                  </a:lnTo>
                  <a:lnTo>
                    <a:pt x="83" y="588"/>
                  </a:lnTo>
                  <a:lnTo>
                    <a:pt x="89" y="600"/>
                  </a:lnTo>
                  <a:lnTo>
                    <a:pt x="107" y="618"/>
                  </a:lnTo>
                  <a:lnTo>
                    <a:pt x="143" y="642"/>
                  </a:lnTo>
                  <a:lnTo>
                    <a:pt x="161" y="672"/>
                  </a:lnTo>
                  <a:lnTo>
                    <a:pt x="179" y="702"/>
                  </a:lnTo>
                  <a:lnTo>
                    <a:pt x="203" y="720"/>
                  </a:lnTo>
                  <a:lnTo>
                    <a:pt x="215" y="720"/>
                  </a:lnTo>
                  <a:lnTo>
                    <a:pt x="221" y="762"/>
                  </a:lnTo>
                  <a:lnTo>
                    <a:pt x="221" y="780"/>
                  </a:lnTo>
                  <a:lnTo>
                    <a:pt x="251" y="786"/>
                  </a:lnTo>
                  <a:lnTo>
                    <a:pt x="287" y="798"/>
                  </a:lnTo>
                  <a:lnTo>
                    <a:pt x="305" y="804"/>
                  </a:lnTo>
                  <a:lnTo>
                    <a:pt x="323" y="816"/>
                  </a:lnTo>
                  <a:lnTo>
                    <a:pt x="347" y="834"/>
                  </a:lnTo>
                  <a:lnTo>
                    <a:pt x="365" y="846"/>
                  </a:lnTo>
                  <a:lnTo>
                    <a:pt x="377" y="834"/>
                  </a:lnTo>
                  <a:lnTo>
                    <a:pt x="383" y="828"/>
                  </a:lnTo>
                  <a:lnTo>
                    <a:pt x="413" y="816"/>
                  </a:lnTo>
                  <a:lnTo>
                    <a:pt x="419" y="816"/>
                  </a:lnTo>
                  <a:lnTo>
                    <a:pt x="449" y="804"/>
                  </a:lnTo>
                  <a:lnTo>
                    <a:pt x="467" y="786"/>
                  </a:lnTo>
                  <a:lnTo>
                    <a:pt x="437" y="738"/>
                  </a:lnTo>
                  <a:lnTo>
                    <a:pt x="467" y="732"/>
                  </a:lnTo>
                  <a:lnTo>
                    <a:pt x="485" y="732"/>
                  </a:lnTo>
                  <a:lnTo>
                    <a:pt x="509" y="732"/>
                  </a:lnTo>
                  <a:lnTo>
                    <a:pt x="533" y="732"/>
                  </a:lnTo>
                  <a:lnTo>
                    <a:pt x="545" y="690"/>
                  </a:lnTo>
                  <a:lnTo>
                    <a:pt x="539" y="654"/>
                  </a:lnTo>
                  <a:lnTo>
                    <a:pt x="521" y="618"/>
                  </a:lnTo>
                  <a:lnTo>
                    <a:pt x="491" y="576"/>
                  </a:lnTo>
                  <a:lnTo>
                    <a:pt x="449" y="588"/>
                  </a:lnTo>
                  <a:lnTo>
                    <a:pt x="341" y="588"/>
                  </a:lnTo>
                  <a:lnTo>
                    <a:pt x="323" y="540"/>
                  </a:lnTo>
                  <a:lnTo>
                    <a:pt x="341" y="540"/>
                  </a:lnTo>
                  <a:lnTo>
                    <a:pt x="383" y="552"/>
                  </a:lnTo>
                  <a:lnTo>
                    <a:pt x="395" y="534"/>
                  </a:lnTo>
                  <a:lnTo>
                    <a:pt x="365" y="510"/>
                  </a:lnTo>
                  <a:lnTo>
                    <a:pt x="335" y="492"/>
                  </a:lnTo>
                  <a:lnTo>
                    <a:pt x="323" y="492"/>
                  </a:lnTo>
                  <a:lnTo>
                    <a:pt x="305" y="462"/>
                  </a:lnTo>
                  <a:lnTo>
                    <a:pt x="299" y="456"/>
                  </a:lnTo>
                  <a:lnTo>
                    <a:pt x="311" y="408"/>
                  </a:lnTo>
                  <a:lnTo>
                    <a:pt x="347" y="414"/>
                  </a:lnTo>
                  <a:lnTo>
                    <a:pt x="347" y="408"/>
                  </a:lnTo>
                  <a:lnTo>
                    <a:pt x="341" y="360"/>
                  </a:lnTo>
                  <a:lnTo>
                    <a:pt x="341" y="354"/>
                  </a:lnTo>
                  <a:lnTo>
                    <a:pt x="359" y="324"/>
                  </a:lnTo>
                  <a:lnTo>
                    <a:pt x="395" y="324"/>
                  </a:lnTo>
                  <a:lnTo>
                    <a:pt x="395" y="282"/>
                  </a:lnTo>
                  <a:lnTo>
                    <a:pt x="401" y="246"/>
                  </a:lnTo>
                  <a:lnTo>
                    <a:pt x="401" y="228"/>
                  </a:lnTo>
                  <a:lnTo>
                    <a:pt x="383" y="198"/>
                  </a:lnTo>
                  <a:lnTo>
                    <a:pt x="383" y="180"/>
                  </a:lnTo>
                  <a:lnTo>
                    <a:pt x="395" y="144"/>
                  </a:lnTo>
                  <a:lnTo>
                    <a:pt x="401" y="120"/>
                  </a:lnTo>
                  <a:lnTo>
                    <a:pt x="413" y="96"/>
                  </a:lnTo>
                  <a:lnTo>
                    <a:pt x="419" y="72"/>
                  </a:lnTo>
                  <a:lnTo>
                    <a:pt x="419" y="54"/>
                  </a:lnTo>
                  <a:lnTo>
                    <a:pt x="413" y="30"/>
                  </a:lnTo>
                  <a:lnTo>
                    <a:pt x="395" y="0"/>
                  </a:lnTo>
                  <a:close/>
                </a:path>
              </a:pathLst>
            </a:custGeom>
            <a:solidFill>
              <a:srgbClr val="FFFFFF"/>
            </a:solidFill>
            <a:ln w="9525">
              <a:noFill/>
              <a:round/>
              <a:headEnd/>
              <a:tailEnd/>
            </a:ln>
          </p:spPr>
          <p:txBody>
            <a:bodyPr/>
            <a:lstStyle/>
            <a:p>
              <a:endParaRPr lang="en-US"/>
            </a:p>
          </p:txBody>
        </p:sp>
        <p:sp>
          <p:nvSpPr>
            <p:cNvPr id="5350" name="Freeform 58"/>
            <p:cNvSpPr>
              <a:spLocks/>
            </p:cNvSpPr>
            <p:nvPr/>
          </p:nvSpPr>
          <p:spPr bwMode="auto">
            <a:xfrm>
              <a:off x="2830513" y="4486275"/>
              <a:ext cx="849312" cy="1343025"/>
            </a:xfrm>
            <a:custGeom>
              <a:avLst/>
              <a:gdLst>
                <a:gd name="T0" fmla="*/ 2147483647 w 545"/>
                <a:gd name="T1" fmla="*/ 2147483647 h 846"/>
                <a:gd name="T2" fmla="*/ 2147483647 w 545"/>
                <a:gd name="T3" fmla="*/ 2147483647 h 846"/>
                <a:gd name="T4" fmla="*/ 2147483647 w 545"/>
                <a:gd name="T5" fmla="*/ 2147483647 h 846"/>
                <a:gd name="T6" fmla="*/ 2147483647 w 545"/>
                <a:gd name="T7" fmla="*/ 2147483647 h 846"/>
                <a:gd name="T8" fmla="*/ 2147483647 w 545"/>
                <a:gd name="T9" fmla="*/ 2147483647 h 846"/>
                <a:gd name="T10" fmla="*/ 2147483647 w 545"/>
                <a:gd name="T11" fmla="*/ 2147483647 h 846"/>
                <a:gd name="T12" fmla="*/ 2147483647 w 545"/>
                <a:gd name="T13" fmla="*/ 2147483647 h 846"/>
                <a:gd name="T14" fmla="*/ 2147483647 w 545"/>
                <a:gd name="T15" fmla="*/ 2147483647 h 846"/>
                <a:gd name="T16" fmla="*/ 2147483647 w 545"/>
                <a:gd name="T17" fmla="*/ 2147483647 h 846"/>
                <a:gd name="T18" fmla="*/ 0 w 545"/>
                <a:gd name="T19" fmla="*/ 2147483647 h 846"/>
                <a:gd name="T20" fmla="*/ 2147483647 w 545"/>
                <a:gd name="T21" fmla="*/ 2147483647 h 846"/>
                <a:gd name="T22" fmla="*/ 2147483647 w 545"/>
                <a:gd name="T23" fmla="*/ 2147483647 h 846"/>
                <a:gd name="T24" fmla="*/ 2147483647 w 545"/>
                <a:gd name="T25" fmla="*/ 2147483647 h 846"/>
                <a:gd name="T26" fmla="*/ 2147483647 w 545"/>
                <a:gd name="T27" fmla="*/ 2147483647 h 846"/>
                <a:gd name="T28" fmla="*/ 2147483647 w 545"/>
                <a:gd name="T29" fmla="*/ 2147483647 h 846"/>
                <a:gd name="T30" fmla="*/ 2147483647 w 545"/>
                <a:gd name="T31" fmla="*/ 2147483647 h 846"/>
                <a:gd name="T32" fmla="*/ 2147483647 w 545"/>
                <a:gd name="T33" fmla="*/ 2147483647 h 846"/>
                <a:gd name="T34" fmla="*/ 2147483647 w 545"/>
                <a:gd name="T35" fmla="*/ 2147483647 h 846"/>
                <a:gd name="T36" fmla="*/ 2147483647 w 545"/>
                <a:gd name="T37" fmla="*/ 2147483647 h 846"/>
                <a:gd name="T38" fmla="*/ 2147483647 w 545"/>
                <a:gd name="T39" fmla="*/ 2147483647 h 846"/>
                <a:gd name="T40" fmla="*/ 2147483647 w 545"/>
                <a:gd name="T41" fmla="*/ 2147483647 h 846"/>
                <a:gd name="T42" fmla="*/ 2147483647 w 545"/>
                <a:gd name="T43" fmla="*/ 2147483647 h 846"/>
                <a:gd name="T44" fmla="*/ 2147483647 w 545"/>
                <a:gd name="T45" fmla="*/ 2147483647 h 846"/>
                <a:gd name="T46" fmla="*/ 2147483647 w 545"/>
                <a:gd name="T47" fmla="*/ 2147483647 h 846"/>
                <a:gd name="T48" fmla="*/ 2147483647 w 545"/>
                <a:gd name="T49" fmla="*/ 2147483647 h 846"/>
                <a:gd name="T50" fmla="*/ 2147483647 w 545"/>
                <a:gd name="T51" fmla="*/ 2147483647 h 846"/>
                <a:gd name="T52" fmla="*/ 2147483647 w 545"/>
                <a:gd name="T53" fmla="*/ 2147483647 h 846"/>
                <a:gd name="T54" fmla="*/ 2147483647 w 545"/>
                <a:gd name="T55" fmla="*/ 2147483647 h 846"/>
                <a:gd name="T56" fmla="*/ 2147483647 w 545"/>
                <a:gd name="T57" fmla="*/ 2147483647 h 846"/>
                <a:gd name="T58" fmla="*/ 2147483647 w 545"/>
                <a:gd name="T59" fmla="*/ 2147483647 h 846"/>
                <a:gd name="T60" fmla="*/ 2147483647 w 545"/>
                <a:gd name="T61" fmla="*/ 2147483647 h 846"/>
                <a:gd name="T62" fmla="*/ 2147483647 w 545"/>
                <a:gd name="T63" fmla="*/ 2147483647 h 846"/>
                <a:gd name="T64" fmla="*/ 2147483647 w 545"/>
                <a:gd name="T65" fmla="*/ 2147483647 h 846"/>
                <a:gd name="T66" fmla="*/ 2147483647 w 545"/>
                <a:gd name="T67" fmla="*/ 2147483647 h 846"/>
                <a:gd name="T68" fmla="*/ 2147483647 w 545"/>
                <a:gd name="T69" fmla="*/ 2147483647 h 846"/>
                <a:gd name="T70" fmla="*/ 2147483647 w 545"/>
                <a:gd name="T71" fmla="*/ 2147483647 h 846"/>
                <a:gd name="T72" fmla="*/ 2147483647 w 545"/>
                <a:gd name="T73" fmla="*/ 2147483647 h 846"/>
                <a:gd name="T74" fmla="*/ 2147483647 w 545"/>
                <a:gd name="T75" fmla="*/ 2147483647 h 846"/>
                <a:gd name="T76" fmla="*/ 2147483647 w 545"/>
                <a:gd name="T77" fmla="*/ 2147483647 h 846"/>
                <a:gd name="T78" fmla="*/ 2147483647 w 545"/>
                <a:gd name="T79" fmla="*/ 2147483647 h 846"/>
                <a:gd name="T80" fmla="*/ 2147483647 w 545"/>
                <a:gd name="T81" fmla="*/ 2147483647 h 846"/>
                <a:gd name="T82" fmla="*/ 2147483647 w 545"/>
                <a:gd name="T83" fmla="*/ 2147483647 h 846"/>
                <a:gd name="T84" fmla="*/ 2147483647 w 545"/>
                <a:gd name="T85" fmla="*/ 2147483647 h 846"/>
                <a:gd name="T86" fmla="*/ 2147483647 w 545"/>
                <a:gd name="T87" fmla="*/ 0 h 8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5"/>
                <a:gd name="T133" fmla="*/ 0 h 846"/>
                <a:gd name="T134" fmla="*/ 545 w 545"/>
                <a:gd name="T135" fmla="*/ 846 h 84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5" h="846">
                  <a:moveTo>
                    <a:pt x="395" y="0"/>
                  </a:moveTo>
                  <a:lnTo>
                    <a:pt x="377" y="36"/>
                  </a:lnTo>
                  <a:lnTo>
                    <a:pt x="341" y="84"/>
                  </a:lnTo>
                  <a:lnTo>
                    <a:pt x="305" y="84"/>
                  </a:lnTo>
                  <a:lnTo>
                    <a:pt x="287" y="114"/>
                  </a:lnTo>
                  <a:lnTo>
                    <a:pt x="263" y="144"/>
                  </a:lnTo>
                  <a:lnTo>
                    <a:pt x="221" y="132"/>
                  </a:lnTo>
                  <a:lnTo>
                    <a:pt x="197" y="114"/>
                  </a:lnTo>
                  <a:lnTo>
                    <a:pt x="185" y="144"/>
                  </a:lnTo>
                  <a:lnTo>
                    <a:pt x="179" y="168"/>
                  </a:lnTo>
                  <a:lnTo>
                    <a:pt x="161" y="192"/>
                  </a:lnTo>
                  <a:lnTo>
                    <a:pt x="125" y="168"/>
                  </a:lnTo>
                  <a:lnTo>
                    <a:pt x="101" y="162"/>
                  </a:lnTo>
                  <a:lnTo>
                    <a:pt x="89" y="192"/>
                  </a:lnTo>
                  <a:lnTo>
                    <a:pt x="101" y="216"/>
                  </a:lnTo>
                  <a:lnTo>
                    <a:pt x="66" y="234"/>
                  </a:lnTo>
                  <a:lnTo>
                    <a:pt x="30" y="216"/>
                  </a:lnTo>
                  <a:lnTo>
                    <a:pt x="36" y="264"/>
                  </a:lnTo>
                  <a:lnTo>
                    <a:pt x="30" y="324"/>
                  </a:lnTo>
                  <a:lnTo>
                    <a:pt x="0" y="360"/>
                  </a:lnTo>
                  <a:lnTo>
                    <a:pt x="12" y="378"/>
                  </a:lnTo>
                  <a:lnTo>
                    <a:pt x="36" y="414"/>
                  </a:lnTo>
                  <a:lnTo>
                    <a:pt x="48" y="456"/>
                  </a:lnTo>
                  <a:lnTo>
                    <a:pt x="54" y="480"/>
                  </a:lnTo>
                  <a:lnTo>
                    <a:pt x="66" y="504"/>
                  </a:lnTo>
                  <a:lnTo>
                    <a:pt x="72" y="552"/>
                  </a:lnTo>
                  <a:lnTo>
                    <a:pt x="72" y="576"/>
                  </a:lnTo>
                  <a:lnTo>
                    <a:pt x="83" y="588"/>
                  </a:lnTo>
                  <a:lnTo>
                    <a:pt x="89" y="600"/>
                  </a:lnTo>
                  <a:lnTo>
                    <a:pt x="107" y="618"/>
                  </a:lnTo>
                  <a:lnTo>
                    <a:pt x="143" y="642"/>
                  </a:lnTo>
                  <a:lnTo>
                    <a:pt x="161" y="672"/>
                  </a:lnTo>
                  <a:lnTo>
                    <a:pt x="179" y="702"/>
                  </a:lnTo>
                  <a:lnTo>
                    <a:pt x="203" y="720"/>
                  </a:lnTo>
                  <a:lnTo>
                    <a:pt x="215" y="720"/>
                  </a:lnTo>
                  <a:lnTo>
                    <a:pt x="221" y="762"/>
                  </a:lnTo>
                  <a:lnTo>
                    <a:pt x="221" y="780"/>
                  </a:lnTo>
                  <a:lnTo>
                    <a:pt x="251" y="786"/>
                  </a:lnTo>
                  <a:lnTo>
                    <a:pt x="287" y="798"/>
                  </a:lnTo>
                  <a:lnTo>
                    <a:pt x="305" y="804"/>
                  </a:lnTo>
                  <a:lnTo>
                    <a:pt x="323" y="816"/>
                  </a:lnTo>
                  <a:lnTo>
                    <a:pt x="347" y="834"/>
                  </a:lnTo>
                  <a:lnTo>
                    <a:pt x="365" y="846"/>
                  </a:lnTo>
                  <a:lnTo>
                    <a:pt x="377" y="834"/>
                  </a:lnTo>
                  <a:lnTo>
                    <a:pt x="383" y="828"/>
                  </a:lnTo>
                  <a:lnTo>
                    <a:pt x="413" y="816"/>
                  </a:lnTo>
                  <a:lnTo>
                    <a:pt x="419" y="816"/>
                  </a:lnTo>
                  <a:lnTo>
                    <a:pt x="449" y="804"/>
                  </a:lnTo>
                  <a:lnTo>
                    <a:pt x="467" y="786"/>
                  </a:lnTo>
                  <a:lnTo>
                    <a:pt x="437" y="738"/>
                  </a:lnTo>
                  <a:lnTo>
                    <a:pt x="467" y="732"/>
                  </a:lnTo>
                  <a:lnTo>
                    <a:pt x="485" y="732"/>
                  </a:lnTo>
                  <a:lnTo>
                    <a:pt x="509" y="732"/>
                  </a:lnTo>
                  <a:lnTo>
                    <a:pt x="533" y="732"/>
                  </a:lnTo>
                  <a:lnTo>
                    <a:pt x="545" y="690"/>
                  </a:lnTo>
                  <a:lnTo>
                    <a:pt x="539" y="654"/>
                  </a:lnTo>
                  <a:lnTo>
                    <a:pt x="521" y="618"/>
                  </a:lnTo>
                  <a:lnTo>
                    <a:pt x="491" y="576"/>
                  </a:lnTo>
                  <a:lnTo>
                    <a:pt x="449" y="588"/>
                  </a:lnTo>
                  <a:lnTo>
                    <a:pt x="341" y="588"/>
                  </a:lnTo>
                  <a:lnTo>
                    <a:pt x="323" y="540"/>
                  </a:lnTo>
                  <a:lnTo>
                    <a:pt x="341" y="540"/>
                  </a:lnTo>
                  <a:lnTo>
                    <a:pt x="383" y="552"/>
                  </a:lnTo>
                  <a:lnTo>
                    <a:pt x="395" y="534"/>
                  </a:lnTo>
                  <a:lnTo>
                    <a:pt x="365" y="510"/>
                  </a:lnTo>
                  <a:lnTo>
                    <a:pt x="335" y="492"/>
                  </a:lnTo>
                  <a:lnTo>
                    <a:pt x="323" y="492"/>
                  </a:lnTo>
                  <a:lnTo>
                    <a:pt x="305" y="462"/>
                  </a:lnTo>
                  <a:lnTo>
                    <a:pt x="299" y="456"/>
                  </a:lnTo>
                  <a:lnTo>
                    <a:pt x="311" y="408"/>
                  </a:lnTo>
                  <a:lnTo>
                    <a:pt x="347" y="414"/>
                  </a:lnTo>
                  <a:lnTo>
                    <a:pt x="347" y="408"/>
                  </a:lnTo>
                  <a:lnTo>
                    <a:pt x="341" y="360"/>
                  </a:lnTo>
                  <a:lnTo>
                    <a:pt x="341" y="354"/>
                  </a:lnTo>
                  <a:lnTo>
                    <a:pt x="359" y="324"/>
                  </a:lnTo>
                  <a:lnTo>
                    <a:pt x="395" y="324"/>
                  </a:lnTo>
                  <a:lnTo>
                    <a:pt x="395" y="282"/>
                  </a:lnTo>
                  <a:lnTo>
                    <a:pt x="401" y="246"/>
                  </a:lnTo>
                  <a:lnTo>
                    <a:pt x="401" y="228"/>
                  </a:lnTo>
                  <a:lnTo>
                    <a:pt x="383" y="198"/>
                  </a:lnTo>
                  <a:lnTo>
                    <a:pt x="383" y="180"/>
                  </a:lnTo>
                  <a:lnTo>
                    <a:pt x="395" y="144"/>
                  </a:lnTo>
                  <a:lnTo>
                    <a:pt x="401" y="120"/>
                  </a:lnTo>
                  <a:lnTo>
                    <a:pt x="413" y="96"/>
                  </a:lnTo>
                  <a:lnTo>
                    <a:pt x="419" y="72"/>
                  </a:lnTo>
                  <a:lnTo>
                    <a:pt x="419" y="54"/>
                  </a:lnTo>
                  <a:lnTo>
                    <a:pt x="413" y="30"/>
                  </a:lnTo>
                  <a:lnTo>
                    <a:pt x="395" y="0"/>
                  </a:lnTo>
                </a:path>
              </a:pathLst>
            </a:custGeom>
            <a:noFill/>
            <a:ln w="9525" cap="rnd">
              <a:solidFill>
                <a:srgbClr val="000000"/>
              </a:solidFill>
              <a:round/>
              <a:headEnd/>
              <a:tailEnd/>
            </a:ln>
          </p:spPr>
          <p:txBody>
            <a:bodyPr/>
            <a:lstStyle/>
            <a:p>
              <a:endParaRPr lang="en-US"/>
            </a:p>
          </p:txBody>
        </p:sp>
      </p:grpSp>
      <p:grpSp>
        <p:nvGrpSpPr>
          <p:cNvPr id="16" name="Group 275"/>
          <p:cNvGrpSpPr>
            <a:grpSpLocks/>
          </p:cNvGrpSpPr>
          <p:nvPr/>
        </p:nvGrpSpPr>
        <p:grpSpPr bwMode="auto">
          <a:xfrm>
            <a:off x="2624138" y="3762375"/>
            <a:ext cx="1541462" cy="1295400"/>
            <a:chOff x="2624138" y="3762375"/>
            <a:chExt cx="1541462" cy="1295400"/>
          </a:xfrm>
        </p:grpSpPr>
        <p:sp>
          <p:nvSpPr>
            <p:cNvPr id="5347" name="Freeform 60"/>
            <p:cNvSpPr>
              <a:spLocks/>
            </p:cNvSpPr>
            <p:nvPr/>
          </p:nvSpPr>
          <p:spPr bwMode="auto">
            <a:xfrm>
              <a:off x="2624138" y="3762375"/>
              <a:ext cx="1541462" cy="1295400"/>
            </a:xfrm>
            <a:custGeom>
              <a:avLst/>
              <a:gdLst>
                <a:gd name="T0" fmla="*/ 2147483647 w 988"/>
                <a:gd name="T1" fmla="*/ 2147483647 h 816"/>
                <a:gd name="T2" fmla="*/ 2147483647 w 988"/>
                <a:gd name="T3" fmla="*/ 2147483647 h 816"/>
                <a:gd name="T4" fmla="*/ 2147483647 w 988"/>
                <a:gd name="T5" fmla="*/ 2147483647 h 816"/>
                <a:gd name="T6" fmla="*/ 2147483647 w 988"/>
                <a:gd name="T7" fmla="*/ 2147483647 h 816"/>
                <a:gd name="T8" fmla="*/ 2147483647 w 988"/>
                <a:gd name="T9" fmla="*/ 2147483647 h 816"/>
                <a:gd name="T10" fmla="*/ 2147483647 w 988"/>
                <a:gd name="T11" fmla="*/ 2147483647 h 816"/>
                <a:gd name="T12" fmla="*/ 2147483647 w 988"/>
                <a:gd name="T13" fmla="*/ 2147483647 h 816"/>
                <a:gd name="T14" fmla="*/ 2147483647 w 988"/>
                <a:gd name="T15" fmla="*/ 2147483647 h 816"/>
                <a:gd name="T16" fmla="*/ 2147483647 w 988"/>
                <a:gd name="T17" fmla="*/ 2147483647 h 816"/>
                <a:gd name="T18" fmla="*/ 2147483647 w 988"/>
                <a:gd name="T19" fmla="*/ 2147483647 h 816"/>
                <a:gd name="T20" fmla="*/ 2147483647 w 988"/>
                <a:gd name="T21" fmla="*/ 2147483647 h 816"/>
                <a:gd name="T22" fmla="*/ 2147483647 w 988"/>
                <a:gd name="T23" fmla="*/ 2147483647 h 816"/>
                <a:gd name="T24" fmla="*/ 2147483647 w 988"/>
                <a:gd name="T25" fmla="*/ 2147483647 h 816"/>
                <a:gd name="T26" fmla="*/ 2147483647 w 988"/>
                <a:gd name="T27" fmla="*/ 2147483647 h 816"/>
                <a:gd name="T28" fmla="*/ 2147483647 w 988"/>
                <a:gd name="T29" fmla="*/ 2147483647 h 816"/>
                <a:gd name="T30" fmla="*/ 2147483647 w 988"/>
                <a:gd name="T31" fmla="*/ 0 h 816"/>
                <a:gd name="T32" fmla="*/ 2147483647 w 988"/>
                <a:gd name="T33" fmla="*/ 2147483647 h 816"/>
                <a:gd name="T34" fmla="*/ 2147483647 w 988"/>
                <a:gd name="T35" fmla="*/ 2147483647 h 816"/>
                <a:gd name="T36" fmla="*/ 2147483647 w 988"/>
                <a:gd name="T37" fmla="*/ 2147483647 h 816"/>
                <a:gd name="T38" fmla="*/ 2147483647 w 988"/>
                <a:gd name="T39" fmla="*/ 2147483647 h 816"/>
                <a:gd name="T40" fmla="*/ 2147483647 w 988"/>
                <a:gd name="T41" fmla="*/ 2147483647 h 816"/>
                <a:gd name="T42" fmla="*/ 2147483647 w 988"/>
                <a:gd name="T43" fmla="*/ 2147483647 h 816"/>
                <a:gd name="T44" fmla="*/ 2147483647 w 988"/>
                <a:gd name="T45" fmla="*/ 2147483647 h 816"/>
                <a:gd name="T46" fmla="*/ 0 w 988"/>
                <a:gd name="T47" fmla="*/ 2147483647 h 816"/>
                <a:gd name="T48" fmla="*/ 2147483647 w 988"/>
                <a:gd name="T49" fmla="*/ 2147483647 h 816"/>
                <a:gd name="T50" fmla="*/ 2147483647 w 988"/>
                <a:gd name="T51" fmla="*/ 2147483647 h 816"/>
                <a:gd name="T52" fmla="*/ 2147483647 w 988"/>
                <a:gd name="T53" fmla="*/ 2147483647 h 816"/>
                <a:gd name="T54" fmla="*/ 2147483647 w 988"/>
                <a:gd name="T55" fmla="*/ 2147483647 h 816"/>
                <a:gd name="T56" fmla="*/ 2147483647 w 988"/>
                <a:gd name="T57" fmla="*/ 2147483647 h 816"/>
                <a:gd name="T58" fmla="*/ 2147483647 w 988"/>
                <a:gd name="T59" fmla="*/ 2147483647 h 816"/>
                <a:gd name="T60" fmla="*/ 2147483647 w 988"/>
                <a:gd name="T61" fmla="*/ 2147483647 h 816"/>
                <a:gd name="T62" fmla="*/ 2147483647 w 988"/>
                <a:gd name="T63" fmla="*/ 2147483647 h 816"/>
                <a:gd name="T64" fmla="*/ 2147483647 w 988"/>
                <a:gd name="T65" fmla="*/ 2147483647 h 816"/>
                <a:gd name="T66" fmla="*/ 2147483647 w 988"/>
                <a:gd name="T67" fmla="*/ 2147483647 h 816"/>
                <a:gd name="T68" fmla="*/ 2147483647 w 988"/>
                <a:gd name="T69" fmla="*/ 2147483647 h 816"/>
                <a:gd name="T70" fmla="*/ 2147483647 w 988"/>
                <a:gd name="T71" fmla="*/ 2147483647 h 816"/>
                <a:gd name="T72" fmla="*/ 2147483647 w 988"/>
                <a:gd name="T73" fmla="*/ 2147483647 h 816"/>
                <a:gd name="T74" fmla="*/ 2147483647 w 988"/>
                <a:gd name="T75" fmla="*/ 2147483647 h 816"/>
                <a:gd name="T76" fmla="*/ 2147483647 w 988"/>
                <a:gd name="T77" fmla="*/ 2147483647 h 816"/>
                <a:gd name="T78" fmla="*/ 2147483647 w 988"/>
                <a:gd name="T79" fmla="*/ 2147483647 h 816"/>
                <a:gd name="T80" fmla="*/ 2147483647 w 988"/>
                <a:gd name="T81" fmla="*/ 2147483647 h 816"/>
                <a:gd name="T82" fmla="*/ 2147483647 w 988"/>
                <a:gd name="T83" fmla="*/ 2147483647 h 816"/>
                <a:gd name="T84" fmla="*/ 2147483647 w 988"/>
                <a:gd name="T85" fmla="*/ 2147483647 h 816"/>
                <a:gd name="T86" fmla="*/ 2147483647 w 988"/>
                <a:gd name="T87" fmla="*/ 2147483647 h 816"/>
                <a:gd name="T88" fmla="*/ 2147483647 w 988"/>
                <a:gd name="T89" fmla="*/ 2147483647 h 816"/>
                <a:gd name="T90" fmla="*/ 2147483647 w 988"/>
                <a:gd name="T91" fmla="*/ 2147483647 h 816"/>
                <a:gd name="T92" fmla="*/ 2147483647 w 988"/>
                <a:gd name="T93" fmla="*/ 2147483647 h 816"/>
                <a:gd name="T94" fmla="*/ 2147483647 w 988"/>
                <a:gd name="T95" fmla="*/ 2147483647 h 816"/>
                <a:gd name="T96" fmla="*/ 2147483647 w 988"/>
                <a:gd name="T97" fmla="*/ 2147483647 h 816"/>
                <a:gd name="T98" fmla="*/ 2147483647 w 988"/>
                <a:gd name="T99" fmla="*/ 2147483647 h 816"/>
                <a:gd name="T100" fmla="*/ 2147483647 w 988"/>
                <a:gd name="T101" fmla="*/ 2147483647 h 816"/>
                <a:gd name="T102" fmla="*/ 2147483647 w 988"/>
                <a:gd name="T103" fmla="*/ 2147483647 h 816"/>
                <a:gd name="T104" fmla="*/ 2147483647 w 988"/>
                <a:gd name="T105" fmla="*/ 2147483647 h 816"/>
                <a:gd name="T106" fmla="*/ 2147483647 w 988"/>
                <a:gd name="T107" fmla="*/ 2147483647 h 816"/>
                <a:gd name="T108" fmla="*/ 2147483647 w 988"/>
                <a:gd name="T109" fmla="*/ 2147483647 h 816"/>
                <a:gd name="T110" fmla="*/ 2147483647 w 988"/>
                <a:gd name="T111" fmla="*/ 2147483647 h 8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88"/>
                <a:gd name="T169" fmla="*/ 0 h 816"/>
                <a:gd name="T170" fmla="*/ 988 w 988"/>
                <a:gd name="T171" fmla="*/ 816 h 8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88" h="816">
                  <a:moveTo>
                    <a:pt x="916" y="408"/>
                  </a:moveTo>
                  <a:lnTo>
                    <a:pt x="928" y="360"/>
                  </a:lnTo>
                  <a:lnTo>
                    <a:pt x="946" y="318"/>
                  </a:lnTo>
                  <a:lnTo>
                    <a:pt x="988" y="330"/>
                  </a:lnTo>
                  <a:lnTo>
                    <a:pt x="964" y="294"/>
                  </a:lnTo>
                  <a:lnTo>
                    <a:pt x="916" y="252"/>
                  </a:lnTo>
                  <a:lnTo>
                    <a:pt x="916" y="228"/>
                  </a:lnTo>
                  <a:lnTo>
                    <a:pt x="946" y="204"/>
                  </a:lnTo>
                  <a:lnTo>
                    <a:pt x="916" y="168"/>
                  </a:lnTo>
                  <a:lnTo>
                    <a:pt x="916" y="132"/>
                  </a:lnTo>
                  <a:lnTo>
                    <a:pt x="946" y="90"/>
                  </a:lnTo>
                  <a:lnTo>
                    <a:pt x="946" y="66"/>
                  </a:lnTo>
                  <a:lnTo>
                    <a:pt x="910" y="54"/>
                  </a:lnTo>
                  <a:lnTo>
                    <a:pt x="850" y="54"/>
                  </a:lnTo>
                  <a:lnTo>
                    <a:pt x="790" y="54"/>
                  </a:lnTo>
                  <a:lnTo>
                    <a:pt x="772" y="24"/>
                  </a:lnTo>
                  <a:lnTo>
                    <a:pt x="730" y="72"/>
                  </a:lnTo>
                  <a:lnTo>
                    <a:pt x="695" y="72"/>
                  </a:lnTo>
                  <a:lnTo>
                    <a:pt x="647" y="24"/>
                  </a:lnTo>
                  <a:lnTo>
                    <a:pt x="635" y="72"/>
                  </a:lnTo>
                  <a:lnTo>
                    <a:pt x="587" y="84"/>
                  </a:lnTo>
                  <a:lnTo>
                    <a:pt x="569" y="42"/>
                  </a:lnTo>
                  <a:lnTo>
                    <a:pt x="563" y="18"/>
                  </a:lnTo>
                  <a:lnTo>
                    <a:pt x="509" y="42"/>
                  </a:lnTo>
                  <a:lnTo>
                    <a:pt x="461" y="72"/>
                  </a:lnTo>
                  <a:lnTo>
                    <a:pt x="449" y="102"/>
                  </a:lnTo>
                  <a:lnTo>
                    <a:pt x="413" y="120"/>
                  </a:lnTo>
                  <a:lnTo>
                    <a:pt x="383" y="72"/>
                  </a:lnTo>
                  <a:lnTo>
                    <a:pt x="311" y="72"/>
                  </a:lnTo>
                  <a:lnTo>
                    <a:pt x="269" y="42"/>
                  </a:lnTo>
                  <a:lnTo>
                    <a:pt x="251" y="18"/>
                  </a:lnTo>
                  <a:lnTo>
                    <a:pt x="221" y="0"/>
                  </a:lnTo>
                  <a:lnTo>
                    <a:pt x="198" y="0"/>
                  </a:lnTo>
                  <a:lnTo>
                    <a:pt x="162" y="6"/>
                  </a:lnTo>
                  <a:lnTo>
                    <a:pt x="156" y="42"/>
                  </a:lnTo>
                  <a:lnTo>
                    <a:pt x="180" y="66"/>
                  </a:lnTo>
                  <a:lnTo>
                    <a:pt x="204" y="66"/>
                  </a:lnTo>
                  <a:lnTo>
                    <a:pt x="192" y="90"/>
                  </a:lnTo>
                  <a:lnTo>
                    <a:pt x="162" y="102"/>
                  </a:lnTo>
                  <a:lnTo>
                    <a:pt x="144" y="132"/>
                  </a:lnTo>
                  <a:lnTo>
                    <a:pt x="162" y="150"/>
                  </a:lnTo>
                  <a:lnTo>
                    <a:pt x="138" y="186"/>
                  </a:lnTo>
                  <a:lnTo>
                    <a:pt x="108" y="204"/>
                  </a:lnTo>
                  <a:lnTo>
                    <a:pt x="78" y="186"/>
                  </a:lnTo>
                  <a:lnTo>
                    <a:pt x="84" y="204"/>
                  </a:lnTo>
                  <a:lnTo>
                    <a:pt x="66" y="234"/>
                  </a:lnTo>
                  <a:lnTo>
                    <a:pt x="30" y="228"/>
                  </a:lnTo>
                  <a:lnTo>
                    <a:pt x="0" y="246"/>
                  </a:lnTo>
                  <a:lnTo>
                    <a:pt x="6" y="282"/>
                  </a:lnTo>
                  <a:lnTo>
                    <a:pt x="6" y="312"/>
                  </a:lnTo>
                  <a:lnTo>
                    <a:pt x="6" y="330"/>
                  </a:lnTo>
                  <a:lnTo>
                    <a:pt x="18" y="360"/>
                  </a:lnTo>
                  <a:lnTo>
                    <a:pt x="18" y="390"/>
                  </a:lnTo>
                  <a:lnTo>
                    <a:pt x="18" y="408"/>
                  </a:lnTo>
                  <a:lnTo>
                    <a:pt x="24" y="426"/>
                  </a:lnTo>
                  <a:lnTo>
                    <a:pt x="30" y="480"/>
                  </a:lnTo>
                  <a:lnTo>
                    <a:pt x="42" y="510"/>
                  </a:lnTo>
                  <a:lnTo>
                    <a:pt x="42" y="546"/>
                  </a:lnTo>
                  <a:lnTo>
                    <a:pt x="30" y="570"/>
                  </a:lnTo>
                  <a:lnTo>
                    <a:pt x="42" y="588"/>
                  </a:lnTo>
                  <a:lnTo>
                    <a:pt x="48" y="618"/>
                  </a:lnTo>
                  <a:lnTo>
                    <a:pt x="60" y="642"/>
                  </a:lnTo>
                  <a:lnTo>
                    <a:pt x="78" y="684"/>
                  </a:lnTo>
                  <a:lnTo>
                    <a:pt x="102" y="720"/>
                  </a:lnTo>
                  <a:lnTo>
                    <a:pt x="108" y="750"/>
                  </a:lnTo>
                  <a:lnTo>
                    <a:pt x="126" y="786"/>
                  </a:lnTo>
                  <a:lnTo>
                    <a:pt x="144" y="816"/>
                  </a:lnTo>
                  <a:lnTo>
                    <a:pt x="174" y="786"/>
                  </a:lnTo>
                  <a:lnTo>
                    <a:pt x="174" y="738"/>
                  </a:lnTo>
                  <a:lnTo>
                    <a:pt x="180" y="732"/>
                  </a:lnTo>
                  <a:lnTo>
                    <a:pt x="174" y="684"/>
                  </a:lnTo>
                  <a:lnTo>
                    <a:pt x="204" y="702"/>
                  </a:lnTo>
                  <a:lnTo>
                    <a:pt x="239" y="684"/>
                  </a:lnTo>
                  <a:lnTo>
                    <a:pt x="221" y="654"/>
                  </a:lnTo>
                  <a:lnTo>
                    <a:pt x="233" y="624"/>
                  </a:lnTo>
                  <a:lnTo>
                    <a:pt x="269" y="624"/>
                  </a:lnTo>
                  <a:lnTo>
                    <a:pt x="293" y="642"/>
                  </a:lnTo>
                  <a:lnTo>
                    <a:pt x="317" y="624"/>
                  </a:lnTo>
                  <a:lnTo>
                    <a:pt x="329" y="606"/>
                  </a:lnTo>
                  <a:lnTo>
                    <a:pt x="335" y="570"/>
                  </a:lnTo>
                  <a:lnTo>
                    <a:pt x="365" y="588"/>
                  </a:lnTo>
                  <a:lnTo>
                    <a:pt x="395" y="594"/>
                  </a:lnTo>
                  <a:lnTo>
                    <a:pt x="425" y="570"/>
                  </a:lnTo>
                  <a:lnTo>
                    <a:pt x="431" y="546"/>
                  </a:lnTo>
                  <a:lnTo>
                    <a:pt x="473" y="546"/>
                  </a:lnTo>
                  <a:lnTo>
                    <a:pt x="503" y="522"/>
                  </a:lnTo>
                  <a:lnTo>
                    <a:pt x="521" y="480"/>
                  </a:lnTo>
                  <a:lnTo>
                    <a:pt x="527" y="462"/>
                  </a:lnTo>
                  <a:lnTo>
                    <a:pt x="545" y="480"/>
                  </a:lnTo>
                  <a:lnTo>
                    <a:pt x="545" y="462"/>
                  </a:lnTo>
                  <a:lnTo>
                    <a:pt x="557" y="444"/>
                  </a:lnTo>
                  <a:lnTo>
                    <a:pt x="587" y="426"/>
                  </a:lnTo>
                  <a:lnTo>
                    <a:pt x="599" y="414"/>
                  </a:lnTo>
                  <a:lnTo>
                    <a:pt x="581" y="396"/>
                  </a:lnTo>
                  <a:lnTo>
                    <a:pt x="569" y="390"/>
                  </a:lnTo>
                  <a:lnTo>
                    <a:pt x="581" y="366"/>
                  </a:lnTo>
                  <a:lnTo>
                    <a:pt x="587" y="342"/>
                  </a:lnTo>
                  <a:lnTo>
                    <a:pt x="617" y="360"/>
                  </a:lnTo>
                  <a:lnTo>
                    <a:pt x="641" y="312"/>
                  </a:lnTo>
                  <a:lnTo>
                    <a:pt x="647" y="300"/>
                  </a:lnTo>
                  <a:lnTo>
                    <a:pt x="677" y="270"/>
                  </a:lnTo>
                  <a:lnTo>
                    <a:pt x="677" y="264"/>
                  </a:lnTo>
                  <a:lnTo>
                    <a:pt x="701" y="264"/>
                  </a:lnTo>
                  <a:lnTo>
                    <a:pt x="718" y="294"/>
                  </a:lnTo>
                  <a:lnTo>
                    <a:pt x="760" y="282"/>
                  </a:lnTo>
                  <a:lnTo>
                    <a:pt x="778" y="282"/>
                  </a:lnTo>
                  <a:lnTo>
                    <a:pt x="826" y="300"/>
                  </a:lnTo>
                  <a:lnTo>
                    <a:pt x="832" y="318"/>
                  </a:lnTo>
                  <a:lnTo>
                    <a:pt x="832" y="342"/>
                  </a:lnTo>
                  <a:lnTo>
                    <a:pt x="850" y="378"/>
                  </a:lnTo>
                  <a:lnTo>
                    <a:pt x="874" y="396"/>
                  </a:lnTo>
                  <a:lnTo>
                    <a:pt x="910" y="408"/>
                  </a:lnTo>
                  <a:lnTo>
                    <a:pt x="916" y="408"/>
                  </a:lnTo>
                  <a:close/>
                </a:path>
              </a:pathLst>
            </a:custGeom>
            <a:solidFill>
              <a:srgbClr val="FFFFFF"/>
            </a:solidFill>
            <a:ln w="9525">
              <a:noFill/>
              <a:round/>
              <a:headEnd/>
              <a:tailEnd/>
            </a:ln>
          </p:spPr>
          <p:txBody>
            <a:bodyPr/>
            <a:lstStyle/>
            <a:p>
              <a:endParaRPr lang="en-US"/>
            </a:p>
          </p:txBody>
        </p:sp>
        <p:sp>
          <p:nvSpPr>
            <p:cNvPr id="5348" name="Freeform 61"/>
            <p:cNvSpPr>
              <a:spLocks/>
            </p:cNvSpPr>
            <p:nvPr/>
          </p:nvSpPr>
          <p:spPr bwMode="auto">
            <a:xfrm>
              <a:off x="2624138" y="3762375"/>
              <a:ext cx="1541462" cy="1295400"/>
            </a:xfrm>
            <a:custGeom>
              <a:avLst/>
              <a:gdLst>
                <a:gd name="T0" fmla="*/ 2147483647 w 988"/>
                <a:gd name="T1" fmla="*/ 2147483647 h 816"/>
                <a:gd name="T2" fmla="*/ 2147483647 w 988"/>
                <a:gd name="T3" fmla="*/ 2147483647 h 816"/>
                <a:gd name="T4" fmla="*/ 2147483647 w 988"/>
                <a:gd name="T5" fmla="*/ 2147483647 h 816"/>
                <a:gd name="T6" fmla="*/ 2147483647 w 988"/>
                <a:gd name="T7" fmla="*/ 2147483647 h 816"/>
                <a:gd name="T8" fmla="*/ 2147483647 w 988"/>
                <a:gd name="T9" fmla="*/ 2147483647 h 816"/>
                <a:gd name="T10" fmla="*/ 2147483647 w 988"/>
                <a:gd name="T11" fmla="*/ 2147483647 h 816"/>
                <a:gd name="T12" fmla="*/ 2147483647 w 988"/>
                <a:gd name="T13" fmla="*/ 2147483647 h 816"/>
                <a:gd name="T14" fmla="*/ 2147483647 w 988"/>
                <a:gd name="T15" fmla="*/ 2147483647 h 816"/>
                <a:gd name="T16" fmla="*/ 2147483647 w 988"/>
                <a:gd name="T17" fmla="*/ 2147483647 h 816"/>
                <a:gd name="T18" fmla="*/ 2147483647 w 988"/>
                <a:gd name="T19" fmla="*/ 2147483647 h 816"/>
                <a:gd name="T20" fmla="*/ 2147483647 w 988"/>
                <a:gd name="T21" fmla="*/ 2147483647 h 816"/>
                <a:gd name="T22" fmla="*/ 2147483647 w 988"/>
                <a:gd name="T23" fmla="*/ 2147483647 h 816"/>
                <a:gd name="T24" fmla="*/ 2147483647 w 988"/>
                <a:gd name="T25" fmla="*/ 2147483647 h 816"/>
                <a:gd name="T26" fmla="*/ 2147483647 w 988"/>
                <a:gd name="T27" fmla="*/ 2147483647 h 816"/>
                <a:gd name="T28" fmla="*/ 2147483647 w 988"/>
                <a:gd name="T29" fmla="*/ 2147483647 h 816"/>
                <a:gd name="T30" fmla="*/ 2147483647 w 988"/>
                <a:gd name="T31" fmla="*/ 0 h 816"/>
                <a:gd name="T32" fmla="*/ 2147483647 w 988"/>
                <a:gd name="T33" fmla="*/ 2147483647 h 816"/>
                <a:gd name="T34" fmla="*/ 2147483647 w 988"/>
                <a:gd name="T35" fmla="*/ 2147483647 h 816"/>
                <a:gd name="T36" fmla="*/ 2147483647 w 988"/>
                <a:gd name="T37" fmla="*/ 2147483647 h 816"/>
                <a:gd name="T38" fmla="*/ 2147483647 w 988"/>
                <a:gd name="T39" fmla="*/ 2147483647 h 816"/>
                <a:gd name="T40" fmla="*/ 2147483647 w 988"/>
                <a:gd name="T41" fmla="*/ 2147483647 h 816"/>
                <a:gd name="T42" fmla="*/ 2147483647 w 988"/>
                <a:gd name="T43" fmla="*/ 2147483647 h 816"/>
                <a:gd name="T44" fmla="*/ 2147483647 w 988"/>
                <a:gd name="T45" fmla="*/ 2147483647 h 816"/>
                <a:gd name="T46" fmla="*/ 0 w 988"/>
                <a:gd name="T47" fmla="*/ 2147483647 h 816"/>
                <a:gd name="T48" fmla="*/ 2147483647 w 988"/>
                <a:gd name="T49" fmla="*/ 2147483647 h 816"/>
                <a:gd name="T50" fmla="*/ 2147483647 w 988"/>
                <a:gd name="T51" fmla="*/ 2147483647 h 816"/>
                <a:gd name="T52" fmla="*/ 2147483647 w 988"/>
                <a:gd name="T53" fmla="*/ 2147483647 h 816"/>
                <a:gd name="T54" fmla="*/ 2147483647 w 988"/>
                <a:gd name="T55" fmla="*/ 2147483647 h 816"/>
                <a:gd name="T56" fmla="*/ 2147483647 w 988"/>
                <a:gd name="T57" fmla="*/ 2147483647 h 816"/>
                <a:gd name="T58" fmla="*/ 2147483647 w 988"/>
                <a:gd name="T59" fmla="*/ 2147483647 h 816"/>
                <a:gd name="T60" fmla="*/ 2147483647 w 988"/>
                <a:gd name="T61" fmla="*/ 2147483647 h 816"/>
                <a:gd name="T62" fmla="*/ 2147483647 w 988"/>
                <a:gd name="T63" fmla="*/ 2147483647 h 816"/>
                <a:gd name="T64" fmla="*/ 2147483647 w 988"/>
                <a:gd name="T65" fmla="*/ 2147483647 h 816"/>
                <a:gd name="T66" fmla="*/ 2147483647 w 988"/>
                <a:gd name="T67" fmla="*/ 2147483647 h 816"/>
                <a:gd name="T68" fmla="*/ 2147483647 w 988"/>
                <a:gd name="T69" fmla="*/ 2147483647 h 816"/>
                <a:gd name="T70" fmla="*/ 2147483647 w 988"/>
                <a:gd name="T71" fmla="*/ 2147483647 h 816"/>
                <a:gd name="T72" fmla="*/ 2147483647 w 988"/>
                <a:gd name="T73" fmla="*/ 2147483647 h 816"/>
                <a:gd name="T74" fmla="*/ 2147483647 w 988"/>
                <a:gd name="T75" fmla="*/ 2147483647 h 816"/>
                <a:gd name="T76" fmla="*/ 2147483647 w 988"/>
                <a:gd name="T77" fmla="*/ 2147483647 h 816"/>
                <a:gd name="T78" fmla="*/ 2147483647 w 988"/>
                <a:gd name="T79" fmla="*/ 2147483647 h 816"/>
                <a:gd name="T80" fmla="*/ 2147483647 w 988"/>
                <a:gd name="T81" fmla="*/ 2147483647 h 816"/>
                <a:gd name="T82" fmla="*/ 2147483647 w 988"/>
                <a:gd name="T83" fmla="*/ 2147483647 h 816"/>
                <a:gd name="T84" fmla="*/ 2147483647 w 988"/>
                <a:gd name="T85" fmla="*/ 2147483647 h 816"/>
                <a:gd name="T86" fmla="*/ 2147483647 w 988"/>
                <a:gd name="T87" fmla="*/ 2147483647 h 816"/>
                <a:gd name="T88" fmla="*/ 2147483647 w 988"/>
                <a:gd name="T89" fmla="*/ 2147483647 h 816"/>
                <a:gd name="T90" fmla="*/ 2147483647 w 988"/>
                <a:gd name="T91" fmla="*/ 2147483647 h 816"/>
                <a:gd name="T92" fmla="*/ 2147483647 w 988"/>
                <a:gd name="T93" fmla="*/ 2147483647 h 816"/>
                <a:gd name="T94" fmla="*/ 2147483647 w 988"/>
                <a:gd name="T95" fmla="*/ 2147483647 h 816"/>
                <a:gd name="T96" fmla="*/ 2147483647 w 988"/>
                <a:gd name="T97" fmla="*/ 2147483647 h 816"/>
                <a:gd name="T98" fmla="*/ 2147483647 w 988"/>
                <a:gd name="T99" fmla="*/ 2147483647 h 816"/>
                <a:gd name="T100" fmla="*/ 2147483647 w 988"/>
                <a:gd name="T101" fmla="*/ 2147483647 h 816"/>
                <a:gd name="T102" fmla="*/ 2147483647 w 988"/>
                <a:gd name="T103" fmla="*/ 2147483647 h 816"/>
                <a:gd name="T104" fmla="*/ 2147483647 w 988"/>
                <a:gd name="T105" fmla="*/ 2147483647 h 816"/>
                <a:gd name="T106" fmla="*/ 2147483647 w 988"/>
                <a:gd name="T107" fmla="*/ 2147483647 h 816"/>
                <a:gd name="T108" fmla="*/ 2147483647 w 988"/>
                <a:gd name="T109" fmla="*/ 2147483647 h 816"/>
                <a:gd name="T110" fmla="*/ 2147483647 w 988"/>
                <a:gd name="T111" fmla="*/ 2147483647 h 8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88"/>
                <a:gd name="T169" fmla="*/ 0 h 816"/>
                <a:gd name="T170" fmla="*/ 988 w 988"/>
                <a:gd name="T171" fmla="*/ 816 h 8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88" h="816">
                  <a:moveTo>
                    <a:pt x="916" y="408"/>
                  </a:moveTo>
                  <a:lnTo>
                    <a:pt x="928" y="360"/>
                  </a:lnTo>
                  <a:lnTo>
                    <a:pt x="946" y="318"/>
                  </a:lnTo>
                  <a:lnTo>
                    <a:pt x="988" y="330"/>
                  </a:lnTo>
                  <a:lnTo>
                    <a:pt x="964" y="294"/>
                  </a:lnTo>
                  <a:lnTo>
                    <a:pt x="916" y="252"/>
                  </a:lnTo>
                  <a:lnTo>
                    <a:pt x="916" y="228"/>
                  </a:lnTo>
                  <a:lnTo>
                    <a:pt x="946" y="204"/>
                  </a:lnTo>
                  <a:lnTo>
                    <a:pt x="916" y="168"/>
                  </a:lnTo>
                  <a:lnTo>
                    <a:pt x="916" y="132"/>
                  </a:lnTo>
                  <a:lnTo>
                    <a:pt x="946" y="90"/>
                  </a:lnTo>
                  <a:lnTo>
                    <a:pt x="946" y="66"/>
                  </a:lnTo>
                  <a:lnTo>
                    <a:pt x="910" y="54"/>
                  </a:lnTo>
                  <a:lnTo>
                    <a:pt x="850" y="54"/>
                  </a:lnTo>
                  <a:lnTo>
                    <a:pt x="790" y="54"/>
                  </a:lnTo>
                  <a:lnTo>
                    <a:pt x="772" y="24"/>
                  </a:lnTo>
                  <a:lnTo>
                    <a:pt x="730" y="72"/>
                  </a:lnTo>
                  <a:lnTo>
                    <a:pt x="695" y="72"/>
                  </a:lnTo>
                  <a:lnTo>
                    <a:pt x="647" y="24"/>
                  </a:lnTo>
                  <a:lnTo>
                    <a:pt x="635" y="72"/>
                  </a:lnTo>
                  <a:lnTo>
                    <a:pt x="587" y="84"/>
                  </a:lnTo>
                  <a:lnTo>
                    <a:pt x="569" y="42"/>
                  </a:lnTo>
                  <a:lnTo>
                    <a:pt x="563" y="18"/>
                  </a:lnTo>
                  <a:lnTo>
                    <a:pt x="509" y="42"/>
                  </a:lnTo>
                  <a:lnTo>
                    <a:pt x="461" y="72"/>
                  </a:lnTo>
                  <a:lnTo>
                    <a:pt x="449" y="102"/>
                  </a:lnTo>
                  <a:lnTo>
                    <a:pt x="413" y="120"/>
                  </a:lnTo>
                  <a:lnTo>
                    <a:pt x="383" y="72"/>
                  </a:lnTo>
                  <a:lnTo>
                    <a:pt x="311" y="72"/>
                  </a:lnTo>
                  <a:lnTo>
                    <a:pt x="269" y="42"/>
                  </a:lnTo>
                  <a:lnTo>
                    <a:pt x="251" y="18"/>
                  </a:lnTo>
                  <a:lnTo>
                    <a:pt x="221" y="0"/>
                  </a:lnTo>
                  <a:lnTo>
                    <a:pt x="198" y="0"/>
                  </a:lnTo>
                  <a:lnTo>
                    <a:pt x="162" y="6"/>
                  </a:lnTo>
                  <a:lnTo>
                    <a:pt x="156" y="42"/>
                  </a:lnTo>
                  <a:lnTo>
                    <a:pt x="180" y="66"/>
                  </a:lnTo>
                  <a:lnTo>
                    <a:pt x="204" y="66"/>
                  </a:lnTo>
                  <a:lnTo>
                    <a:pt x="192" y="90"/>
                  </a:lnTo>
                  <a:lnTo>
                    <a:pt x="162" y="102"/>
                  </a:lnTo>
                  <a:lnTo>
                    <a:pt x="144" y="132"/>
                  </a:lnTo>
                  <a:lnTo>
                    <a:pt x="162" y="150"/>
                  </a:lnTo>
                  <a:lnTo>
                    <a:pt x="138" y="186"/>
                  </a:lnTo>
                  <a:lnTo>
                    <a:pt x="108" y="204"/>
                  </a:lnTo>
                  <a:lnTo>
                    <a:pt x="78" y="186"/>
                  </a:lnTo>
                  <a:lnTo>
                    <a:pt x="84" y="204"/>
                  </a:lnTo>
                  <a:lnTo>
                    <a:pt x="66" y="234"/>
                  </a:lnTo>
                  <a:lnTo>
                    <a:pt x="30" y="228"/>
                  </a:lnTo>
                  <a:lnTo>
                    <a:pt x="0" y="246"/>
                  </a:lnTo>
                  <a:lnTo>
                    <a:pt x="6" y="282"/>
                  </a:lnTo>
                  <a:lnTo>
                    <a:pt x="6" y="312"/>
                  </a:lnTo>
                  <a:lnTo>
                    <a:pt x="6" y="330"/>
                  </a:lnTo>
                  <a:lnTo>
                    <a:pt x="18" y="360"/>
                  </a:lnTo>
                  <a:lnTo>
                    <a:pt x="18" y="390"/>
                  </a:lnTo>
                  <a:lnTo>
                    <a:pt x="18" y="408"/>
                  </a:lnTo>
                  <a:lnTo>
                    <a:pt x="24" y="426"/>
                  </a:lnTo>
                  <a:lnTo>
                    <a:pt x="30" y="480"/>
                  </a:lnTo>
                  <a:lnTo>
                    <a:pt x="42" y="510"/>
                  </a:lnTo>
                  <a:lnTo>
                    <a:pt x="42" y="546"/>
                  </a:lnTo>
                  <a:lnTo>
                    <a:pt x="30" y="570"/>
                  </a:lnTo>
                  <a:lnTo>
                    <a:pt x="42" y="588"/>
                  </a:lnTo>
                  <a:lnTo>
                    <a:pt x="48" y="618"/>
                  </a:lnTo>
                  <a:lnTo>
                    <a:pt x="60" y="642"/>
                  </a:lnTo>
                  <a:lnTo>
                    <a:pt x="78" y="684"/>
                  </a:lnTo>
                  <a:lnTo>
                    <a:pt x="102" y="720"/>
                  </a:lnTo>
                  <a:lnTo>
                    <a:pt x="108" y="750"/>
                  </a:lnTo>
                  <a:lnTo>
                    <a:pt x="126" y="786"/>
                  </a:lnTo>
                  <a:lnTo>
                    <a:pt x="144" y="816"/>
                  </a:lnTo>
                  <a:lnTo>
                    <a:pt x="174" y="786"/>
                  </a:lnTo>
                  <a:lnTo>
                    <a:pt x="174" y="738"/>
                  </a:lnTo>
                  <a:lnTo>
                    <a:pt x="180" y="732"/>
                  </a:lnTo>
                  <a:lnTo>
                    <a:pt x="174" y="684"/>
                  </a:lnTo>
                  <a:lnTo>
                    <a:pt x="204" y="702"/>
                  </a:lnTo>
                  <a:lnTo>
                    <a:pt x="239" y="684"/>
                  </a:lnTo>
                  <a:lnTo>
                    <a:pt x="221" y="654"/>
                  </a:lnTo>
                  <a:lnTo>
                    <a:pt x="233" y="624"/>
                  </a:lnTo>
                  <a:lnTo>
                    <a:pt x="269" y="624"/>
                  </a:lnTo>
                  <a:lnTo>
                    <a:pt x="293" y="642"/>
                  </a:lnTo>
                  <a:lnTo>
                    <a:pt x="317" y="624"/>
                  </a:lnTo>
                  <a:lnTo>
                    <a:pt x="329" y="606"/>
                  </a:lnTo>
                  <a:lnTo>
                    <a:pt x="335" y="570"/>
                  </a:lnTo>
                  <a:lnTo>
                    <a:pt x="365" y="588"/>
                  </a:lnTo>
                  <a:lnTo>
                    <a:pt x="395" y="594"/>
                  </a:lnTo>
                  <a:lnTo>
                    <a:pt x="425" y="570"/>
                  </a:lnTo>
                  <a:lnTo>
                    <a:pt x="431" y="546"/>
                  </a:lnTo>
                  <a:lnTo>
                    <a:pt x="473" y="546"/>
                  </a:lnTo>
                  <a:lnTo>
                    <a:pt x="503" y="522"/>
                  </a:lnTo>
                  <a:lnTo>
                    <a:pt x="521" y="480"/>
                  </a:lnTo>
                  <a:lnTo>
                    <a:pt x="527" y="462"/>
                  </a:lnTo>
                  <a:lnTo>
                    <a:pt x="545" y="480"/>
                  </a:lnTo>
                  <a:lnTo>
                    <a:pt x="545" y="462"/>
                  </a:lnTo>
                  <a:lnTo>
                    <a:pt x="557" y="444"/>
                  </a:lnTo>
                  <a:lnTo>
                    <a:pt x="587" y="426"/>
                  </a:lnTo>
                  <a:lnTo>
                    <a:pt x="599" y="414"/>
                  </a:lnTo>
                  <a:lnTo>
                    <a:pt x="581" y="396"/>
                  </a:lnTo>
                  <a:lnTo>
                    <a:pt x="569" y="390"/>
                  </a:lnTo>
                  <a:lnTo>
                    <a:pt x="581" y="366"/>
                  </a:lnTo>
                  <a:lnTo>
                    <a:pt x="587" y="342"/>
                  </a:lnTo>
                  <a:lnTo>
                    <a:pt x="617" y="360"/>
                  </a:lnTo>
                  <a:lnTo>
                    <a:pt x="641" y="312"/>
                  </a:lnTo>
                  <a:lnTo>
                    <a:pt x="647" y="300"/>
                  </a:lnTo>
                  <a:lnTo>
                    <a:pt x="677" y="270"/>
                  </a:lnTo>
                  <a:lnTo>
                    <a:pt x="677" y="264"/>
                  </a:lnTo>
                  <a:lnTo>
                    <a:pt x="701" y="264"/>
                  </a:lnTo>
                  <a:lnTo>
                    <a:pt x="718" y="294"/>
                  </a:lnTo>
                  <a:lnTo>
                    <a:pt x="760" y="282"/>
                  </a:lnTo>
                  <a:lnTo>
                    <a:pt x="778" y="282"/>
                  </a:lnTo>
                  <a:lnTo>
                    <a:pt x="826" y="300"/>
                  </a:lnTo>
                  <a:lnTo>
                    <a:pt x="832" y="318"/>
                  </a:lnTo>
                  <a:lnTo>
                    <a:pt x="832" y="342"/>
                  </a:lnTo>
                  <a:lnTo>
                    <a:pt x="850" y="378"/>
                  </a:lnTo>
                  <a:lnTo>
                    <a:pt x="874" y="396"/>
                  </a:lnTo>
                  <a:lnTo>
                    <a:pt x="910" y="408"/>
                  </a:lnTo>
                  <a:lnTo>
                    <a:pt x="916" y="408"/>
                  </a:lnTo>
                </a:path>
              </a:pathLst>
            </a:custGeom>
            <a:noFill/>
            <a:ln w="9525" cap="rnd">
              <a:solidFill>
                <a:srgbClr val="000000"/>
              </a:solidFill>
              <a:round/>
              <a:headEnd/>
              <a:tailEnd/>
            </a:ln>
          </p:spPr>
          <p:txBody>
            <a:bodyPr/>
            <a:lstStyle/>
            <a:p>
              <a:endParaRPr lang="en-US"/>
            </a:p>
          </p:txBody>
        </p:sp>
      </p:grpSp>
      <p:sp>
        <p:nvSpPr>
          <p:cNvPr id="5143" name="Freeform 62"/>
          <p:cNvSpPr>
            <a:spLocks/>
          </p:cNvSpPr>
          <p:nvPr/>
        </p:nvSpPr>
        <p:spPr bwMode="auto">
          <a:xfrm>
            <a:off x="2736850" y="4752975"/>
            <a:ext cx="187325" cy="295275"/>
          </a:xfrm>
          <a:custGeom>
            <a:avLst/>
            <a:gdLst>
              <a:gd name="T0" fmla="*/ 0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2147483647 h 31"/>
              <a:gd name="T12" fmla="*/ 2147483647 w 20"/>
              <a:gd name="T13" fmla="*/ 2147483647 h 31"/>
              <a:gd name="T14" fmla="*/ 0 w 20"/>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8"/>
                </a:moveTo>
                <a:cubicBezTo>
                  <a:pt x="2" y="7"/>
                  <a:pt x="4" y="7"/>
                  <a:pt x="5" y="6"/>
                </a:cubicBezTo>
                <a:cubicBezTo>
                  <a:pt x="7" y="5"/>
                  <a:pt x="7" y="1"/>
                  <a:pt x="9" y="1"/>
                </a:cubicBezTo>
                <a:cubicBezTo>
                  <a:pt x="13" y="0"/>
                  <a:pt x="17" y="2"/>
                  <a:pt x="20" y="3"/>
                </a:cubicBezTo>
                <a:cubicBezTo>
                  <a:pt x="19" y="9"/>
                  <a:pt x="19" y="26"/>
                  <a:pt x="15" y="30"/>
                </a:cubicBezTo>
                <a:cubicBezTo>
                  <a:pt x="14" y="31"/>
                  <a:pt x="12" y="31"/>
                  <a:pt x="10" y="31"/>
                </a:cubicBezTo>
                <a:cubicBezTo>
                  <a:pt x="9" y="28"/>
                  <a:pt x="9" y="24"/>
                  <a:pt x="7" y="21"/>
                </a:cubicBezTo>
                <a:cubicBezTo>
                  <a:pt x="0" y="10"/>
                  <a:pt x="0" y="15"/>
                  <a:pt x="0" y="8"/>
                </a:cubicBezTo>
                <a:close/>
              </a:path>
            </a:pathLst>
          </a:custGeom>
          <a:solidFill>
            <a:srgbClr val="FFFFFF"/>
          </a:solidFill>
          <a:ln w="9525" cap="rnd">
            <a:solidFill>
              <a:srgbClr val="000000"/>
            </a:solidFill>
            <a:round/>
            <a:headEnd/>
            <a:tailEnd/>
          </a:ln>
        </p:spPr>
        <p:txBody>
          <a:bodyPr/>
          <a:lstStyle/>
          <a:p>
            <a:endParaRPr lang="en-US"/>
          </a:p>
        </p:txBody>
      </p:sp>
      <p:sp>
        <p:nvSpPr>
          <p:cNvPr id="5144" name="Freeform 63"/>
          <p:cNvSpPr>
            <a:spLocks/>
          </p:cNvSpPr>
          <p:nvPr/>
        </p:nvSpPr>
        <p:spPr bwMode="auto">
          <a:xfrm>
            <a:off x="2736850" y="4752975"/>
            <a:ext cx="187325" cy="295275"/>
          </a:xfrm>
          <a:custGeom>
            <a:avLst/>
            <a:gdLst>
              <a:gd name="T0" fmla="*/ 0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2147483647 h 31"/>
              <a:gd name="T12" fmla="*/ 2147483647 w 20"/>
              <a:gd name="T13" fmla="*/ 2147483647 h 31"/>
              <a:gd name="T14" fmla="*/ 0 w 20"/>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8"/>
                </a:moveTo>
                <a:cubicBezTo>
                  <a:pt x="2" y="7"/>
                  <a:pt x="4" y="7"/>
                  <a:pt x="5" y="6"/>
                </a:cubicBezTo>
                <a:cubicBezTo>
                  <a:pt x="7" y="5"/>
                  <a:pt x="7" y="1"/>
                  <a:pt x="9" y="1"/>
                </a:cubicBezTo>
                <a:cubicBezTo>
                  <a:pt x="13" y="0"/>
                  <a:pt x="17" y="2"/>
                  <a:pt x="20" y="3"/>
                </a:cubicBezTo>
                <a:cubicBezTo>
                  <a:pt x="19" y="9"/>
                  <a:pt x="19" y="26"/>
                  <a:pt x="15" y="30"/>
                </a:cubicBezTo>
                <a:cubicBezTo>
                  <a:pt x="14" y="31"/>
                  <a:pt x="12" y="31"/>
                  <a:pt x="10" y="31"/>
                </a:cubicBezTo>
                <a:cubicBezTo>
                  <a:pt x="9" y="28"/>
                  <a:pt x="9" y="24"/>
                  <a:pt x="7" y="21"/>
                </a:cubicBezTo>
                <a:cubicBezTo>
                  <a:pt x="0" y="10"/>
                  <a:pt x="0" y="15"/>
                  <a:pt x="0" y="8"/>
                </a:cubicBezTo>
                <a:close/>
              </a:path>
            </a:pathLst>
          </a:custGeom>
          <a:solidFill>
            <a:srgbClr val="0000FF"/>
          </a:solidFill>
          <a:ln w="9525" cap="rnd">
            <a:solidFill>
              <a:srgbClr val="000000"/>
            </a:solidFill>
            <a:round/>
            <a:headEnd/>
            <a:tailEnd/>
          </a:ln>
        </p:spPr>
        <p:txBody>
          <a:bodyPr/>
          <a:lstStyle/>
          <a:p>
            <a:endParaRPr lang="en-US"/>
          </a:p>
        </p:txBody>
      </p:sp>
      <p:grpSp>
        <p:nvGrpSpPr>
          <p:cNvPr id="17" name="Group 276"/>
          <p:cNvGrpSpPr>
            <a:grpSpLocks/>
          </p:cNvGrpSpPr>
          <p:nvPr/>
        </p:nvGrpSpPr>
        <p:grpSpPr bwMode="auto">
          <a:xfrm>
            <a:off x="3305175" y="4191000"/>
            <a:ext cx="1411288" cy="1476375"/>
            <a:chOff x="3305175" y="4191000"/>
            <a:chExt cx="1411288" cy="1476375"/>
          </a:xfrm>
        </p:grpSpPr>
        <p:sp>
          <p:nvSpPr>
            <p:cNvPr id="5345" name="Freeform 65"/>
            <p:cNvSpPr>
              <a:spLocks/>
            </p:cNvSpPr>
            <p:nvPr/>
          </p:nvSpPr>
          <p:spPr bwMode="auto">
            <a:xfrm>
              <a:off x="3305175" y="4191000"/>
              <a:ext cx="1411288" cy="1476375"/>
            </a:xfrm>
            <a:custGeom>
              <a:avLst/>
              <a:gdLst>
                <a:gd name="T0" fmla="*/ 2147483647 w 904"/>
                <a:gd name="T1" fmla="*/ 2147483647 h 930"/>
                <a:gd name="T2" fmla="*/ 2147483647 w 904"/>
                <a:gd name="T3" fmla="*/ 2147483647 h 930"/>
                <a:gd name="T4" fmla="*/ 2147483647 w 904"/>
                <a:gd name="T5" fmla="*/ 2147483647 h 930"/>
                <a:gd name="T6" fmla="*/ 2147483647 w 904"/>
                <a:gd name="T7" fmla="*/ 2147483647 h 930"/>
                <a:gd name="T8" fmla="*/ 2147483647 w 904"/>
                <a:gd name="T9" fmla="*/ 2147483647 h 930"/>
                <a:gd name="T10" fmla="*/ 2147483647 w 904"/>
                <a:gd name="T11" fmla="*/ 2147483647 h 930"/>
                <a:gd name="T12" fmla="*/ 2147483647 w 904"/>
                <a:gd name="T13" fmla="*/ 2147483647 h 930"/>
                <a:gd name="T14" fmla="*/ 2147483647 w 904"/>
                <a:gd name="T15" fmla="*/ 2147483647 h 930"/>
                <a:gd name="T16" fmla="*/ 2147483647 w 904"/>
                <a:gd name="T17" fmla="*/ 2147483647 h 930"/>
                <a:gd name="T18" fmla="*/ 2147483647 w 904"/>
                <a:gd name="T19" fmla="*/ 2147483647 h 930"/>
                <a:gd name="T20" fmla="*/ 2147483647 w 904"/>
                <a:gd name="T21" fmla="*/ 2147483647 h 930"/>
                <a:gd name="T22" fmla="*/ 2147483647 w 904"/>
                <a:gd name="T23" fmla="*/ 2147483647 h 930"/>
                <a:gd name="T24" fmla="*/ 2147483647 w 904"/>
                <a:gd name="T25" fmla="*/ 2147483647 h 930"/>
                <a:gd name="T26" fmla="*/ 2147483647 w 904"/>
                <a:gd name="T27" fmla="*/ 2147483647 h 930"/>
                <a:gd name="T28" fmla="*/ 2147483647 w 904"/>
                <a:gd name="T29" fmla="*/ 0 h 930"/>
                <a:gd name="T30" fmla="*/ 2147483647 w 904"/>
                <a:gd name="T31" fmla="*/ 2147483647 h 930"/>
                <a:gd name="T32" fmla="*/ 2147483647 w 904"/>
                <a:gd name="T33" fmla="*/ 2147483647 h 930"/>
                <a:gd name="T34" fmla="*/ 2147483647 w 904"/>
                <a:gd name="T35" fmla="*/ 2147483647 h 930"/>
                <a:gd name="T36" fmla="*/ 2147483647 w 904"/>
                <a:gd name="T37" fmla="*/ 2147483647 h 930"/>
                <a:gd name="T38" fmla="*/ 2147483647 w 904"/>
                <a:gd name="T39" fmla="*/ 2147483647 h 930"/>
                <a:gd name="T40" fmla="*/ 2147483647 w 904"/>
                <a:gd name="T41" fmla="*/ 2147483647 h 930"/>
                <a:gd name="T42" fmla="*/ 2147483647 w 904"/>
                <a:gd name="T43" fmla="*/ 2147483647 h 930"/>
                <a:gd name="T44" fmla="*/ 2147483647 w 904"/>
                <a:gd name="T45" fmla="*/ 2147483647 h 930"/>
                <a:gd name="T46" fmla="*/ 2147483647 w 904"/>
                <a:gd name="T47" fmla="*/ 2147483647 h 930"/>
                <a:gd name="T48" fmla="*/ 2147483647 w 904"/>
                <a:gd name="T49" fmla="*/ 2147483647 h 930"/>
                <a:gd name="T50" fmla="*/ 2147483647 w 904"/>
                <a:gd name="T51" fmla="*/ 2147483647 h 930"/>
                <a:gd name="T52" fmla="*/ 2147483647 w 904"/>
                <a:gd name="T53" fmla="*/ 2147483647 h 930"/>
                <a:gd name="T54" fmla="*/ 2147483647 w 904"/>
                <a:gd name="T55" fmla="*/ 2147483647 h 930"/>
                <a:gd name="T56" fmla="*/ 2147483647 w 904"/>
                <a:gd name="T57" fmla="*/ 2147483647 h 930"/>
                <a:gd name="T58" fmla="*/ 2147483647 w 904"/>
                <a:gd name="T59" fmla="*/ 2147483647 h 930"/>
                <a:gd name="T60" fmla="*/ 2147483647 w 904"/>
                <a:gd name="T61" fmla="*/ 2147483647 h 930"/>
                <a:gd name="T62" fmla="*/ 2147483647 w 904"/>
                <a:gd name="T63" fmla="*/ 2147483647 h 930"/>
                <a:gd name="T64" fmla="*/ 2147483647 w 904"/>
                <a:gd name="T65" fmla="*/ 2147483647 h 930"/>
                <a:gd name="T66" fmla="*/ 2147483647 w 904"/>
                <a:gd name="T67" fmla="*/ 2147483647 h 930"/>
                <a:gd name="T68" fmla="*/ 2147483647 w 904"/>
                <a:gd name="T69" fmla="*/ 2147483647 h 930"/>
                <a:gd name="T70" fmla="*/ 2147483647 w 904"/>
                <a:gd name="T71" fmla="*/ 2147483647 h 930"/>
                <a:gd name="T72" fmla="*/ 2147483647 w 904"/>
                <a:gd name="T73" fmla="*/ 2147483647 h 930"/>
                <a:gd name="T74" fmla="*/ 2147483647 w 904"/>
                <a:gd name="T75" fmla="*/ 2147483647 h 930"/>
                <a:gd name="T76" fmla="*/ 2147483647 w 904"/>
                <a:gd name="T77" fmla="*/ 2147483647 h 930"/>
                <a:gd name="T78" fmla="*/ 2147483647 w 904"/>
                <a:gd name="T79" fmla="*/ 2147483647 h 930"/>
                <a:gd name="T80" fmla="*/ 2147483647 w 904"/>
                <a:gd name="T81" fmla="*/ 2147483647 h 930"/>
                <a:gd name="T82" fmla="*/ 2147483647 w 904"/>
                <a:gd name="T83" fmla="*/ 2147483647 h 930"/>
                <a:gd name="T84" fmla="*/ 2147483647 w 904"/>
                <a:gd name="T85" fmla="*/ 2147483647 h 930"/>
                <a:gd name="T86" fmla="*/ 2147483647 w 904"/>
                <a:gd name="T87" fmla="*/ 2147483647 h 930"/>
                <a:gd name="T88" fmla="*/ 2147483647 w 904"/>
                <a:gd name="T89" fmla="*/ 2147483647 h 930"/>
                <a:gd name="T90" fmla="*/ 2147483647 w 904"/>
                <a:gd name="T91" fmla="*/ 2147483647 h 930"/>
                <a:gd name="T92" fmla="*/ 2147483647 w 904"/>
                <a:gd name="T93" fmla="*/ 2147483647 h 930"/>
                <a:gd name="T94" fmla="*/ 2147483647 w 904"/>
                <a:gd name="T95" fmla="*/ 2147483647 h 930"/>
                <a:gd name="T96" fmla="*/ 2147483647 w 904"/>
                <a:gd name="T97" fmla="*/ 2147483647 h 930"/>
                <a:gd name="T98" fmla="*/ 2147483647 w 904"/>
                <a:gd name="T99" fmla="*/ 2147483647 h 930"/>
                <a:gd name="T100" fmla="*/ 2147483647 w 904"/>
                <a:gd name="T101" fmla="*/ 2147483647 h 930"/>
                <a:gd name="T102" fmla="*/ 2147483647 w 904"/>
                <a:gd name="T103" fmla="*/ 2147483647 h 930"/>
                <a:gd name="T104" fmla="*/ 2147483647 w 904"/>
                <a:gd name="T105" fmla="*/ 2147483647 h 930"/>
                <a:gd name="T106" fmla="*/ 2147483647 w 904"/>
                <a:gd name="T107" fmla="*/ 2147483647 h 930"/>
                <a:gd name="T108" fmla="*/ 2147483647 w 904"/>
                <a:gd name="T109" fmla="*/ 2147483647 h 930"/>
                <a:gd name="T110" fmla="*/ 2147483647 w 904"/>
                <a:gd name="T111" fmla="*/ 2147483647 h 930"/>
                <a:gd name="T112" fmla="*/ 2147483647 w 904"/>
                <a:gd name="T113" fmla="*/ 2147483647 h 930"/>
                <a:gd name="T114" fmla="*/ 2147483647 w 904"/>
                <a:gd name="T115" fmla="*/ 2147483647 h 930"/>
                <a:gd name="T116" fmla="*/ 2147483647 w 904"/>
                <a:gd name="T117" fmla="*/ 2147483647 h 930"/>
                <a:gd name="T118" fmla="*/ 2147483647 w 904"/>
                <a:gd name="T119" fmla="*/ 2147483647 h 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04"/>
                <a:gd name="T181" fmla="*/ 0 h 930"/>
                <a:gd name="T182" fmla="*/ 904 w 904"/>
                <a:gd name="T183" fmla="*/ 930 h 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04" h="930">
                  <a:moveTo>
                    <a:pt x="904" y="132"/>
                  </a:moveTo>
                  <a:lnTo>
                    <a:pt x="862" y="120"/>
                  </a:lnTo>
                  <a:lnTo>
                    <a:pt x="814" y="84"/>
                  </a:lnTo>
                  <a:lnTo>
                    <a:pt x="802" y="102"/>
                  </a:lnTo>
                  <a:lnTo>
                    <a:pt x="766" y="120"/>
                  </a:lnTo>
                  <a:lnTo>
                    <a:pt x="772" y="180"/>
                  </a:lnTo>
                  <a:lnTo>
                    <a:pt x="755" y="156"/>
                  </a:lnTo>
                  <a:lnTo>
                    <a:pt x="725" y="180"/>
                  </a:lnTo>
                  <a:lnTo>
                    <a:pt x="725" y="150"/>
                  </a:lnTo>
                  <a:lnTo>
                    <a:pt x="695" y="156"/>
                  </a:lnTo>
                  <a:lnTo>
                    <a:pt x="689" y="168"/>
                  </a:lnTo>
                  <a:lnTo>
                    <a:pt x="677" y="186"/>
                  </a:lnTo>
                  <a:lnTo>
                    <a:pt x="665" y="192"/>
                  </a:lnTo>
                  <a:lnTo>
                    <a:pt x="653" y="216"/>
                  </a:lnTo>
                  <a:lnTo>
                    <a:pt x="647" y="234"/>
                  </a:lnTo>
                  <a:lnTo>
                    <a:pt x="647" y="240"/>
                  </a:lnTo>
                  <a:lnTo>
                    <a:pt x="647" y="252"/>
                  </a:lnTo>
                  <a:lnTo>
                    <a:pt x="605" y="252"/>
                  </a:lnTo>
                  <a:lnTo>
                    <a:pt x="551" y="252"/>
                  </a:lnTo>
                  <a:lnTo>
                    <a:pt x="539" y="222"/>
                  </a:lnTo>
                  <a:lnTo>
                    <a:pt x="515" y="192"/>
                  </a:lnTo>
                  <a:lnTo>
                    <a:pt x="479" y="168"/>
                  </a:lnTo>
                  <a:lnTo>
                    <a:pt x="473" y="138"/>
                  </a:lnTo>
                  <a:lnTo>
                    <a:pt x="431" y="132"/>
                  </a:lnTo>
                  <a:lnTo>
                    <a:pt x="413" y="108"/>
                  </a:lnTo>
                  <a:lnTo>
                    <a:pt x="395" y="72"/>
                  </a:lnTo>
                  <a:lnTo>
                    <a:pt x="395" y="36"/>
                  </a:lnTo>
                  <a:lnTo>
                    <a:pt x="341" y="18"/>
                  </a:lnTo>
                  <a:lnTo>
                    <a:pt x="281" y="24"/>
                  </a:lnTo>
                  <a:lnTo>
                    <a:pt x="264" y="0"/>
                  </a:lnTo>
                  <a:lnTo>
                    <a:pt x="240" y="0"/>
                  </a:lnTo>
                  <a:lnTo>
                    <a:pt x="216" y="36"/>
                  </a:lnTo>
                  <a:lnTo>
                    <a:pt x="186" y="72"/>
                  </a:lnTo>
                  <a:lnTo>
                    <a:pt x="180" y="90"/>
                  </a:lnTo>
                  <a:lnTo>
                    <a:pt x="156" y="72"/>
                  </a:lnTo>
                  <a:lnTo>
                    <a:pt x="144" y="102"/>
                  </a:lnTo>
                  <a:lnTo>
                    <a:pt x="144" y="132"/>
                  </a:lnTo>
                  <a:lnTo>
                    <a:pt x="162" y="150"/>
                  </a:lnTo>
                  <a:lnTo>
                    <a:pt x="120" y="180"/>
                  </a:lnTo>
                  <a:lnTo>
                    <a:pt x="108" y="204"/>
                  </a:lnTo>
                  <a:lnTo>
                    <a:pt x="120" y="258"/>
                  </a:lnTo>
                  <a:lnTo>
                    <a:pt x="108" y="306"/>
                  </a:lnTo>
                  <a:lnTo>
                    <a:pt x="90" y="348"/>
                  </a:lnTo>
                  <a:lnTo>
                    <a:pt x="84" y="396"/>
                  </a:lnTo>
                  <a:lnTo>
                    <a:pt x="102" y="432"/>
                  </a:lnTo>
                  <a:lnTo>
                    <a:pt x="90" y="474"/>
                  </a:lnTo>
                  <a:lnTo>
                    <a:pt x="90" y="516"/>
                  </a:lnTo>
                  <a:lnTo>
                    <a:pt x="60" y="516"/>
                  </a:lnTo>
                  <a:lnTo>
                    <a:pt x="42" y="552"/>
                  </a:lnTo>
                  <a:lnTo>
                    <a:pt x="48" y="600"/>
                  </a:lnTo>
                  <a:lnTo>
                    <a:pt x="42" y="606"/>
                  </a:lnTo>
                  <a:lnTo>
                    <a:pt x="24" y="600"/>
                  </a:lnTo>
                  <a:lnTo>
                    <a:pt x="0" y="648"/>
                  </a:lnTo>
                  <a:lnTo>
                    <a:pt x="24" y="684"/>
                  </a:lnTo>
                  <a:lnTo>
                    <a:pt x="72" y="702"/>
                  </a:lnTo>
                  <a:lnTo>
                    <a:pt x="90" y="720"/>
                  </a:lnTo>
                  <a:lnTo>
                    <a:pt x="84" y="738"/>
                  </a:lnTo>
                  <a:lnTo>
                    <a:pt x="42" y="732"/>
                  </a:lnTo>
                  <a:lnTo>
                    <a:pt x="24" y="732"/>
                  </a:lnTo>
                  <a:lnTo>
                    <a:pt x="42" y="780"/>
                  </a:lnTo>
                  <a:lnTo>
                    <a:pt x="90" y="780"/>
                  </a:lnTo>
                  <a:lnTo>
                    <a:pt x="144" y="780"/>
                  </a:lnTo>
                  <a:lnTo>
                    <a:pt x="186" y="768"/>
                  </a:lnTo>
                  <a:lnTo>
                    <a:pt x="222" y="822"/>
                  </a:lnTo>
                  <a:lnTo>
                    <a:pt x="240" y="870"/>
                  </a:lnTo>
                  <a:lnTo>
                    <a:pt x="222" y="930"/>
                  </a:lnTo>
                  <a:lnTo>
                    <a:pt x="287" y="864"/>
                  </a:lnTo>
                  <a:lnTo>
                    <a:pt x="305" y="888"/>
                  </a:lnTo>
                  <a:lnTo>
                    <a:pt x="359" y="864"/>
                  </a:lnTo>
                  <a:lnTo>
                    <a:pt x="401" y="870"/>
                  </a:lnTo>
                  <a:lnTo>
                    <a:pt x="413" y="840"/>
                  </a:lnTo>
                  <a:lnTo>
                    <a:pt x="455" y="822"/>
                  </a:lnTo>
                  <a:lnTo>
                    <a:pt x="473" y="822"/>
                  </a:lnTo>
                  <a:lnTo>
                    <a:pt x="491" y="816"/>
                  </a:lnTo>
                  <a:lnTo>
                    <a:pt x="491" y="798"/>
                  </a:lnTo>
                  <a:lnTo>
                    <a:pt x="491" y="762"/>
                  </a:lnTo>
                  <a:lnTo>
                    <a:pt x="479" y="732"/>
                  </a:lnTo>
                  <a:lnTo>
                    <a:pt x="479" y="714"/>
                  </a:lnTo>
                  <a:lnTo>
                    <a:pt x="473" y="702"/>
                  </a:lnTo>
                  <a:lnTo>
                    <a:pt x="479" y="672"/>
                  </a:lnTo>
                  <a:lnTo>
                    <a:pt x="491" y="648"/>
                  </a:lnTo>
                  <a:lnTo>
                    <a:pt x="491" y="624"/>
                  </a:lnTo>
                  <a:lnTo>
                    <a:pt x="491" y="588"/>
                  </a:lnTo>
                  <a:lnTo>
                    <a:pt x="479" y="570"/>
                  </a:lnTo>
                  <a:lnTo>
                    <a:pt x="473" y="552"/>
                  </a:lnTo>
                  <a:lnTo>
                    <a:pt x="461" y="534"/>
                  </a:lnTo>
                  <a:lnTo>
                    <a:pt x="461" y="516"/>
                  </a:lnTo>
                  <a:lnTo>
                    <a:pt x="461" y="498"/>
                  </a:lnTo>
                  <a:lnTo>
                    <a:pt x="479" y="474"/>
                  </a:lnTo>
                  <a:lnTo>
                    <a:pt x="479" y="456"/>
                  </a:lnTo>
                  <a:lnTo>
                    <a:pt x="509" y="456"/>
                  </a:lnTo>
                  <a:lnTo>
                    <a:pt x="521" y="468"/>
                  </a:lnTo>
                  <a:lnTo>
                    <a:pt x="551" y="468"/>
                  </a:lnTo>
                  <a:lnTo>
                    <a:pt x="569" y="468"/>
                  </a:lnTo>
                  <a:lnTo>
                    <a:pt x="587" y="438"/>
                  </a:lnTo>
                  <a:lnTo>
                    <a:pt x="587" y="420"/>
                  </a:lnTo>
                  <a:lnTo>
                    <a:pt x="587" y="408"/>
                  </a:lnTo>
                  <a:lnTo>
                    <a:pt x="587" y="402"/>
                  </a:lnTo>
                  <a:lnTo>
                    <a:pt x="611" y="402"/>
                  </a:lnTo>
                  <a:lnTo>
                    <a:pt x="617" y="396"/>
                  </a:lnTo>
                  <a:lnTo>
                    <a:pt x="647" y="396"/>
                  </a:lnTo>
                  <a:lnTo>
                    <a:pt x="653" y="384"/>
                  </a:lnTo>
                  <a:lnTo>
                    <a:pt x="671" y="384"/>
                  </a:lnTo>
                  <a:lnTo>
                    <a:pt x="695" y="384"/>
                  </a:lnTo>
                  <a:lnTo>
                    <a:pt x="707" y="384"/>
                  </a:lnTo>
                  <a:lnTo>
                    <a:pt x="707" y="354"/>
                  </a:lnTo>
                  <a:lnTo>
                    <a:pt x="695" y="318"/>
                  </a:lnTo>
                  <a:lnTo>
                    <a:pt x="725" y="300"/>
                  </a:lnTo>
                  <a:lnTo>
                    <a:pt x="731" y="288"/>
                  </a:lnTo>
                  <a:lnTo>
                    <a:pt x="749" y="270"/>
                  </a:lnTo>
                  <a:lnTo>
                    <a:pt x="772" y="270"/>
                  </a:lnTo>
                  <a:lnTo>
                    <a:pt x="802" y="258"/>
                  </a:lnTo>
                  <a:lnTo>
                    <a:pt x="808" y="240"/>
                  </a:lnTo>
                  <a:lnTo>
                    <a:pt x="826" y="222"/>
                  </a:lnTo>
                  <a:lnTo>
                    <a:pt x="832" y="204"/>
                  </a:lnTo>
                  <a:lnTo>
                    <a:pt x="844" y="186"/>
                  </a:lnTo>
                  <a:lnTo>
                    <a:pt x="850" y="168"/>
                  </a:lnTo>
                  <a:lnTo>
                    <a:pt x="862" y="150"/>
                  </a:lnTo>
                  <a:lnTo>
                    <a:pt x="880" y="150"/>
                  </a:lnTo>
                  <a:lnTo>
                    <a:pt x="904" y="132"/>
                  </a:lnTo>
                  <a:close/>
                </a:path>
              </a:pathLst>
            </a:custGeom>
            <a:solidFill>
              <a:srgbClr val="FFFFFF"/>
            </a:solidFill>
            <a:ln w="9525">
              <a:noFill/>
              <a:round/>
              <a:headEnd/>
              <a:tailEnd/>
            </a:ln>
          </p:spPr>
          <p:txBody>
            <a:bodyPr/>
            <a:lstStyle/>
            <a:p>
              <a:endParaRPr lang="en-US"/>
            </a:p>
          </p:txBody>
        </p:sp>
        <p:sp>
          <p:nvSpPr>
            <p:cNvPr id="5346" name="Freeform 66"/>
            <p:cNvSpPr>
              <a:spLocks/>
            </p:cNvSpPr>
            <p:nvPr/>
          </p:nvSpPr>
          <p:spPr bwMode="auto">
            <a:xfrm>
              <a:off x="3305175" y="4191000"/>
              <a:ext cx="1411288" cy="1476375"/>
            </a:xfrm>
            <a:custGeom>
              <a:avLst/>
              <a:gdLst>
                <a:gd name="T0" fmla="*/ 2147483647 w 904"/>
                <a:gd name="T1" fmla="*/ 2147483647 h 930"/>
                <a:gd name="T2" fmla="*/ 2147483647 w 904"/>
                <a:gd name="T3" fmla="*/ 2147483647 h 930"/>
                <a:gd name="T4" fmla="*/ 2147483647 w 904"/>
                <a:gd name="T5" fmla="*/ 2147483647 h 930"/>
                <a:gd name="T6" fmla="*/ 2147483647 w 904"/>
                <a:gd name="T7" fmla="*/ 2147483647 h 930"/>
                <a:gd name="T8" fmla="*/ 2147483647 w 904"/>
                <a:gd name="T9" fmla="*/ 2147483647 h 930"/>
                <a:gd name="T10" fmla="*/ 2147483647 w 904"/>
                <a:gd name="T11" fmla="*/ 2147483647 h 930"/>
                <a:gd name="T12" fmla="*/ 2147483647 w 904"/>
                <a:gd name="T13" fmla="*/ 2147483647 h 930"/>
                <a:gd name="T14" fmla="*/ 2147483647 w 904"/>
                <a:gd name="T15" fmla="*/ 2147483647 h 930"/>
                <a:gd name="T16" fmla="*/ 2147483647 w 904"/>
                <a:gd name="T17" fmla="*/ 2147483647 h 930"/>
                <a:gd name="T18" fmla="*/ 2147483647 w 904"/>
                <a:gd name="T19" fmla="*/ 2147483647 h 930"/>
                <a:gd name="T20" fmla="*/ 2147483647 w 904"/>
                <a:gd name="T21" fmla="*/ 2147483647 h 930"/>
                <a:gd name="T22" fmla="*/ 2147483647 w 904"/>
                <a:gd name="T23" fmla="*/ 2147483647 h 930"/>
                <a:gd name="T24" fmla="*/ 2147483647 w 904"/>
                <a:gd name="T25" fmla="*/ 2147483647 h 930"/>
                <a:gd name="T26" fmla="*/ 2147483647 w 904"/>
                <a:gd name="T27" fmla="*/ 2147483647 h 930"/>
                <a:gd name="T28" fmla="*/ 2147483647 w 904"/>
                <a:gd name="T29" fmla="*/ 0 h 930"/>
                <a:gd name="T30" fmla="*/ 2147483647 w 904"/>
                <a:gd name="T31" fmla="*/ 2147483647 h 930"/>
                <a:gd name="T32" fmla="*/ 2147483647 w 904"/>
                <a:gd name="T33" fmla="*/ 2147483647 h 930"/>
                <a:gd name="T34" fmla="*/ 2147483647 w 904"/>
                <a:gd name="T35" fmla="*/ 2147483647 h 930"/>
                <a:gd name="T36" fmla="*/ 2147483647 w 904"/>
                <a:gd name="T37" fmla="*/ 2147483647 h 930"/>
                <a:gd name="T38" fmla="*/ 2147483647 w 904"/>
                <a:gd name="T39" fmla="*/ 2147483647 h 930"/>
                <a:gd name="T40" fmla="*/ 2147483647 w 904"/>
                <a:gd name="T41" fmla="*/ 2147483647 h 930"/>
                <a:gd name="T42" fmla="*/ 2147483647 w 904"/>
                <a:gd name="T43" fmla="*/ 2147483647 h 930"/>
                <a:gd name="T44" fmla="*/ 2147483647 w 904"/>
                <a:gd name="T45" fmla="*/ 2147483647 h 930"/>
                <a:gd name="T46" fmla="*/ 2147483647 w 904"/>
                <a:gd name="T47" fmla="*/ 2147483647 h 930"/>
                <a:gd name="T48" fmla="*/ 2147483647 w 904"/>
                <a:gd name="T49" fmla="*/ 2147483647 h 930"/>
                <a:gd name="T50" fmla="*/ 2147483647 w 904"/>
                <a:gd name="T51" fmla="*/ 2147483647 h 930"/>
                <a:gd name="T52" fmla="*/ 2147483647 w 904"/>
                <a:gd name="T53" fmla="*/ 2147483647 h 930"/>
                <a:gd name="T54" fmla="*/ 2147483647 w 904"/>
                <a:gd name="T55" fmla="*/ 2147483647 h 930"/>
                <a:gd name="T56" fmla="*/ 2147483647 w 904"/>
                <a:gd name="T57" fmla="*/ 2147483647 h 930"/>
                <a:gd name="T58" fmla="*/ 2147483647 w 904"/>
                <a:gd name="T59" fmla="*/ 2147483647 h 930"/>
                <a:gd name="T60" fmla="*/ 2147483647 w 904"/>
                <a:gd name="T61" fmla="*/ 2147483647 h 930"/>
                <a:gd name="T62" fmla="*/ 2147483647 w 904"/>
                <a:gd name="T63" fmla="*/ 2147483647 h 930"/>
                <a:gd name="T64" fmla="*/ 2147483647 w 904"/>
                <a:gd name="T65" fmla="*/ 2147483647 h 930"/>
                <a:gd name="T66" fmla="*/ 2147483647 w 904"/>
                <a:gd name="T67" fmla="*/ 2147483647 h 930"/>
                <a:gd name="T68" fmla="*/ 2147483647 w 904"/>
                <a:gd name="T69" fmla="*/ 2147483647 h 930"/>
                <a:gd name="T70" fmla="*/ 2147483647 w 904"/>
                <a:gd name="T71" fmla="*/ 2147483647 h 930"/>
                <a:gd name="T72" fmla="*/ 2147483647 w 904"/>
                <a:gd name="T73" fmla="*/ 2147483647 h 930"/>
                <a:gd name="T74" fmla="*/ 2147483647 w 904"/>
                <a:gd name="T75" fmla="*/ 2147483647 h 930"/>
                <a:gd name="T76" fmla="*/ 2147483647 w 904"/>
                <a:gd name="T77" fmla="*/ 2147483647 h 930"/>
                <a:gd name="T78" fmla="*/ 2147483647 w 904"/>
                <a:gd name="T79" fmla="*/ 2147483647 h 930"/>
                <a:gd name="T80" fmla="*/ 2147483647 w 904"/>
                <a:gd name="T81" fmla="*/ 2147483647 h 930"/>
                <a:gd name="T82" fmla="*/ 2147483647 w 904"/>
                <a:gd name="T83" fmla="*/ 2147483647 h 930"/>
                <a:gd name="T84" fmla="*/ 2147483647 w 904"/>
                <a:gd name="T85" fmla="*/ 2147483647 h 930"/>
                <a:gd name="T86" fmla="*/ 2147483647 w 904"/>
                <a:gd name="T87" fmla="*/ 2147483647 h 930"/>
                <a:gd name="T88" fmla="*/ 2147483647 w 904"/>
                <a:gd name="T89" fmla="*/ 2147483647 h 930"/>
                <a:gd name="T90" fmla="*/ 2147483647 w 904"/>
                <a:gd name="T91" fmla="*/ 2147483647 h 930"/>
                <a:gd name="T92" fmla="*/ 2147483647 w 904"/>
                <a:gd name="T93" fmla="*/ 2147483647 h 930"/>
                <a:gd name="T94" fmla="*/ 2147483647 w 904"/>
                <a:gd name="T95" fmla="*/ 2147483647 h 930"/>
                <a:gd name="T96" fmla="*/ 2147483647 w 904"/>
                <a:gd name="T97" fmla="*/ 2147483647 h 930"/>
                <a:gd name="T98" fmla="*/ 2147483647 w 904"/>
                <a:gd name="T99" fmla="*/ 2147483647 h 930"/>
                <a:gd name="T100" fmla="*/ 2147483647 w 904"/>
                <a:gd name="T101" fmla="*/ 2147483647 h 930"/>
                <a:gd name="T102" fmla="*/ 2147483647 w 904"/>
                <a:gd name="T103" fmla="*/ 2147483647 h 930"/>
                <a:gd name="T104" fmla="*/ 2147483647 w 904"/>
                <a:gd name="T105" fmla="*/ 2147483647 h 930"/>
                <a:gd name="T106" fmla="*/ 2147483647 w 904"/>
                <a:gd name="T107" fmla="*/ 2147483647 h 930"/>
                <a:gd name="T108" fmla="*/ 2147483647 w 904"/>
                <a:gd name="T109" fmla="*/ 2147483647 h 930"/>
                <a:gd name="T110" fmla="*/ 2147483647 w 904"/>
                <a:gd name="T111" fmla="*/ 2147483647 h 930"/>
                <a:gd name="T112" fmla="*/ 2147483647 w 904"/>
                <a:gd name="T113" fmla="*/ 2147483647 h 930"/>
                <a:gd name="T114" fmla="*/ 2147483647 w 904"/>
                <a:gd name="T115" fmla="*/ 2147483647 h 930"/>
                <a:gd name="T116" fmla="*/ 2147483647 w 904"/>
                <a:gd name="T117" fmla="*/ 2147483647 h 930"/>
                <a:gd name="T118" fmla="*/ 2147483647 w 904"/>
                <a:gd name="T119" fmla="*/ 2147483647 h 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04"/>
                <a:gd name="T181" fmla="*/ 0 h 930"/>
                <a:gd name="T182" fmla="*/ 904 w 904"/>
                <a:gd name="T183" fmla="*/ 930 h 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04" h="930">
                  <a:moveTo>
                    <a:pt x="904" y="132"/>
                  </a:moveTo>
                  <a:lnTo>
                    <a:pt x="862" y="120"/>
                  </a:lnTo>
                  <a:lnTo>
                    <a:pt x="814" y="84"/>
                  </a:lnTo>
                  <a:lnTo>
                    <a:pt x="802" y="102"/>
                  </a:lnTo>
                  <a:lnTo>
                    <a:pt x="766" y="120"/>
                  </a:lnTo>
                  <a:lnTo>
                    <a:pt x="772" y="180"/>
                  </a:lnTo>
                  <a:lnTo>
                    <a:pt x="755" y="156"/>
                  </a:lnTo>
                  <a:lnTo>
                    <a:pt x="725" y="180"/>
                  </a:lnTo>
                  <a:lnTo>
                    <a:pt x="725" y="150"/>
                  </a:lnTo>
                  <a:lnTo>
                    <a:pt x="695" y="156"/>
                  </a:lnTo>
                  <a:lnTo>
                    <a:pt x="689" y="168"/>
                  </a:lnTo>
                  <a:lnTo>
                    <a:pt x="677" y="186"/>
                  </a:lnTo>
                  <a:lnTo>
                    <a:pt x="665" y="192"/>
                  </a:lnTo>
                  <a:lnTo>
                    <a:pt x="653" y="216"/>
                  </a:lnTo>
                  <a:lnTo>
                    <a:pt x="647" y="234"/>
                  </a:lnTo>
                  <a:lnTo>
                    <a:pt x="647" y="240"/>
                  </a:lnTo>
                  <a:lnTo>
                    <a:pt x="647" y="252"/>
                  </a:lnTo>
                  <a:lnTo>
                    <a:pt x="605" y="252"/>
                  </a:lnTo>
                  <a:lnTo>
                    <a:pt x="551" y="252"/>
                  </a:lnTo>
                  <a:lnTo>
                    <a:pt x="539" y="222"/>
                  </a:lnTo>
                  <a:lnTo>
                    <a:pt x="515" y="192"/>
                  </a:lnTo>
                  <a:lnTo>
                    <a:pt x="479" y="168"/>
                  </a:lnTo>
                  <a:lnTo>
                    <a:pt x="473" y="138"/>
                  </a:lnTo>
                  <a:lnTo>
                    <a:pt x="431" y="132"/>
                  </a:lnTo>
                  <a:lnTo>
                    <a:pt x="413" y="108"/>
                  </a:lnTo>
                  <a:lnTo>
                    <a:pt x="395" y="72"/>
                  </a:lnTo>
                  <a:lnTo>
                    <a:pt x="395" y="36"/>
                  </a:lnTo>
                  <a:lnTo>
                    <a:pt x="341" y="18"/>
                  </a:lnTo>
                  <a:lnTo>
                    <a:pt x="281" y="24"/>
                  </a:lnTo>
                  <a:lnTo>
                    <a:pt x="264" y="0"/>
                  </a:lnTo>
                  <a:lnTo>
                    <a:pt x="240" y="0"/>
                  </a:lnTo>
                  <a:lnTo>
                    <a:pt x="216" y="36"/>
                  </a:lnTo>
                  <a:lnTo>
                    <a:pt x="186" y="72"/>
                  </a:lnTo>
                  <a:lnTo>
                    <a:pt x="180" y="90"/>
                  </a:lnTo>
                  <a:lnTo>
                    <a:pt x="156" y="72"/>
                  </a:lnTo>
                  <a:lnTo>
                    <a:pt x="144" y="102"/>
                  </a:lnTo>
                  <a:lnTo>
                    <a:pt x="144" y="132"/>
                  </a:lnTo>
                  <a:lnTo>
                    <a:pt x="162" y="150"/>
                  </a:lnTo>
                  <a:lnTo>
                    <a:pt x="120" y="180"/>
                  </a:lnTo>
                  <a:lnTo>
                    <a:pt x="108" y="204"/>
                  </a:lnTo>
                  <a:lnTo>
                    <a:pt x="120" y="258"/>
                  </a:lnTo>
                  <a:lnTo>
                    <a:pt x="108" y="306"/>
                  </a:lnTo>
                  <a:lnTo>
                    <a:pt x="90" y="348"/>
                  </a:lnTo>
                  <a:lnTo>
                    <a:pt x="84" y="396"/>
                  </a:lnTo>
                  <a:lnTo>
                    <a:pt x="102" y="432"/>
                  </a:lnTo>
                  <a:lnTo>
                    <a:pt x="90" y="474"/>
                  </a:lnTo>
                  <a:lnTo>
                    <a:pt x="90" y="516"/>
                  </a:lnTo>
                  <a:lnTo>
                    <a:pt x="60" y="516"/>
                  </a:lnTo>
                  <a:lnTo>
                    <a:pt x="42" y="552"/>
                  </a:lnTo>
                  <a:lnTo>
                    <a:pt x="48" y="600"/>
                  </a:lnTo>
                  <a:lnTo>
                    <a:pt x="42" y="606"/>
                  </a:lnTo>
                  <a:lnTo>
                    <a:pt x="24" y="600"/>
                  </a:lnTo>
                  <a:lnTo>
                    <a:pt x="0" y="648"/>
                  </a:lnTo>
                  <a:lnTo>
                    <a:pt x="24" y="684"/>
                  </a:lnTo>
                  <a:lnTo>
                    <a:pt x="72" y="702"/>
                  </a:lnTo>
                  <a:lnTo>
                    <a:pt x="90" y="720"/>
                  </a:lnTo>
                  <a:lnTo>
                    <a:pt x="84" y="738"/>
                  </a:lnTo>
                  <a:lnTo>
                    <a:pt x="42" y="732"/>
                  </a:lnTo>
                  <a:lnTo>
                    <a:pt x="24" y="732"/>
                  </a:lnTo>
                  <a:lnTo>
                    <a:pt x="42" y="780"/>
                  </a:lnTo>
                  <a:lnTo>
                    <a:pt x="90" y="780"/>
                  </a:lnTo>
                  <a:lnTo>
                    <a:pt x="144" y="780"/>
                  </a:lnTo>
                  <a:lnTo>
                    <a:pt x="186" y="768"/>
                  </a:lnTo>
                  <a:lnTo>
                    <a:pt x="222" y="822"/>
                  </a:lnTo>
                  <a:lnTo>
                    <a:pt x="240" y="870"/>
                  </a:lnTo>
                  <a:lnTo>
                    <a:pt x="222" y="930"/>
                  </a:lnTo>
                  <a:lnTo>
                    <a:pt x="287" y="864"/>
                  </a:lnTo>
                  <a:lnTo>
                    <a:pt x="305" y="888"/>
                  </a:lnTo>
                  <a:lnTo>
                    <a:pt x="359" y="864"/>
                  </a:lnTo>
                  <a:lnTo>
                    <a:pt x="401" y="870"/>
                  </a:lnTo>
                  <a:lnTo>
                    <a:pt x="413" y="840"/>
                  </a:lnTo>
                  <a:lnTo>
                    <a:pt x="455" y="822"/>
                  </a:lnTo>
                  <a:lnTo>
                    <a:pt x="473" y="822"/>
                  </a:lnTo>
                  <a:lnTo>
                    <a:pt x="491" y="816"/>
                  </a:lnTo>
                  <a:lnTo>
                    <a:pt x="491" y="798"/>
                  </a:lnTo>
                  <a:lnTo>
                    <a:pt x="491" y="762"/>
                  </a:lnTo>
                  <a:lnTo>
                    <a:pt x="479" y="732"/>
                  </a:lnTo>
                  <a:lnTo>
                    <a:pt x="479" y="714"/>
                  </a:lnTo>
                  <a:lnTo>
                    <a:pt x="473" y="702"/>
                  </a:lnTo>
                  <a:lnTo>
                    <a:pt x="479" y="672"/>
                  </a:lnTo>
                  <a:lnTo>
                    <a:pt x="491" y="648"/>
                  </a:lnTo>
                  <a:lnTo>
                    <a:pt x="491" y="624"/>
                  </a:lnTo>
                  <a:lnTo>
                    <a:pt x="491" y="588"/>
                  </a:lnTo>
                  <a:lnTo>
                    <a:pt x="479" y="570"/>
                  </a:lnTo>
                  <a:lnTo>
                    <a:pt x="473" y="552"/>
                  </a:lnTo>
                  <a:lnTo>
                    <a:pt x="461" y="534"/>
                  </a:lnTo>
                  <a:lnTo>
                    <a:pt x="461" y="516"/>
                  </a:lnTo>
                  <a:lnTo>
                    <a:pt x="461" y="498"/>
                  </a:lnTo>
                  <a:lnTo>
                    <a:pt x="479" y="474"/>
                  </a:lnTo>
                  <a:lnTo>
                    <a:pt x="479" y="456"/>
                  </a:lnTo>
                  <a:lnTo>
                    <a:pt x="509" y="456"/>
                  </a:lnTo>
                  <a:lnTo>
                    <a:pt x="521" y="468"/>
                  </a:lnTo>
                  <a:lnTo>
                    <a:pt x="551" y="468"/>
                  </a:lnTo>
                  <a:lnTo>
                    <a:pt x="569" y="468"/>
                  </a:lnTo>
                  <a:lnTo>
                    <a:pt x="587" y="438"/>
                  </a:lnTo>
                  <a:lnTo>
                    <a:pt x="587" y="420"/>
                  </a:lnTo>
                  <a:lnTo>
                    <a:pt x="587" y="408"/>
                  </a:lnTo>
                  <a:lnTo>
                    <a:pt x="587" y="402"/>
                  </a:lnTo>
                  <a:lnTo>
                    <a:pt x="611" y="402"/>
                  </a:lnTo>
                  <a:lnTo>
                    <a:pt x="617" y="396"/>
                  </a:lnTo>
                  <a:lnTo>
                    <a:pt x="647" y="396"/>
                  </a:lnTo>
                  <a:lnTo>
                    <a:pt x="653" y="384"/>
                  </a:lnTo>
                  <a:lnTo>
                    <a:pt x="671" y="384"/>
                  </a:lnTo>
                  <a:lnTo>
                    <a:pt x="695" y="384"/>
                  </a:lnTo>
                  <a:lnTo>
                    <a:pt x="707" y="384"/>
                  </a:lnTo>
                  <a:lnTo>
                    <a:pt x="707" y="354"/>
                  </a:lnTo>
                  <a:lnTo>
                    <a:pt x="695" y="318"/>
                  </a:lnTo>
                  <a:lnTo>
                    <a:pt x="725" y="300"/>
                  </a:lnTo>
                  <a:lnTo>
                    <a:pt x="731" y="288"/>
                  </a:lnTo>
                  <a:lnTo>
                    <a:pt x="749" y="270"/>
                  </a:lnTo>
                  <a:lnTo>
                    <a:pt x="772" y="270"/>
                  </a:lnTo>
                  <a:lnTo>
                    <a:pt x="802" y="258"/>
                  </a:lnTo>
                  <a:lnTo>
                    <a:pt x="808" y="240"/>
                  </a:lnTo>
                  <a:lnTo>
                    <a:pt x="826" y="222"/>
                  </a:lnTo>
                  <a:lnTo>
                    <a:pt x="832" y="204"/>
                  </a:lnTo>
                  <a:lnTo>
                    <a:pt x="844" y="186"/>
                  </a:lnTo>
                  <a:lnTo>
                    <a:pt x="850" y="168"/>
                  </a:lnTo>
                  <a:lnTo>
                    <a:pt x="862" y="150"/>
                  </a:lnTo>
                  <a:lnTo>
                    <a:pt x="880" y="150"/>
                  </a:lnTo>
                  <a:lnTo>
                    <a:pt x="904" y="132"/>
                  </a:lnTo>
                </a:path>
              </a:pathLst>
            </a:custGeom>
            <a:noFill/>
            <a:ln w="9525" cap="rnd">
              <a:solidFill>
                <a:srgbClr val="000000"/>
              </a:solidFill>
              <a:round/>
              <a:headEnd/>
              <a:tailEnd/>
            </a:ln>
          </p:spPr>
          <p:txBody>
            <a:bodyPr/>
            <a:lstStyle/>
            <a:p>
              <a:endParaRPr lang="en-US"/>
            </a:p>
          </p:txBody>
        </p:sp>
      </p:grpSp>
      <p:grpSp>
        <p:nvGrpSpPr>
          <p:cNvPr id="18" name="Group 277"/>
          <p:cNvGrpSpPr>
            <a:grpSpLocks/>
          </p:cNvGrpSpPr>
          <p:nvPr/>
        </p:nvGrpSpPr>
        <p:grpSpPr bwMode="auto">
          <a:xfrm>
            <a:off x="3287713" y="4171950"/>
            <a:ext cx="1428750" cy="1495425"/>
            <a:chOff x="3287713" y="4171950"/>
            <a:chExt cx="1428750" cy="1495425"/>
          </a:xfrm>
        </p:grpSpPr>
        <p:sp>
          <p:nvSpPr>
            <p:cNvPr id="5343" name="Freeform 68"/>
            <p:cNvSpPr>
              <a:spLocks/>
            </p:cNvSpPr>
            <p:nvPr/>
          </p:nvSpPr>
          <p:spPr bwMode="auto">
            <a:xfrm>
              <a:off x="3287713" y="4171950"/>
              <a:ext cx="1428750" cy="1495425"/>
            </a:xfrm>
            <a:custGeom>
              <a:avLst/>
              <a:gdLst>
                <a:gd name="T0" fmla="*/ 2147483647 w 916"/>
                <a:gd name="T1" fmla="*/ 2147483647 h 942"/>
                <a:gd name="T2" fmla="*/ 2147483647 w 916"/>
                <a:gd name="T3" fmla="*/ 2147483647 h 942"/>
                <a:gd name="T4" fmla="*/ 2147483647 w 916"/>
                <a:gd name="T5" fmla="*/ 2147483647 h 942"/>
                <a:gd name="T6" fmla="*/ 2147483647 w 916"/>
                <a:gd name="T7" fmla="*/ 2147483647 h 942"/>
                <a:gd name="T8" fmla="*/ 2147483647 w 916"/>
                <a:gd name="T9" fmla="*/ 2147483647 h 942"/>
                <a:gd name="T10" fmla="*/ 2147483647 w 916"/>
                <a:gd name="T11" fmla="*/ 2147483647 h 942"/>
                <a:gd name="T12" fmla="*/ 2147483647 w 916"/>
                <a:gd name="T13" fmla="*/ 2147483647 h 942"/>
                <a:gd name="T14" fmla="*/ 2147483647 w 916"/>
                <a:gd name="T15" fmla="*/ 2147483647 h 942"/>
                <a:gd name="T16" fmla="*/ 2147483647 w 916"/>
                <a:gd name="T17" fmla="*/ 2147483647 h 942"/>
                <a:gd name="T18" fmla="*/ 2147483647 w 916"/>
                <a:gd name="T19" fmla="*/ 2147483647 h 942"/>
                <a:gd name="T20" fmla="*/ 2147483647 w 916"/>
                <a:gd name="T21" fmla="*/ 2147483647 h 942"/>
                <a:gd name="T22" fmla="*/ 2147483647 w 916"/>
                <a:gd name="T23" fmla="*/ 2147483647 h 942"/>
                <a:gd name="T24" fmla="*/ 2147483647 w 916"/>
                <a:gd name="T25" fmla="*/ 2147483647 h 942"/>
                <a:gd name="T26" fmla="*/ 2147483647 w 916"/>
                <a:gd name="T27" fmla="*/ 2147483647 h 942"/>
                <a:gd name="T28" fmla="*/ 2147483647 w 916"/>
                <a:gd name="T29" fmla="*/ 0 h 942"/>
                <a:gd name="T30" fmla="*/ 2147483647 w 916"/>
                <a:gd name="T31" fmla="*/ 2147483647 h 942"/>
                <a:gd name="T32" fmla="*/ 2147483647 w 916"/>
                <a:gd name="T33" fmla="*/ 2147483647 h 942"/>
                <a:gd name="T34" fmla="*/ 2147483647 w 916"/>
                <a:gd name="T35" fmla="*/ 2147483647 h 942"/>
                <a:gd name="T36" fmla="*/ 2147483647 w 916"/>
                <a:gd name="T37" fmla="*/ 2147483647 h 942"/>
                <a:gd name="T38" fmla="*/ 2147483647 w 916"/>
                <a:gd name="T39" fmla="*/ 2147483647 h 942"/>
                <a:gd name="T40" fmla="*/ 2147483647 w 916"/>
                <a:gd name="T41" fmla="*/ 2147483647 h 942"/>
                <a:gd name="T42" fmla="*/ 2147483647 w 916"/>
                <a:gd name="T43" fmla="*/ 2147483647 h 942"/>
                <a:gd name="T44" fmla="*/ 2147483647 w 916"/>
                <a:gd name="T45" fmla="*/ 2147483647 h 942"/>
                <a:gd name="T46" fmla="*/ 2147483647 w 916"/>
                <a:gd name="T47" fmla="*/ 2147483647 h 942"/>
                <a:gd name="T48" fmla="*/ 2147483647 w 916"/>
                <a:gd name="T49" fmla="*/ 2147483647 h 942"/>
                <a:gd name="T50" fmla="*/ 2147483647 w 916"/>
                <a:gd name="T51" fmla="*/ 2147483647 h 942"/>
                <a:gd name="T52" fmla="*/ 2147483647 w 916"/>
                <a:gd name="T53" fmla="*/ 2147483647 h 942"/>
                <a:gd name="T54" fmla="*/ 2147483647 w 916"/>
                <a:gd name="T55" fmla="*/ 2147483647 h 942"/>
                <a:gd name="T56" fmla="*/ 2147483647 w 916"/>
                <a:gd name="T57" fmla="*/ 2147483647 h 942"/>
                <a:gd name="T58" fmla="*/ 2147483647 w 916"/>
                <a:gd name="T59" fmla="*/ 2147483647 h 942"/>
                <a:gd name="T60" fmla="*/ 2147483647 w 916"/>
                <a:gd name="T61" fmla="*/ 2147483647 h 942"/>
                <a:gd name="T62" fmla="*/ 2147483647 w 916"/>
                <a:gd name="T63" fmla="*/ 2147483647 h 942"/>
                <a:gd name="T64" fmla="*/ 2147483647 w 916"/>
                <a:gd name="T65" fmla="*/ 2147483647 h 942"/>
                <a:gd name="T66" fmla="*/ 2147483647 w 916"/>
                <a:gd name="T67" fmla="*/ 2147483647 h 942"/>
                <a:gd name="T68" fmla="*/ 2147483647 w 916"/>
                <a:gd name="T69" fmla="*/ 2147483647 h 942"/>
                <a:gd name="T70" fmla="*/ 2147483647 w 916"/>
                <a:gd name="T71" fmla="*/ 2147483647 h 942"/>
                <a:gd name="T72" fmla="*/ 2147483647 w 916"/>
                <a:gd name="T73" fmla="*/ 2147483647 h 942"/>
                <a:gd name="T74" fmla="*/ 2147483647 w 916"/>
                <a:gd name="T75" fmla="*/ 2147483647 h 942"/>
                <a:gd name="T76" fmla="*/ 2147483647 w 916"/>
                <a:gd name="T77" fmla="*/ 2147483647 h 942"/>
                <a:gd name="T78" fmla="*/ 2147483647 w 916"/>
                <a:gd name="T79" fmla="*/ 2147483647 h 942"/>
                <a:gd name="T80" fmla="*/ 2147483647 w 916"/>
                <a:gd name="T81" fmla="*/ 2147483647 h 942"/>
                <a:gd name="T82" fmla="*/ 2147483647 w 916"/>
                <a:gd name="T83" fmla="*/ 2147483647 h 942"/>
                <a:gd name="T84" fmla="*/ 2147483647 w 916"/>
                <a:gd name="T85" fmla="*/ 2147483647 h 942"/>
                <a:gd name="T86" fmla="*/ 2147483647 w 916"/>
                <a:gd name="T87" fmla="*/ 2147483647 h 942"/>
                <a:gd name="T88" fmla="*/ 2147483647 w 916"/>
                <a:gd name="T89" fmla="*/ 2147483647 h 942"/>
                <a:gd name="T90" fmla="*/ 2147483647 w 916"/>
                <a:gd name="T91" fmla="*/ 2147483647 h 942"/>
                <a:gd name="T92" fmla="*/ 2147483647 w 916"/>
                <a:gd name="T93" fmla="*/ 2147483647 h 942"/>
                <a:gd name="T94" fmla="*/ 2147483647 w 916"/>
                <a:gd name="T95" fmla="*/ 2147483647 h 942"/>
                <a:gd name="T96" fmla="*/ 2147483647 w 916"/>
                <a:gd name="T97" fmla="*/ 2147483647 h 942"/>
                <a:gd name="T98" fmla="*/ 2147483647 w 916"/>
                <a:gd name="T99" fmla="*/ 2147483647 h 942"/>
                <a:gd name="T100" fmla="*/ 2147483647 w 916"/>
                <a:gd name="T101" fmla="*/ 2147483647 h 942"/>
                <a:gd name="T102" fmla="*/ 2147483647 w 916"/>
                <a:gd name="T103" fmla="*/ 2147483647 h 942"/>
                <a:gd name="T104" fmla="*/ 2147483647 w 916"/>
                <a:gd name="T105" fmla="*/ 2147483647 h 942"/>
                <a:gd name="T106" fmla="*/ 2147483647 w 916"/>
                <a:gd name="T107" fmla="*/ 2147483647 h 942"/>
                <a:gd name="T108" fmla="*/ 2147483647 w 916"/>
                <a:gd name="T109" fmla="*/ 2147483647 h 942"/>
                <a:gd name="T110" fmla="*/ 2147483647 w 916"/>
                <a:gd name="T111" fmla="*/ 2147483647 h 942"/>
                <a:gd name="T112" fmla="*/ 2147483647 w 916"/>
                <a:gd name="T113" fmla="*/ 2147483647 h 942"/>
                <a:gd name="T114" fmla="*/ 2147483647 w 916"/>
                <a:gd name="T115" fmla="*/ 2147483647 h 942"/>
                <a:gd name="T116" fmla="*/ 2147483647 w 916"/>
                <a:gd name="T117" fmla="*/ 2147483647 h 942"/>
                <a:gd name="T118" fmla="*/ 2147483647 w 916"/>
                <a:gd name="T119" fmla="*/ 2147483647 h 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6"/>
                <a:gd name="T181" fmla="*/ 0 h 942"/>
                <a:gd name="T182" fmla="*/ 916 w 916"/>
                <a:gd name="T183" fmla="*/ 942 h 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6" h="942">
                  <a:moveTo>
                    <a:pt x="916" y="138"/>
                  </a:moveTo>
                  <a:lnTo>
                    <a:pt x="874" y="126"/>
                  </a:lnTo>
                  <a:lnTo>
                    <a:pt x="826" y="90"/>
                  </a:lnTo>
                  <a:lnTo>
                    <a:pt x="808" y="108"/>
                  </a:lnTo>
                  <a:lnTo>
                    <a:pt x="778" y="126"/>
                  </a:lnTo>
                  <a:lnTo>
                    <a:pt x="784" y="186"/>
                  </a:lnTo>
                  <a:lnTo>
                    <a:pt x="767" y="162"/>
                  </a:lnTo>
                  <a:lnTo>
                    <a:pt x="731" y="186"/>
                  </a:lnTo>
                  <a:lnTo>
                    <a:pt x="731" y="156"/>
                  </a:lnTo>
                  <a:lnTo>
                    <a:pt x="707" y="162"/>
                  </a:lnTo>
                  <a:lnTo>
                    <a:pt x="695" y="174"/>
                  </a:lnTo>
                  <a:lnTo>
                    <a:pt x="689" y="192"/>
                  </a:lnTo>
                  <a:lnTo>
                    <a:pt x="671" y="204"/>
                  </a:lnTo>
                  <a:lnTo>
                    <a:pt x="665" y="222"/>
                  </a:lnTo>
                  <a:lnTo>
                    <a:pt x="653" y="240"/>
                  </a:lnTo>
                  <a:lnTo>
                    <a:pt x="653" y="246"/>
                  </a:lnTo>
                  <a:lnTo>
                    <a:pt x="653" y="258"/>
                  </a:lnTo>
                  <a:lnTo>
                    <a:pt x="611" y="258"/>
                  </a:lnTo>
                  <a:lnTo>
                    <a:pt x="557" y="258"/>
                  </a:lnTo>
                  <a:lnTo>
                    <a:pt x="551" y="228"/>
                  </a:lnTo>
                  <a:lnTo>
                    <a:pt x="521" y="204"/>
                  </a:lnTo>
                  <a:lnTo>
                    <a:pt x="485" y="174"/>
                  </a:lnTo>
                  <a:lnTo>
                    <a:pt x="479" y="144"/>
                  </a:lnTo>
                  <a:lnTo>
                    <a:pt x="437" y="138"/>
                  </a:lnTo>
                  <a:lnTo>
                    <a:pt x="419" y="114"/>
                  </a:lnTo>
                  <a:lnTo>
                    <a:pt x="401" y="78"/>
                  </a:lnTo>
                  <a:lnTo>
                    <a:pt x="401" y="42"/>
                  </a:lnTo>
                  <a:lnTo>
                    <a:pt x="347" y="24"/>
                  </a:lnTo>
                  <a:lnTo>
                    <a:pt x="287" y="30"/>
                  </a:lnTo>
                  <a:lnTo>
                    <a:pt x="270" y="0"/>
                  </a:lnTo>
                  <a:lnTo>
                    <a:pt x="246" y="0"/>
                  </a:lnTo>
                  <a:lnTo>
                    <a:pt x="216" y="42"/>
                  </a:lnTo>
                  <a:lnTo>
                    <a:pt x="192" y="78"/>
                  </a:lnTo>
                  <a:lnTo>
                    <a:pt x="186" y="96"/>
                  </a:lnTo>
                  <a:lnTo>
                    <a:pt x="156" y="78"/>
                  </a:lnTo>
                  <a:lnTo>
                    <a:pt x="150" y="108"/>
                  </a:lnTo>
                  <a:lnTo>
                    <a:pt x="150" y="138"/>
                  </a:lnTo>
                  <a:lnTo>
                    <a:pt x="168" y="156"/>
                  </a:lnTo>
                  <a:lnTo>
                    <a:pt x="120" y="186"/>
                  </a:lnTo>
                  <a:lnTo>
                    <a:pt x="114" y="210"/>
                  </a:lnTo>
                  <a:lnTo>
                    <a:pt x="120" y="270"/>
                  </a:lnTo>
                  <a:lnTo>
                    <a:pt x="114" y="318"/>
                  </a:lnTo>
                  <a:lnTo>
                    <a:pt x="96" y="354"/>
                  </a:lnTo>
                  <a:lnTo>
                    <a:pt x="84" y="402"/>
                  </a:lnTo>
                  <a:lnTo>
                    <a:pt x="102" y="438"/>
                  </a:lnTo>
                  <a:lnTo>
                    <a:pt x="96" y="486"/>
                  </a:lnTo>
                  <a:lnTo>
                    <a:pt x="96" y="522"/>
                  </a:lnTo>
                  <a:lnTo>
                    <a:pt x="60" y="522"/>
                  </a:lnTo>
                  <a:lnTo>
                    <a:pt x="42" y="564"/>
                  </a:lnTo>
                  <a:lnTo>
                    <a:pt x="54" y="606"/>
                  </a:lnTo>
                  <a:lnTo>
                    <a:pt x="42" y="618"/>
                  </a:lnTo>
                  <a:lnTo>
                    <a:pt x="24" y="606"/>
                  </a:lnTo>
                  <a:lnTo>
                    <a:pt x="0" y="654"/>
                  </a:lnTo>
                  <a:lnTo>
                    <a:pt x="24" y="696"/>
                  </a:lnTo>
                  <a:lnTo>
                    <a:pt x="78" y="714"/>
                  </a:lnTo>
                  <a:lnTo>
                    <a:pt x="96" y="732"/>
                  </a:lnTo>
                  <a:lnTo>
                    <a:pt x="84" y="750"/>
                  </a:lnTo>
                  <a:lnTo>
                    <a:pt x="42" y="738"/>
                  </a:lnTo>
                  <a:lnTo>
                    <a:pt x="24" y="738"/>
                  </a:lnTo>
                  <a:lnTo>
                    <a:pt x="42" y="786"/>
                  </a:lnTo>
                  <a:lnTo>
                    <a:pt x="96" y="786"/>
                  </a:lnTo>
                  <a:lnTo>
                    <a:pt x="150" y="786"/>
                  </a:lnTo>
                  <a:lnTo>
                    <a:pt x="192" y="780"/>
                  </a:lnTo>
                  <a:lnTo>
                    <a:pt x="228" y="834"/>
                  </a:lnTo>
                  <a:lnTo>
                    <a:pt x="246" y="882"/>
                  </a:lnTo>
                  <a:lnTo>
                    <a:pt x="228" y="942"/>
                  </a:lnTo>
                  <a:lnTo>
                    <a:pt x="293" y="876"/>
                  </a:lnTo>
                  <a:lnTo>
                    <a:pt x="311" y="900"/>
                  </a:lnTo>
                  <a:lnTo>
                    <a:pt x="365" y="876"/>
                  </a:lnTo>
                  <a:lnTo>
                    <a:pt x="413" y="882"/>
                  </a:lnTo>
                  <a:lnTo>
                    <a:pt x="419" y="852"/>
                  </a:lnTo>
                  <a:lnTo>
                    <a:pt x="461" y="834"/>
                  </a:lnTo>
                  <a:lnTo>
                    <a:pt x="479" y="834"/>
                  </a:lnTo>
                  <a:lnTo>
                    <a:pt x="497" y="828"/>
                  </a:lnTo>
                  <a:lnTo>
                    <a:pt x="497" y="810"/>
                  </a:lnTo>
                  <a:lnTo>
                    <a:pt x="497" y="768"/>
                  </a:lnTo>
                  <a:lnTo>
                    <a:pt x="485" y="738"/>
                  </a:lnTo>
                  <a:lnTo>
                    <a:pt x="485" y="720"/>
                  </a:lnTo>
                  <a:lnTo>
                    <a:pt x="479" y="714"/>
                  </a:lnTo>
                  <a:lnTo>
                    <a:pt x="485" y="684"/>
                  </a:lnTo>
                  <a:lnTo>
                    <a:pt x="497" y="654"/>
                  </a:lnTo>
                  <a:lnTo>
                    <a:pt x="497" y="636"/>
                  </a:lnTo>
                  <a:lnTo>
                    <a:pt x="497" y="600"/>
                  </a:lnTo>
                  <a:lnTo>
                    <a:pt x="485" y="582"/>
                  </a:lnTo>
                  <a:lnTo>
                    <a:pt x="479" y="564"/>
                  </a:lnTo>
                  <a:lnTo>
                    <a:pt x="473" y="540"/>
                  </a:lnTo>
                  <a:lnTo>
                    <a:pt x="473" y="522"/>
                  </a:lnTo>
                  <a:lnTo>
                    <a:pt x="473" y="504"/>
                  </a:lnTo>
                  <a:lnTo>
                    <a:pt x="485" y="486"/>
                  </a:lnTo>
                  <a:lnTo>
                    <a:pt x="485" y="468"/>
                  </a:lnTo>
                  <a:lnTo>
                    <a:pt x="515" y="468"/>
                  </a:lnTo>
                  <a:lnTo>
                    <a:pt x="533" y="474"/>
                  </a:lnTo>
                  <a:lnTo>
                    <a:pt x="557" y="474"/>
                  </a:lnTo>
                  <a:lnTo>
                    <a:pt x="575" y="474"/>
                  </a:lnTo>
                  <a:lnTo>
                    <a:pt x="593" y="444"/>
                  </a:lnTo>
                  <a:lnTo>
                    <a:pt x="593" y="426"/>
                  </a:lnTo>
                  <a:lnTo>
                    <a:pt x="593" y="420"/>
                  </a:lnTo>
                  <a:lnTo>
                    <a:pt x="593" y="408"/>
                  </a:lnTo>
                  <a:lnTo>
                    <a:pt x="623" y="408"/>
                  </a:lnTo>
                  <a:lnTo>
                    <a:pt x="629" y="402"/>
                  </a:lnTo>
                  <a:lnTo>
                    <a:pt x="653" y="402"/>
                  </a:lnTo>
                  <a:lnTo>
                    <a:pt x="665" y="390"/>
                  </a:lnTo>
                  <a:lnTo>
                    <a:pt x="683" y="390"/>
                  </a:lnTo>
                  <a:lnTo>
                    <a:pt x="707" y="390"/>
                  </a:lnTo>
                  <a:lnTo>
                    <a:pt x="713" y="390"/>
                  </a:lnTo>
                  <a:lnTo>
                    <a:pt x="713" y="366"/>
                  </a:lnTo>
                  <a:lnTo>
                    <a:pt x="707" y="324"/>
                  </a:lnTo>
                  <a:lnTo>
                    <a:pt x="731" y="306"/>
                  </a:lnTo>
                  <a:lnTo>
                    <a:pt x="743" y="294"/>
                  </a:lnTo>
                  <a:lnTo>
                    <a:pt x="761" y="276"/>
                  </a:lnTo>
                  <a:lnTo>
                    <a:pt x="784" y="276"/>
                  </a:lnTo>
                  <a:lnTo>
                    <a:pt x="808" y="270"/>
                  </a:lnTo>
                  <a:lnTo>
                    <a:pt x="820" y="246"/>
                  </a:lnTo>
                  <a:lnTo>
                    <a:pt x="838" y="228"/>
                  </a:lnTo>
                  <a:lnTo>
                    <a:pt x="844" y="210"/>
                  </a:lnTo>
                  <a:lnTo>
                    <a:pt x="856" y="192"/>
                  </a:lnTo>
                  <a:lnTo>
                    <a:pt x="862" y="174"/>
                  </a:lnTo>
                  <a:lnTo>
                    <a:pt x="874" y="156"/>
                  </a:lnTo>
                  <a:lnTo>
                    <a:pt x="892" y="156"/>
                  </a:lnTo>
                  <a:lnTo>
                    <a:pt x="916" y="138"/>
                  </a:lnTo>
                  <a:close/>
                </a:path>
              </a:pathLst>
            </a:custGeom>
            <a:solidFill>
              <a:srgbClr val="FFFFFF"/>
            </a:solidFill>
            <a:ln w="9525">
              <a:noFill/>
              <a:round/>
              <a:headEnd/>
              <a:tailEnd/>
            </a:ln>
          </p:spPr>
          <p:txBody>
            <a:bodyPr/>
            <a:lstStyle/>
            <a:p>
              <a:endParaRPr lang="en-US"/>
            </a:p>
          </p:txBody>
        </p:sp>
        <p:sp>
          <p:nvSpPr>
            <p:cNvPr id="5344" name="Freeform 69"/>
            <p:cNvSpPr>
              <a:spLocks/>
            </p:cNvSpPr>
            <p:nvPr/>
          </p:nvSpPr>
          <p:spPr bwMode="auto">
            <a:xfrm>
              <a:off x="3287713" y="4171950"/>
              <a:ext cx="1428750" cy="1495425"/>
            </a:xfrm>
            <a:custGeom>
              <a:avLst/>
              <a:gdLst>
                <a:gd name="T0" fmla="*/ 2147483647 w 916"/>
                <a:gd name="T1" fmla="*/ 2147483647 h 942"/>
                <a:gd name="T2" fmla="*/ 2147483647 w 916"/>
                <a:gd name="T3" fmla="*/ 2147483647 h 942"/>
                <a:gd name="T4" fmla="*/ 2147483647 w 916"/>
                <a:gd name="T5" fmla="*/ 2147483647 h 942"/>
                <a:gd name="T6" fmla="*/ 2147483647 w 916"/>
                <a:gd name="T7" fmla="*/ 2147483647 h 942"/>
                <a:gd name="T8" fmla="*/ 2147483647 w 916"/>
                <a:gd name="T9" fmla="*/ 2147483647 h 942"/>
                <a:gd name="T10" fmla="*/ 2147483647 w 916"/>
                <a:gd name="T11" fmla="*/ 2147483647 h 942"/>
                <a:gd name="T12" fmla="*/ 2147483647 w 916"/>
                <a:gd name="T13" fmla="*/ 2147483647 h 942"/>
                <a:gd name="T14" fmla="*/ 2147483647 w 916"/>
                <a:gd name="T15" fmla="*/ 2147483647 h 942"/>
                <a:gd name="T16" fmla="*/ 2147483647 w 916"/>
                <a:gd name="T17" fmla="*/ 2147483647 h 942"/>
                <a:gd name="T18" fmla="*/ 2147483647 w 916"/>
                <a:gd name="T19" fmla="*/ 2147483647 h 942"/>
                <a:gd name="T20" fmla="*/ 2147483647 w 916"/>
                <a:gd name="T21" fmla="*/ 2147483647 h 942"/>
                <a:gd name="T22" fmla="*/ 2147483647 w 916"/>
                <a:gd name="T23" fmla="*/ 2147483647 h 942"/>
                <a:gd name="T24" fmla="*/ 2147483647 w 916"/>
                <a:gd name="T25" fmla="*/ 2147483647 h 942"/>
                <a:gd name="T26" fmla="*/ 2147483647 w 916"/>
                <a:gd name="T27" fmla="*/ 2147483647 h 942"/>
                <a:gd name="T28" fmla="*/ 2147483647 w 916"/>
                <a:gd name="T29" fmla="*/ 0 h 942"/>
                <a:gd name="T30" fmla="*/ 2147483647 w 916"/>
                <a:gd name="T31" fmla="*/ 2147483647 h 942"/>
                <a:gd name="T32" fmla="*/ 2147483647 w 916"/>
                <a:gd name="T33" fmla="*/ 2147483647 h 942"/>
                <a:gd name="T34" fmla="*/ 2147483647 w 916"/>
                <a:gd name="T35" fmla="*/ 2147483647 h 942"/>
                <a:gd name="T36" fmla="*/ 2147483647 w 916"/>
                <a:gd name="T37" fmla="*/ 2147483647 h 942"/>
                <a:gd name="T38" fmla="*/ 2147483647 w 916"/>
                <a:gd name="T39" fmla="*/ 2147483647 h 942"/>
                <a:gd name="T40" fmla="*/ 2147483647 w 916"/>
                <a:gd name="T41" fmla="*/ 2147483647 h 942"/>
                <a:gd name="T42" fmla="*/ 2147483647 w 916"/>
                <a:gd name="T43" fmla="*/ 2147483647 h 942"/>
                <a:gd name="T44" fmla="*/ 2147483647 w 916"/>
                <a:gd name="T45" fmla="*/ 2147483647 h 942"/>
                <a:gd name="T46" fmla="*/ 2147483647 w 916"/>
                <a:gd name="T47" fmla="*/ 2147483647 h 942"/>
                <a:gd name="T48" fmla="*/ 2147483647 w 916"/>
                <a:gd name="T49" fmla="*/ 2147483647 h 942"/>
                <a:gd name="T50" fmla="*/ 2147483647 w 916"/>
                <a:gd name="T51" fmla="*/ 2147483647 h 942"/>
                <a:gd name="T52" fmla="*/ 2147483647 w 916"/>
                <a:gd name="T53" fmla="*/ 2147483647 h 942"/>
                <a:gd name="T54" fmla="*/ 2147483647 w 916"/>
                <a:gd name="T55" fmla="*/ 2147483647 h 942"/>
                <a:gd name="T56" fmla="*/ 2147483647 w 916"/>
                <a:gd name="T57" fmla="*/ 2147483647 h 942"/>
                <a:gd name="T58" fmla="*/ 2147483647 w 916"/>
                <a:gd name="T59" fmla="*/ 2147483647 h 942"/>
                <a:gd name="T60" fmla="*/ 2147483647 w 916"/>
                <a:gd name="T61" fmla="*/ 2147483647 h 942"/>
                <a:gd name="T62" fmla="*/ 2147483647 w 916"/>
                <a:gd name="T63" fmla="*/ 2147483647 h 942"/>
                <a:gd name="T64" fmla="*/ 2147483647 w 916"/>
                <a:gd name="T65" fmla="*/ 2147483647 h 942"/>
                <a:gd name="T66" fmla="*/ 2147483647 w 916"/>
                <a:gd name="T67" fmla="*/ 2147483647 h 942"/>
                <a:gd name="T68" fmla="*/ 2147483647 w 916"/>
                <a:gd name="T69" fmla="*/ 2147483647 h 942"/>
                <a:gd name="T70" fmla="*/ 2147483647 w 916"/>
                <a:gd name="T71" fmla="*/ 2147483647 h 942"/>
                <a:gd name="T72" fmla="*/ 2147483647 w 916"/>
                <a:gd name="T73" fmla="*/ 2147483647 h 942"/>
                <a:gd name="T74" fmla="*/ 2147483647 w 916"/>
                <a:gd name="T75" fmla="*/ 2147483647 h 942"/>
                <a:gd name="T76" fmla="*/ 2147483647 w 916"/>
                <a:gd name="T77" fmla="*/ 2147483647 h 942"/>
                <a:gd name="T78" fmla="*/ 2147483647 w 916"/>
                <a:gd name="T79" fmla="*/ 2147483647 h 942"/>
                <a:gd name="T80" fmla="*/ 2147483647 w 916"/>
                <a:gd name="T81" fmla="*/ 2147483647 h 942"/>
                <a:gd name="T82" fmla="*/ 2147483647 w 916"/>
                <a:gd name="T83" fmla="*/ 2147483647 h 942"/>
                <a:gd name="T84" fmla="*/ 2147483647 w 916"/>
                <a:gd name="T85" fmla="*/ 2147483647 h 942"/>
                <a:gd name="T86" fmla="*/ 2147483647 w 916"/>
                <a:gd name="T87" fmla="*/ 2147483647 h 942"/>
                <a:gd name="T88" fmla="*/ 2147483647 w 916"/>
                <a:gd name="T89" fmla="*/ 2147483647 h 942"/>
                <a:gd name="T90" fmla="*/ 2147483647 w 916"/>
                <a:gd name="T91" fmla="*/ 2147483647 h 942"/>
                <a:gd name="T92" fmla="*/ 2147483647 w 916"/>
                <a:gd name="T93" fmla="*/ 2147483647 h 942"/>
                <a:gd name="T94" fmla="*/ 2147483647 w 916"/>
                <a:gd name="T95" fmla="*/ 2147483647 h 942"/>
                <a:gd name="T96" fmla="*/ 2147483647 w 916"/>
                <a:gd name="T97" fmla="*/ 2147483647 h 942"/>
                <a:gd name="T98" fmla="*/ 2147483647 w 916"/>
                <a:gd name="T99" fmla="*/ 2147483647 h 942"/>
                <a:gd name="T100" fmla="*/ 2147483647 w 916"/>
                <a:gd name="T101" fmla="*/ 2147483647 h 942"/>
                <a:gd name="T102" fmla="*/ 2147483647 w 916"/>
                <a:gd name="T103" fmla="*/ 2147483647 h 942"/>
                <a:gd name="T104" fmla="*/ 2147483647 w 916"/>
                <a:gd name="T105" fmla="*/ 2147483647 h 942"/>
                <a:gd name="T106" fmla="*/ 2147483647 w 916"/>
                <a:gd name="T107" fmla="*/ 2147483647 h 942"/>
                <a:gd name="T108" fmla="*/ 2147483647 w 916"/>
                <a:gd name="T109" fmla="*/ 2147483647 h 942"/>
                <a:gd name="T110" fmla="*/ 2147483647 w 916"/>
                <a:gd name="T111" fmla="*/ 2147483647 h 942"/>
                <a:gd name="T112" fmla="*/ 2147483647 w 916"/>
                <a:gd name="T113" fmla="*/ 2147483647 h 942"/>
                <a:gd name="T114" fmla="*/ 2147483647 w 916"/>
                <a:gd name="T115" fmla="*/ 2147483647 h 942"/>
                <a:gd name="T116" fmla="*/ 2147483647 w 916"/>
                <a:gd name="T117" fmla="*/ 2147483647 h 942"/>
                <a:gd name="T118" fmla="*/ 2147483647 w 916"/>
                <a:gd name="T119" fmla="*/ 2147483647 h 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6"/>
                <a:gd name="T181" fmla="*/ 0 h 942"/>
                <a:gd name="T182" fmla="*/ 916 w 916"/>
                <a:gd name="T183" fmla="*/ 942 h 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6" h="942">
                  <a:moveTo>
                    <a:pt x="916" y="138"/>
                  </a:moveTo>
                  <a:lnTo>
                    <a:pt x="874" y="126"/>
                  </a:lnTo>
                  <a:lnTo>
                    <a:pt x="826" y="90"/>
                  </a:lnTo>
                  <a:lnTo>
                    <a:pt x="808" y="108"/>
                  </a:lnTo>
                  <a:lnTo>
                    <a:pt x="778" y="126"/>
                  </a:lnTo>
                  <a:lnTo>
                    <a:pt x="784" y="186"/>
                  </a:lnTo>
                  <a:lnTo>
                    <a:pt x="767" y="162"/>
                  </a:lnTo>
                  <a:lnTo>
                    <a:pt x="731" y="186"/>
                  </a:lnTo>
                  <a:lnTo>
                    <a:pt x="731" y="156"/>
                  </a:lnTo>
                  <a:lnTo>
                    <a:pt x="707" y="162"/>
                  </a:lnTo>
                  <a:lnTo>
                    <a:pt x="695" y="174"/>
                  </a:lnTo>
                  <a:lnTo>
                    <a:pt x="689" y="192"/>
                  </a:lnTo>
                  <a:lnTo>
                    <a:pt x="671" y="204"/>
                  </a:lnTo>
                  <a:lnTo>
                    <a:pt x="665" y="222"/>
                  </a:lnTo>
                  <a:lnTo>
                    <a:pt x="653" y="240"/>
                  </a:lnTo>
                  <a:lnTo>
                    <a:pt x="653" y="246"/>
                  </a:lnTo>
                  <a:lnTo>
                    <a:pt x="653" y="258"/>
                  </a:lnTo>
                  <a:lnTo>
                    <a:pt x="611" y="258"/>
                  </a:lnTo>
                  <a:lnTo>
                    <a:pt x="557" y="258"/>
                  </a:lnTo>
                  <a:lnTo>
                    <a:pt x="551" y="228"/>
                  </a:lnTo>
                  <a:lnTo>
                    <a:pt x="521" y="204"/>
                  </a:lnTo>
                  <a:lnTo>
                    <a:pt x="485" y="174"/>
                  </a:lnTo>
                  <a:lnTo>
                    <a:pt x="479" y="144"/>
                  </a:lnTo>
                  <a:lnTo>
                    <a:pt x="437" y="138"/>
                  </a:lnTo>
                  <a:lnTo>
                    <a:pt x="419" y="114"/>
                  </a:lnTo>
                  <a:lnTo>
                    <a:pt x="401" y="78"/>
                  </a:lnTo>
                  <a:lnTo>
                    <a:pt x="401" y="42"/>
                  </a:lnTo>
                  <a:lnTo>
                    <a:pt x="347" y="24"/>
                  </a:lnTo>
                  <a:lnTo>
                    <a:pt x="287" y="30"/>
                  </a:lnTo>
                  <a:lnTo>
                    <a:pt x="270" y="0"/>
                  </a:lnTo>
                  <a:lnTo>
                    <a:pt x="246" y="0"/>
                  </a:lnTo>
                  <a:lnTo>
                    <a:pt x="216" y="42"/>
                  </a:lnTo>
                  <a:lnTo>
                    <a:pt x="192" y="78"/>
                  </a:lnTo>
                  <a:lnTo>
                    <a:pt x="186" y="96"/>
                  </a:lnTo>
                  <a:lnTo>
                    <a:pt x="156" y="78"/>
                  </a:lnTo>
                  <a:lnTo>
                    <a:pt x="150" y="108"/>
                  </a:lnTo>
                  <a:lnTo>
                    <a:pt x="150" y="138"/>
                  </a:lnTo>
                  <a:lnTo>
                    <a:pt x="168" y="156"/>
                  </a:lnTo>
                  <a:lnTo>
                    <a:pt x="120" y="186"/>
                  </a:lnTo>
                  <a:lnTo>
                    <a:pt x="114" y="210"/>
                  </a:lnTo>
                  <a:lnTo>
                    <a:pt x="120" y="270"/>
                  </a:lnTo>
                  <a:lnTo>
                    <a:pt x="114" y="318"/>
                  </a:lnTo>
                  <a:lnTo>
                    <a:pt x="96" y="354"/>
                  </a:lnTo>
                  <a:lnTo>
                    <a:pt x="84" y="402"/>
                  </a:lnTo>
                  <a:lnTo>
                    <a:pt x="102" y="438"/>
                  </a:lnTo>
                  <a:lnTo>
                    <a:pt x="96" y="486"/>
                  </a:lnTo>
                  <a:lnTo>
                    <a:pt x="96" y="522"/>
                  </a:lnTo>
                  <a:lnTo>
                    <a:pt x="60" y="522"/>
                  </a:lnTo>
                  <a:lnTo>
                    <a:pt x="42" y="564"/>
                  </a:lnTo>
                  <a:lnTo>
                    <a:pt x="54" y="606"/>
                  </a:lnTo>
                  <a:lnTo>
                    <a:pt x="42" y="618"/>
                  </a:lnTo>
                  <a:lnTo>
                    <a:pt x="24" y="606"/>
                  </a:lnTo>
                  <a:lnTo>
                    <a:pt x="0" y="654"/>
                  </a:lnTo>
                  <a:lnTo>
                    <a:pt x="24" y="696"/>
                  </a:lnTo>
                  <a:lnTo>
                    <a:pt x="78" y="714"/>
                  </a:lnTo>
                  <a:lnTo>
                    <a:pt x="96" y="732"/>
                  </a:lnTo>
                  <a:lnTo>
                    <a:pt x="84" y="750"/>
                  </a:lnTo>
                  <a:lnTo>
                    <a:pt x="42" y="738"/>
                  </a:lnTo>
                  <a:lnTo>
                    <a:pt x="24" y="738"/>
                  </a:lnTo>
                  <a:lnTo>
                    <a:pt x="42" y="786"/>
                  </a:lnTo>
                  <a:lnTo>
                    <a:pt x="96" y="786"/>
                  </a:lnTo>
                  <a:lnTo>
                    <a:pt x="150" y="786"/>
                  </a:lnTo>
                  <a:lnTo>
                    <a:pt x="192" y="780"/>
                  </a:lnTo>
                  <a:lnTo>
                    <a:pt x="228" y="834"/>
                  </a:lnTo>
                  <a:lnTo>
                    <a:pt x="246" y="882"/>
                  </a:lnTo>
                  <a:lnTo>
                    <a:pt x="228" y="942"/>
                  </a:lnTo>
                  <a:lnTo>
                    <a:pt x="293" y="876"/>
                  </a:lnTo>
                  <a:lnTo>
                    <a:pt x="311" y="900"/>
                  </a:lnTo>
                  <a:lnTo>
                    <a:pt x="365" y="876"/>
                  </a:lnTo>
                  <a:lnTo>
                    <a:pt x="413" y="882"/>
                  </a:lnTo>
                  <a:lnTo>
                    <a:pt x="419" y="852"/>
                  </a:lnTo>
                  <a:lnTo>
                    <a:pt x="461" y="834"/>
                  </a:lnTo>
                  <a:lnTo>
                    <a:pt x="479" y="834"/>
                  </a:lnTo>
                  <a:lnTo>
                    <a:pt x="497" y="828"/>
                  </a:lnTo>
                  <a:lnTo>
                    <a:pt x="497" y="810"/>
                  </a:lnTo>
                  <a:lnTo>
                    <a:pt x="497" y="768"/>
                  </a:lnTo>
                  <a:lnTo>
                    <a:pt x="485" y="738"/>
                  </a:lnTo>
                  <a:lnTo>
                    <a:pt x="485" y="720"/>
                  </a:lnTo>
                  <a:lnTo>
                    <a:pt x="479" y="714"/>
                  </a:lnTo>
                  <a:lnTo>
                    <a:pt x="485" y="684"/>
                  </a:lnTo>
                  <a:lnTo>
                    <a:pt x="497" y="654"/>
                  </a:lnTo>
                  <a:lnTo>
                    <a:pt x="497" y="636"/>
                  </a:lnTo>
                  <a:lnTo>
                    <a:pt x="497" y="600"/>
                  </a:lnTo>
                  <a:lnTo>
                    <a:pt x="485" y="582"/>
                  </a:lnTo>
                  <a:lnTo>
                    <a:pt x="479" y="564"/>
                  </a:lnTo>
                  <a:lnTo>
                    <a:pt x="473" y="540"/>
                  </a:lnTo>
                  <a:lnTo>
                    <a:pt x="473" y="522"/>
                  </a:lnTo>
                  <a:lnTo>
                    <a:pt x="473" y="504"/>
                  </a:lnTo>
                  <a:lnTo>
                    <a:pt x="485" y="486"/>
                  </a:lnTo>
                  <a:lnTo>
                    <a:pt x="485" y="468"/>
                  </a:lnTo>
                  <a:lnTo>
                    <a:pt x="515" y="468"/>
                  </a:lnTo>
                  <a:lnTo>
                    <a:pt x="533" y="474"/>
                  </a:lnTo>
                  <a:lnTo>
                    <a:pt x="557" y="474"/>
                  </a:lnTo>
                  <a:lnTo>
                    <a:pt x="575" y="474"/>
                  </a:lnTo>
                  <a:lnTo>
                    <a:pt x="593" y="444"/>
                  </a:lnTo>
                  <a:lnTo>
                    <a:pt x="593" y="426"/>
                  </a:lnTo>
                  <a:lnTo>
                    <a:pt x="593" y="420"/>
                  </a:lnTo>
                  <a:lnTo>
                    <a:pt x="593" y="408"/>
                  </a:lnTo>
                  <a:lnTo>
                    <a:pt x="623" y="408"/>
                  </a:lnTo>
                  <a:lnTo>
                    <a:pt x="629" y="402"/>
                  </a:lnTo>
                  <a:lnTo>
                    <a:pt x="653" y="402"/>
                  </a:lnTo>
                  <a:lnTo>
                    <a:pt x="665" y="390"/>
                  </a:lnTo>
                  <a:lnTo>
                    <a:pt x="683" y="390"/>
                  </a:lnTo>
                  <a:lnTo>
                    <a:pt x="707" y="390"/>
                  </a:lnTo>
                  <a:lnTo>
                    <a:pt x="713" y="390"/>
                  </a:lnTo>
                  <a:lnTo>
                    <a:pt x="713" y="366"/>
                  </a:lnTo>
                  <a:lnTo>
                    <a:pt x="707" y="324"/>
                  </a:lnTo>
                  <a:lnTo>
                    <a:pt x="731" y="306"/>
                  </a:lnTo>
                  <a:lnTo>
                    <a:pt x="743" y="294"/>
                  </a:lnTo>
                  <a:lnTo>
                    <a:pt x="761" y="276"/>
                  </a:lnTo>
                  <a:lnTo>
                    <a:pt x="784" y="276"/>
                  </a:lnTo>
                  <a:lnTo>
                    <a:pt x="808" y="270"/>
                  </a:lnTo>
                  <a:lnTo>
                    <a:pt x="820" y="246"/>
                  </a:lnTo>
                  <a:lnTo>
                    <a:pt x="838" y="228"/>
                  </a:lnTo>
                  <a:lnTo>
                    <a:pt x="844" y="210"/>
                  </a:lnTo>
                  <a:lnTo>
                    <a:pt x="856" y="192"/>
                  </a:lnTo>
                  <a:lnTo>
                    <a:pt x="862" y="174"/>
                  </a:lnTo>
                  <a:lnTo>
                    <a:pt x="874" y="156"/>
                  </a:lnTo>
                  <a:lnTo>
                    <a:pt x="892" y="156"/>
                  </a:lnTo>
                  <a:lnTo>
                    <a:pt x="916" y="138"/>
                  </a:lnTo>
                </a:path>
              </a:pathLst>
            </a:custGeom>
            <a:noFill/>
            <a:ln w="9525" cap="rnd">
              <a:solidFill>
                <a:srgbClr val="000000"/>
              </a:solidFill>
              <a:round/>
              <a:headEnd/>
              <a:tailEnd/>
            </a:ln>
          </p:spPr>
          <p:txBody>
            <a:bodyPr/>
            <a:lstStyle/>
            <a:p>
              <a:endParaRPr lang="en-US"/>
            </a:p>
          </p:txBody>
        </p:sp>
      </p:grpSp>
      <p:grpSp>
        <p:nvGrpSpPr>
          <p:cNvPr id="19" name="Group 278"/>
          <p:cNvGrpSpPr>
            <a:grpSpLocks/>
          </p:cNvGrpSpPr>
          <p:nvPr/>
        </p:nvGrpSpPr>
        <p:grpSpPr bwMode="auto">
          <a:xfrm>
            <a:off x="4913313" y="2800350"/>
            <a:ext cx="373062" cy="1057275"/>
            <a:chOff x="4913313" y="2800350"/>
            <a:chExt cx="373062" cy="1057275"/>
          </a:xfrm>
        </p:grpSpPr>
        <p:sp>
          <p:nvSpPr>
            <p:cNvPr id="5341" name="Freeform 71"/>
            <p:cNvSpPr>
              <a:spLocks/>
            </p:cNvSpPr>
            <p:nvPr/>
          </p:nvSpPr>
          <p:spPr bwMode="auto">
            <a:xfrm>
              <a:off x="4913313" y="2800350"/>
              <a:ext cx="373062" cy="1057275"/>
            </a:xfrm>
            <a:custGeom>
              <a:avLst/>
              <a:gdLst>
                <a:gd name="T0" fmla="*/ 2147483647 w 239"/>
                <a:gd name="T1" fmla="*/ 0 h 666"/>
                <a:gd name="T2" fmla="*/ 2147483647 w 239"/>
                <a:gd name="T3" fmla="*/ 0 h 666"/>
                <a:gd name="T4" fmla="*/ 2147483647 w 239"/>
                <a:gd name="T5" fmla="*/ 2147483647 h 666"/>
                <a:gd name="T6" fmla="*/ 2147483647 w 239"/>
                <a:gd name="T7" fmla="*/ 2147483647 h 666"/>
                <a:gd name="T8" fmla="*/ 2147483647 w 239"/>
                <a:gd name="T9" fmla="*/ 2147483647 h 666"/>
                <a:gd name="T10" fmla="*/ 2147483647 w 239"/>
                <a:gd name="T11" fmla="*/ 2147483647 h 666"/>
                <a:gd name="T12" fmla="*/ 2147483647 w 239"/>
                <a:gd name="T13" fmla="*/ 2147483647 h 666"/>
                <a:gd name="T14" fmla="*/ 2147483647 w 239"/>
                <a:gd name="T15" fmla="*/ 2147483647 h 666"/>
                <a:gd name="T16" fmla="*/ 2147483647 w 239"/>
                <a:gd name="T17" fmla="*/ 2147483647 h 666"/>
                <a:gd name="T18" fmla="*/ 2147483647 w 239"/>
                <a:gd name="T19" fmla="*/ 2147483647 h 666"/>
                <a:gd name="T20" fmla="*/ 2147483647 w 239"/>
                <a:gd name="T21" fmla="*/ 2147483647 h 666"/>
                <a:gd name="T22" fmla="*/ 2147483647 w 239"/>
                <a:gd name="T23" fmla="*/ 2147483647 h 666"/>
                <a:gd name="T24" fmla="*/ 2147483647 w 239"/>
                <a:gd name="T25" fmla="*/ 2147483647 h 666"/>
                <a:gd name="T26" fmla="*/ 2147483647 w 239"/>
                <a:gd name="T27" fmla="*/ 2147483647 h 666"/>
                <a:gd name="T28" fmla="*/ 0 w 239"/>
                <a:gd name="T29" fmla="*/ 2147483647 h 666"/>
                <a:gd name="T30" fmla="*/ 2147483647 w 239"/>
                <a:gd name="T31" fmla="*/ 2147483647 h 666"/>
                <a:gd name="T32" fmla="*/ 2147483647 w 239"/>
                <a:gd name="T33" fmla="*/ 2147483647 h 666"/>
                <a:gd name="T34" fmla="*/ 2147483647 w 239"/>
                <a:gd name="T35" fmla="*/ 2147483647 h 666"/>
                <a:gd name="T36" fmla="*/ 2147483647 w 239"/>
                <a:gd name="T37" fmla="*/ 2147483647 h 666"/>
                <a:gd name="T38" fmla="*/ 2147483647 w 239"/>
                <a:gd name="T39" fmla="*/ 2147483647 h 666"/>
                <a:gd name="T40" fmla="*/ 2147483647 w 239"/>
                <a:gd name="T41" fmla="*/ 2147483647 h 666"/>
                <a:gd name="T42" fmla="*/ 2147483647 w 239"/>
                <a:gd name="T43" fmla="*/ 2147483647 h 666"/>
                <a:gd name="T44" fmla="*/ 2147483647 w 239"/>
                <a:gd name="T45" fmla="*/ 2147483647 h 666"/>
                <a:gd name="T46" fmla="*/ 2147483647 w 239"/>
                <a:gd name="T47" fmla="*/ 0 h 6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9"/>
                <a:gd name="T73" fmla="*/ 0 h 666"/>
                <a:gd name="T74" fmla="*/ 239 w 239"/>
                <a:gd name="T75" fmla="*/ 666 h 66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9" h="666">
                  <a:moveTo>
                    <a:pt x="186" y="0"/>
                  </a:moveTo>
                  <a:lnTo>
                    <a:pt x="192" y="0"/>
                  </a:lnTo>
                  <a:lnTo>
                    <a:pt x="239" y="30"/>
                  </a:lnTo>
                  <a:lnTo>
                    <a:pt x="204" y="66"/>
                  </a:lnTo>
                  <a:lnTo>
                    <a:pt x="210" y="120"/>
                  </a:lnTo>
                  <a:lnTo>
                    <a:pt x="227" y="174"/>
                  </a:lnTo>
                  <a:lnTo>
                    <a:pt x="210" y="228"/>
                  </a:lnTo>
                  <a:lnTo>
                    <a:pt x="192" y="276"/>
                  </a:lnTo>
                  <a:lnTo>
                    <a:pt x="168" y="306"/>
                  </a:lnTo>
                  <a:lnTo>
                    <a:pt x="144" y="294"/>
                  </a:lnTo>
                  <a:lnTo>
                    <a:pt x="96" y="336"/>
                  </a:lnTo>
                  <a:lnTo>
                    <a:pt x="60" y="336"/>
                  </a:lnTo>
                  <a:lnTo>
                    <a:pt x="54" y="384"/>
                  </a:lnTo>
                  <a:lnTo>
                    <a:pt x="48" y="354"/>
                  </a:lnTo>
                  <a:lnTo>
                    <a:pt x="0" y="366"/>
                  </a:lnTo>
                  <a:lnTo>
                    <a:pt x="12" y="396"/>
                  </a:lnTo>
                  <a:lnTo>
                    <a:pt x="54" y="414"/>
                  </a:lnTo>
                  <a:lnTo>
                    <a:pt x="96" y="444"/>
                  </a:lnTo>
                  <a:lnTo>
                    <a:pt x="132" y="492"/>
                  </a:lnTo>
                  <a:lnTo>
                    <a:pt x="126" y="534"/>
                  </a:lnTo>
                  <a:lnTo>
                    <a:pt x="144" y="582"/>
                  </a:lnTo>
                  <a:lnTo>
                    <a:pt x="186" y="636"/>
                  </a:lnTo>
                  <a:lnTo>
                    <a:pt x="204" y="666"/>
                  </a:lnTo>
                  <a:lnTo>
                    <a:pt x="186" y="0"/>
                  </a:lnTo>
                  <a:close/>
                </a:path>
              </a:pathLst>
            </a:custGeom>
            <a:solidFill>
              <a:srgbClr val="FFFFFF"/>
            </a:solidFill>
            <a:ln w="9525">
              <a:noFill/>
              <a:round/>
              <a:headEnd/>
              <a:tailEnd/>
            </a:ln>
          </p:spPr>
          <p:txBody>
            <a:bodyPr/>
            <a:lstStyle/>
            <a:p>
              <a:endParaRPr lang="en-US"/>
            </a:p>
          </p:txBody>
        </p:sp>
        <p:sp>
          <p:nvSpPr>
            <p:cNvPr id="5342" name="Freeform 72"/>
            <p:cNvSpPr>
              <a:spLocks/>
            </p:cNvSpPr>
            <p:nvPr/>
          </p:nvSpPr>
          <p:spPr bwMode="auto">
            <a:xfrm>
              <a:off x="4913313" y="2800350"/>
              <a:ext cx="373062" cy="1057275"/>
            </a:xfrm>
            <a:custGeom>
              <a:avLst/>
              <a:gdLst>
                <a:gd name="T0" fmla="*/ 2147483647 w 239"/>
                <a:gd name="T1" fmla="*/ 0 h 666"/>
                <a:gd name="T2" fmla="*/ 2147483647 w 239"/>
                <a:gd name="T3" fmla="*/ 0 h 666"/>
                <a:gd name="T4" fmla="*/ 2147483647 w 239"/>
                <a:gd name="T5" fmla="*/ 2147483647 h 666"/>
                <a:gd name="T6" fmla="*/ 2147483647 w 239"/>
                <a:gd name="T7" fmla="*/ 2147483647 h 666"/>
                <a:gd name="T8" fmla="*/ 2147483647 w 239"/>
                <a:gd name="T9" fmla="*/ 2147483647 h 666"/>
                <a:gd name="T10" fmla="*/ 2147483647 w 239"/>
                <a:gd name="T11" fmla="*/ 2147483647 h 666"/>
                <a:gd name="T12" fmla="*/ 2147483647 w 239"/>
                <a:gd name="T13" fmla="*/ 2147483647 h 666"/>
                <a:gd name="T14" fmla="*/ 2147483647 w 239"/>
                <a:gd name="T15" fmla="*/ 2147483647 h 666"/>
                <a:gd name="T16" fmla="*/ 2147483647 w 239"/>
                <a:gd name="T17" fmla="*/ 2147483647 h 666"/>
                <a:gd name="T18" fmla="*/ 2147483647 w 239"/>
                <a:gd name="T19" fmla="*/ 2147483647 h 666"/>
                <a:gd name="T20" fmla="*/ 2147483647 w 239"/>
                <a:gd name="T21" fmla="*/ 2147483647 h 666"/>
                <a:gd name="T22" fmla="*/ 2147483647 w 239"/>
                <a:gd name="T23" fmla="*/ 2147483647 h 666"/>
                <a:gd name="T24" fmla="*/ 2147483647 w 239"/>
                <a:gd name="T25" fmla="*/ 2147483647 h 666"/>
                <a:gd name="T26" fmla="*/ 2147483647 w 239"/>
                <a:gd name="T27" fmla="*/ 2147483647 h 666"/>
                <a:gd name="T28" fmla="*/ 0 w 239"/>
                <a:gd name="T29" fmla="*/ 2147483647 h 666"/>
                <a:gd name="T30" fmla="*/ 2147483647 w 239"/>
                <a:gd name="T31" fmla="*/ 2147483647 h 666"/>
                <a:gd name="T32" fmla="*/ 2147483647 w 239"/>
                <a:gd name="T33" fmla="*/ 2147483647 h 666"/>
                <a:gd name="T34" fmla="*/ 2147483647 w 239"/>
                <a:gd name="T35" fmla="*/ 2147483647 h 666"/>
                <a:gd name="T36" fmla="*/ 2147483647 w 239"/>
                <a:gd name="T37" fmla="*/ 2147483647 h 666"/>
                <a:gd name="T38" fmla="*/ 2147483647 w 239"/>
                <a:gd name="T39" fmla="*/ 2147483647 h 666"/>
                <a:gd name="T40" fmla="*/ 2147483647 w 239"/>
                <a:gd name="T41" fmla="*/ 2147483647 h 666"/>
                <a:gd name="T42" fmla="*/ 2147483647 w 239"/>
                <a:gd name="T43" fmla="*/ 2147483647 h 666"/>
                <a:gd name="T44" fmla="*/ 2147483647 w 239"/>
                <a:gd name="T45" fmla="*/ 2147483647 h 6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9"/>
                <a:gd name="T70" fmla="*/ 0 h 666"/>
                <a:gd name="T71" fmla="*/ 239 w 239"/>
                <a:gd name="T72" fmla="*/ 666 h 6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9" h="666">
                  <a:moveTo>
                    <a:pt x="186" y="0"/>
                  </a:moveTo>
                  <a:lnTo>
                    <a:pt x="192" y="0"/>
                  </a:lnTo>
                  <a:lnTo>
                    <a:pt x="239" y="30"/>
                  </a:lnTo>
                  <a:lnTo>
                    <a:pt x="204" y="66"/>
                  </a:lnTo>
                  <a:lnTo>
                    <a:pt x="210" y="120"/>
                  </a:lnTo>
                  <a:lnTo>
                    <a:pt x="227" y="174"/>
                  </a:lnTo>
                  <a:lnTo>
                    <a:pt x="210" y="228"/>
                  </a:lnTo>
                  <a:lnTo>
                    <a:pt x="192" y="276"/>
                  </a:lnTo>
                  <a:lnTo>
                    <a:pt x="168" y="306"/>
                  </a:lnTo>
                  <a:lnTo>
                    <a:pt x="144" y="294"/>
                  </a:lnTo>
                  <a:lnTo>
                    <a:pt x="96" y="336"/>
                  </a:lnTo>
                  <a:lnTo>
                    <a:pt x="60" y="336"/>
                  </a:lnTo>
                  <a:lnTo>
                    <a:pt x="54" y="384"/>
                  </a:lnTo>
                  <a:lnTo>
                    <a:pt x="48" y="354"/>
                  </a:lnTo>
                  <a:lnTo>
                    <a:pt x="0" y="366"/>
                  </a:lnTo>
                  <a:lnTo>
                    <a:pt x="12" y="396"/>
                  </a:lnTo>
                  <a:lnTo>
                    <a:pt x="54" y="414"/>
                  </a:lnTo>
                  <a:lnTo>
                    <a:pt x="96" y="444"/>
                  </a:lnTo>
                  <a:lnTo>
                    <a:pt x="132" y="492"/>
                  </a:lnTo>
                  <a:lnTo>
                    <a:pt x="126" y="534"/>
                  </a:lnTo>
                  <a:lnTo>
                    <a:pt x="144" y="582"/>
                  </a:lnTo>
                  <a:lnTo>
                    <a:pt x="186" y="636"/>
                  </a:lnTo>
                  <a:lnTo>
                    <a:pt x="204" y="666"/>
                  </a:lnTo>
                </a:path>
              </a:pathLst>
            </a:custGeom>
            <a:noFill/>
            <a:ln w="9525" cap="rnd">
              <a:solidFill>
                <a:srgbClr val="000000"/>
              </a:solidFill>
              <a:round/>
              <a:headEnd/>
              <a:tailEnd/>
            </a:ln>
          </p:spPr>
          <p:txBody>
            <a:bodyPr/>
            <a:lstStyle/>
            <a:p>
              <a:endParaRPr lang="en-US"/>
            </a:p>
          </p:txBody>
        </p:sp>
      </p:grpSp>
      <p:grpSp>
        <p:nvGrpSpPr>
          <p:cNvPr id="20" name="Group 279"/>
          <p:cNvGrpSpPr>
            <a:grpSpLocks/>
          </p:cNvGrpSpPr>
          <p:nvPr/>
        </p:nvGrpSpPr>
        <p:grpSpPr bwMode="auto">
          <a:xfrm>
            <a:off x="4249738" y="3629025"/>
            <a:ext cx="990600" cy="962025"/>
            <a:chOff x="4249738" y="3629025"/>
            <a:chExt cx="990600" cy="962025"/>
          </a:xfrm>
        </p:grpSpPr>
        <p:sp>
          <p:nvSpPr>
            <p:cNvPr id="5339" name="Freeform 74"/>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close/>
                </a:path>
              </a:pathLst>
            </a:custGeom>
            <a:solidFill>
              <a:srgbClr val="FFFFFF"/>
            </a:solidFill>
            <a:ln w="9525">
              <a:noFill/>
              <a:round/>
              <a:headEnd/>
              <a:tailEnd/>
            </a:ln>
          </p:spPr>
          <p:txBody>
            <a:bodyPr/>
            <a:lstStyle/>
            <a:p>
              <a:endParaRPr lang="en-US"/>
            </a:p>
          </p:txBody>
        </p:sp>
        <p:sp>
          <p:nvSpPr>
            <p:cNvPr id="5340" name="Freeform 75"/>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path>
              </a:pathLst>
            </a:custGeom>
            <a:noFill/>
            <a:ln w="9525" cap="rnd">
              <a:solidFill>
                <a:srgbClr val="000000"/>
              </a:solidFill>
              <a:round/>
              <a:headEnd/>
              <a:tailEnd/>
            </a:ln>
          </p:spPr>
          <p:txBody>
            <a:bodyPr/>
            <a:lstStyle/>
            <a:p>
              <a:endParaRPr lang="en-US"/>
            </a:p>
          </p:txBody>
        </p:sp>
      </p:grpSp>
      <p:grpSp>
        <p:nvGrpSpPr>
          <p:cNvPr id="21" name="Group 280"/>
          <p:cNvGrpSpPr>
            <a:grpSpLocks/>
          </p:cNvGrpSpPr>
          <p:nvPr/>
        </p:nvGrpSpPr>
        <p:grpSpPr bwMode="auto">
          <a:xfrm>
            <a:off x="4249738" y="3629025"/>
            <a:ext cx="990600" cy="962025"/>
            <a:chOff x="4249738" y="3629025"/>
            <a:chExt cx="990600" cy="962025"/>
          </a:xfrm>
        </p:grpSpPr>
        <p:sp>
          <p:nvSpPr>
            <p:cNvPr id="5337" name="Freeform 77"/>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close/>
                </a:path>
              </a:pathLst>
            </a:custGeom>
            <a:solidFill>
              <a:srgbClr val="FFFFFF"/>
            </a:solidFill>
            <a:ln w="9525">
              <a:noFill/>
              <a:round/>
              <a:headEnd/>
              <a:tailEnd/>
            </a:ln>
          </p:spPr>
          <p:txBody>
            <a:bodyPr/>
            <a:lstStyle/>
            <a:p>
              <a:endParaRPr lang="en-US"/>
            </a:p>
          </p:txBody>
        </p:sp>
        <p:sp>
          <p:nvSpPr>
            <p:cNvPr id="5338" name="Freeform 78"/>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5"/>
                <a:gd name="T106" fmla="*/ 0 h 606"/>
                <a:gd name="T107" fmla="*/ 635 w 635"/>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path>
              </a:pathLst>
            </a:custGeom>
            <a:noFill/>
            <a:ln w="9525" cap="rnd">
              <a:solidFill>
                <a:srgbClr val="000000"/>
              </a:solidFill>
              <a:round/>
              <a:headEnd/>
              <a:tailEnd/>
            </a:ln>
          </p:spPr>
          <p:txBody>
            <a:bodyPr/>
            <a:lstStyle/>
            <a:p>
              <a:endParaRPr lang="en-US"/>
            </a:p>
          </p:txBody>
        </p:sp>
      </p:grpSp>
      <p:sp>
        <p:nvSpPr>
          <p:cNvPr id="5150" name="Freeform 79"/>
          <p:cNvSpPr>
            <a:spLocks/>
          </p:cNvSpPr>
          <p:nvPr/>
        </p:nvSpPr>
        <p:spPr bwMode="auto">
          <a:xfrm>
            <a:off x="6435725" y="2390775"/>
            <a:ext cx="242888" cy="409575"/>
          </a:xfrm>
          <a:custGeom>
            <a:avLst/>
            <a:gdLst>
              <a:gd name="T0" fmla="*/ 2147483647 w 26"/>
              <a:gd name="T1" fmla="*/ 2147483647 h 43"/>
              <a:gd name="T2" fmla="*/ 2147483647 w 26"/>
              <a:gd name="T3" fmla="*/ 2147483647 h 43"/>
              <a:gd name="T4" fmla="*/ 2147483647 w 26"/>
              <a:gd name="T5" fmla="*/ 2147483647 h 43"/>
              <a:gd name="T6" fmla="*/ 2147483647 w 26"/>
              <a:gd name="T7" fmla="*/ 2147483647 h 43"/>
              <a:gd name="T8" fmla="*/ 2147483647 w 26"/>
              <a:gd name="T9" fmla="*/ 2147483647 h 43"/>
              <a:gd name="T10" fmla="*/ 2147483647 w 26"/>
              <a:gd name="T11" fmla="*/ 2147483647 h 43"/>
              <a:gd name="T12" fmla="*/ 2147483647 w 26"/>
              <a:gd name="T13" fmla="*/ 2147483647 h 43"/>
              <a:gd name="T14" fmla="*/ 2147483647 w 26"/>
              <a:gd name="T15" fmla="*/ 2147483647 h 43"/>
              <a:gd name="T16" fmla="*/ 2147483647 w 26"/>
              <a:gd name="T17" fmla="*/ 2147483647 h 43"/>
              <a:gd name="T18" fmla="*/ 2147483647 w 26"/>
              <a:gd name="T19" fmla="*/ 2147483647 h 43"/>
              <a:gd name="T20" fmla="*/ 2147483647 w 26"/>
              <a:gd name="T21" fmla="*/ 2147483647 h 43"/>
              <a:gd name="T22" fmla="*/ 2147483647 w 26"/>
              <a:gd name="T23" fmla="*/ 2147483647 h 43"/>
              <a:gd name="T24" fmla="*/ 2147483647 w 26"/>
              <a:gd name="T25" fmla="*/ 2147483647 h 43"/>
              <a:gd name="T26" fmla="*/ 2147483647 w 26"/>
              <a:gd name="T27" fmla="*/ 2147483647 h 43"/>
              <a:gd name="T28" fmla="*/ 2147483647 w 26"/>
              <a:gd name="T29" fmla="*/ 2147483647 h 43"/>
              <a:gd name="T30" fmla="*/ 2147483647 w 26"/>
              <a:gd name="T31" fmla="*/ 2147483647 h 43"/>
              <a:gd name="T32" fmla="*/ 2147483647 w 26"/>
              <a:gd name="T33" fmla="*/ 2147483647 h 43"/>
              <a:gd name="T34" fmla="*/ 2147483647 w 26"/>
              <a:gd name="T35" fmla="*/ 2147483647 h 43"/>
              <a:gd name="T36" fmla="*/ 2147483647 w 26"/>
              <a:gd name="T37" fmla="*/ 2147483647 h 4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43"/>
              <a:gd name="T59" fmla="*/ 26 w 26"/>
              <a:gd name="T60" fmla="*/ 43 h 4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43">
                <a:moveTo>
                  <a:pt x="20" y="1"/>
                </a:moveTo>
                <a:cubicBezTo>
                  <a:pt x="21" y="1"/>
                  <a:pt x="22" y="0"/>
                  <a:pt x="22" y="1"/>
                </a:cubicBezTo>
                <a:cubicBezTo>
                  <a:pt x="23" y="2"/>
                  <a:pt x="22" y="2"/>
                  <a:pt x="22" y="3"/>
                </a:cubicBezTo>
                <a:cubicBezTo>
                  <a:pt x="21" y="15"/>
                  <a:pt x="26" y="9"/>
                  <a:pt x="24" y="14"/>
                </a:cubicBezTo>
                <a:cubicBezTo>
                  <a:pt x="25" y="18"/>
                  <a:pt x="22" y="23"/>
                  <a:pt x="23" y="26"/>
                </a:cubicBezTo>
                <a:cubicBezTo>
                  <a:pt x="23" y="29"/>
                  <a:pt x="22" y="29"/>
                  <a:pt x="21" y="31"/>
                </a:cubicBezTo>
                <a:cubicBezTo>
                  <a:pt x="22" y="36"/>
                  <a:pt x="22" y="37"/>
                  <a:pt x="18" y="39"/>
                </a:cubicBezTo>
                <a:cubicBezTo>
                  <a:pt x="16" y="43"/>
                  <a:pt x="18" y="42"/>
                  <a:pt x="15" y="43"/>
                </a:cubicBezTo>
                <a:cubicBezTo>
                  <a:pt x="14" y="43"/>
                  <a:pt x="13" y="43"/>
                  <a:pt x="12" y="43"/>
                </a:cubicBezTo>
                <a:cubicBezTo>
                  <a:pt x="11" y="42"/>
                  <a:pt x="10" y="41"/>
                  <a:pt x="10" y="41"/>
                </a:cubicBezTo>
                <a:cubicBezTo>
                  <a:pt x="5" y="43"/>
                  <a:pt x="13" y="38"/>
                  <a:pt x="8" y="41"/>
                </a:cubicBezTo>
                <a:cubicBezTo>
                  <a:pt x="7" y="42"/>
                  <a:pt x="2" y="42"/>
                  <a:pt x="1" y="41"/>
                </a:cubicBezTo>
                <a:cubicBezTo>
                  <a:pt x="0" y="40"/>
                  <a:pt x="2" y="38"/>
                  <a:pt x="3" y="36"/>
                </a:cubicBezTo>
                <a:cubicBezTo>
                  <a:pt x="5" y="32"/>
                  <a:pt x="5" y="27"/>
                  <a:pt x="6" y="24"/>
                </a:cubicBezTo>
                <a:cubicBezTo>
                  <a:pt x="7" y="23"/>
                  <a:pt x="10" y="16"/>
                  <a:pt x="11" y="14"/>
                </a:cubicBezTo>
                <a:cubicBezTo>
                  <a:pt x="11" y="11"/>
                  <a:pt x="12" y="9"/>
                  <a:pt x="12" y="8"/>
                </a:cubicBezTo>
                <a:cubicBezTo>
                  <a:pt x="13" y="6"/>
                  <a:pt x="15" y="5"/>
                  <a:pt x="16" y="4"/>
                </a:cubicBezTo>
                <a:cubicBezTo>
                  <a:pt x="17" y="3"/>
                  <a:pt x="19" y="3"/>
                  <a:pt x="20" y="1"/>
                </a:cubicBezTo>
                <a:cubicBezTo>
                  <a:pt x="20" y="1"/>
                  <a:pt x="20" y="1"/>
                  <a:pt x="20" y="1"/>
                </a:cubicBezTo>
                <a:close/>
              </a:path>
            </a:pathLst>
          </a:custGeom>
          <a:solidFill>
            <a:srgbClr val="00FF00"/>
          </a:solidFill>
          <a:ln w="9525" cap="rnd">
            <a:solidFill>
              <a:srgbClr val="000000"/>
            </a:solidFill>
            <a:round/>
            <a:headEnd/>
            <a:tailEnd/>
          </a:ln>
        </p:spPr>
        <p:txBody>
          <a:bodyPr/>
          <a:lstStyle/>
          <a:p>
            <a:endParaRPr lang="en-US"/>
          </a:p>
        </p:txBody>
      </p:sp>
      <p:sp>
        <p:nvSpPr>
          <p:cNvPr id="5151" name="Freeform 80"/>
          <p:cNvSpPr>
            <a:spLocks/>
          </p:cNvSpPr>
          <p:nvPr/>
        </p:nvSpPr>
        <p:spPr bwMode="auto">
          <a:xfrm>
            <a:off x="6324600" y="2706688"/>
            <a:ext cx="374650" cy="476250"/>
          </a:xfrm>
          <a:custGeom>
            <a:avLst/>
            <a:gdLst>
              <a:gd name="T0" fmla="*/ 2147483647 w 40"/>
              <a:gd name="T1" fmla="*/ 2147483647 h 50"/>
              <a:gd name="T2" fmla="*/ 2147483647 w 40"/>
              <a:gd name="T3" fmla="*/ 2147483647 h 50"/>
              <a:gd name="T4" fmla="*/ 2147483647 w 40"/>
              <a:gd name="T5" fmla="*/ 2147483647 h 50"/>
              <a:gd name="T6" fmla="*/ 2147483647 w 40"/>
              <a:gd name="T7" fmla="*/ 2147483647 h 50"/>
              <a:gd name="T8" fmla="*/ 2147483647 w 40"/>
              <a:gd name="T9" fmla="*/ 2147483647 h 50"/>
              <a:gd name="T10" fmla="*/ 2147483647 w 40"/>
              <a:gd name="T11" fmla="*/ 2147483647 h 50"/>
              <a:gd name="T12" fmla="*/ 2147483647 w 40"/>
              <a:gd name="T13" fmla="*/ 2147483647 h 50"/>
              <a:gd name="T14" fmla="*/ 2147483647 w 40"/>
              <a:gd name="T15" fmla="*/ 2147483647 h 50"/>
              <a:gd name="T16" fmla="*/ 2147483647 w 40"/>
              <a:gd name="T17" fmla="*/ 2147483647 h 50"/>
              <a:gd name="T18" fmla="*/ 2147483647 w 40"/>
              <a:gd name="T19" fmla="*/ 2147483647 h 50"/>
              <a:gd name="T20" fmla="*/ 2147483647 w 40"/>
              <a:gd name="T21" fmla="*/ 2147483647 h 50"/>
              <a:gd name="T22" fmla="*/ 2147483647 w 40"/>
              <a:gd name="T23" fmla="*/ 2147483647 h 50"/>
              <a:gd name="T24" fmla="*/ 2147483647 w 40"/>
              <a:gd name="T25" fmla="*/ 2147483647 h 50"/>
              <a:gd name="T26" fmla="*/ 2147483647 w 40"/>
              <a:gd name="T27" fmla="*/ 2147483647 h 50"/>
              <a:gd name="T28" fmla="*/ 2147483647 w 40"/>
              <a:gd name="T29" fmla="*/ 2147483647 h 50"/>
              <a:gd name="T30" fmla="*/ 2147483647 w 40"/>
              <a:gd name="T31" fmla="*/ 2147483647 h 50"/>
              <a:gd name="T32" fmla="*/ 2147483647 w 40"/>
              <a:gd name="T33" fmla="*/ 2147483647 h 50"/>
              <a:gd name="T34" fmla="*/ 2147483647 w 40"/>
              <a:gd name="T35" fmla="*/ 2147483647 h 50"/>
              <a:gd name="T36" fmla="*/ 2147483647 w 40"/>
              <a:gd name="T37" fmla="*/ 2147483647 h 50"/>
              <a:gd name="T38" fmla="*/ 2147483647 w 40"/>
              <a:gd name="T39" fmla="*/ 2147483647 h 50"/>
              <a:gd name="T40" fmla="*/ 2147483647 w 40"/>
              <a:gd name="T41" fmla="*/ 2147483647 h 50"/>
              <a:gd name="T42" fmla="*/ 2147483647 w 40"/>
              <a:gd name="T43" fmla="*/ 2147483647 h 50"/>
              <a:gd name="T44" fmla="*/ 2147483647 w 40"/>
              <a:gd name="T45" fmla="*/ 2147483647 h 5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0"/>
              <a:gd name="T70" fmla="*/ 0 h 50"/>
              <a:gd name="T71" fmla="*/ 40 w 40"/>
              <a:gd name="T72" fmla="*/ 50 h 5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0" h="50">
                <a:moveTo>
                  <a:pt x="10" y="18"/>
                </a:moveTo>
                <a:cubicBezTo>
                  <a:pt x="8" y="22"/>
                  <a:pt x="5" y="27"/>
                  <a:pt x="3" y="32"/>
                </a:cubicBezTo>
                <a:cubicBezTo>
                  <a:pt x="1" y="38"/>
                  <a:pt x="0" y="40"/>
                  <a:pt x="1" y="44"/>
                </a:cubicBezTo>
                <a:cubicBezTo>
                  <a:pt x="1" y="42"/>
                  <a:pt x="2" y="43"/>
                  <a:pt x="4" y="42"/>
                </a:cubicBezTo>
                <a:cubicBezTo>
                  <a:pt x="5" y="42"/>
                  <a:pt x="6" y="42"/>
                  <a:pt x="7" y="42"/>
                </a:cubicBezTo>
                <a:cubicBezTo>
                  <a:pt x="7" y="42"/>
                  <a:pt x="8" y="43"/>
                  <a:pt x="8" y="43"/>
                </a:cubicBezTo>
                <a:cubicBezTo>
                  <a:pt x="10" y="43"/>
                  <a:pt x="13" y="43"/>
                  <a:pt x="13" y="43"/>
                </a:cubicBezTo>
                <a:cubicBezTo>
                  <a:pt x="16" y="44"/>
                  <a:pt x="13" y="43"/>
                  <a:pt x="15" y="44"/>
                </a:cubicBezTo>
                <a:cubicBezTo>
                  <a:pt x="16" y="45"/>
                  <a:pt x="20" y="47"/>
                  <a:pt x="22" y="48"/>
                </a:cubicBezTo>
                <a:cubicBezTo>
                  <a:pt x="24" y="49"/>
                  <a:pt x="26" y="50"/>
                  <a:pt x="27" y="48"/>
                </a:cubicBezTo>
                <a:cubicBezTo>
                  <a:pt x="29" y="45"/>
                  <a:pt x="29" y="39"/>
                  <a:pt x="30" y="36"/>
                </a:cubicBezTo>
                <a:cubicBezTo>
                  <a:pt x="30" y="33"/>
                  <a:pt x="32" y="30"/>
                  <a:pt x="33" y="27"/>
                </a:cubicBezTo>
                <a:cubicBezTo>
                  <a:pt x="34" y="25"/>
                  <a:pt x="34" y="24"/>
                  <a:pt x="35" y="22"/>
                </a:cubicBezTo>
                <a:cubicBezTo>
                  <a:pt x="35" y="21"/>
                  <a:pt x="34" y="18"/>
                  <a:pt x="34" y="18"/>
                </a:cubicBezTo>
                <a:cubicBezTo>
                  <a:pt x="33" y="15"/>
                  <a:pt x="36" y="13"/>
                  <a:pt x="34" y="11"/>
                </a:cubicBezTo>
                <a:cubicBezTo>
                  <a:pt x="34" y="9"/>
                  <a:pt x="37" y="10"/>
                  <a:pt x="37" y="9"/>
                </a:cubicBezTo>
                <a:cubicBezTo>
                  <a:pt x="38" y="8"/>
                  <a:pt x="40" y="6"/>
                  <a:pt x="39" y="5"/>
                </a:cubicBezTo>
                <a:cubicBezTo>
                  <a:pt x="39" y="3"/>
                  <a:pt x="36" y="1"/>
                  <a:pt x="34" y="1"/>
                </a:cubicBezTo>
                <a:cubicBezTo>
                  <a:pt x="34" y="0"/>
                  <a:pt x="29" y="5"/>
                  <a:pt x="28" y="5"/>
                </a:cubicBezTo>
                <a:cubicBezTo>
                  <a:pt x="27" y="5"/>
                  <a:pt x="25" y="4"/>
                  <a:pt x="24" y="4"/>
                </a:cubicBezTo>
                <a:cubicBezTo>
                  <a:pt x="21" y="4"/>
                  <a:pt x="18" y="4"/>
                  <a:pt x="15" y="4"/>
                </a:cubicBezTo>
                <a:cubicBezTo>
                  <a:pt x="14" y="6"/>
                  <a:pt x="14" y="7"/>
                  <a:pt x="13" y="9"/>
                </a:cubicBezTo>
                <a:cubicBezTo>
                  <a:pt x="12" y="11"/>
                  <a:pt x="12" y="16"/>
                  <a:pt x="10" y="18"/>
                </a:cubicBezTo>
                <a:close/>
              </a:path>
            </a:pathLst>
          </a:custGeom>
          <a:solidFill>
            <a:srgbClr val="00FF00"/>
          </a:solidFill>
          <a:ln w="9525" cap="rnd">
            <a:solidFill>
              <a:srgbClr val="000000"/>
            </a:solidFill>
            <a:round/>
            <a:headEnd/>
            <a:tailEnd/>
          </a:ln>
        </p:spPr>
        <p:txBody>
          <a:bodyPr/>
          <a:lstStyle/>
          <a:p>
            <a:endParaRPr lang="en-US"/>
          </a:p>
        </p:txBody>
      </p:sp>
      <p:grpSp>
        <p:nvGrpSpPr>
          <p:cNvPr id="22" name="Group 281"/>
          <p:cNvGrpSpPr>
            <a:grpSpLocks/>
          </p:cNvGrpSpPr>
          <p:nvPr/>
        </p:nvGrpSpPr>
        <p:grpSpPr bwMode="auto">
          <a:xfrm>
            <a:off x="6089650" y="2266950"/>
            <a:ext cx="569913" cy="914400"/>
            <a:chOff x="6089650" y="2266950"/>
            <a:chExt cx="569913" cy="914400"/>
          </a:xfrm>
        </p:grpSpPr>
        <p:sp>
          <p:nvSpPr>
            <p:cNvPr id="5335" name="Freeform 82"/>
            <p:cNvSpPr>
              <a:spLocks/>
            </p:cNvSpPr>
            <p:nvPr/>
          </p:nvSpPr>
          <p:spPr bwMode="auto">
            <a:xfrm>
              <a:off x="6089650" y="2266950"/>
              <a:ext cx="569913" cy="914400"/>
            </a:xfrm>
            <a:custGeom>
              <a:avLst/>
              <a:gdLst>
                <a:gd name="T0" fmla="*/ 0 w 61"/>
                <a:gd name="T1" fmla="*/ 2147483647 h 96"/>
                <a:gd name="T2" fmla="*/ 2147483647 w 61"/>
                <a:gd name="T3" fmla="*/ 2147483647 h 96"/>
                <a:gd name="T4" fmla="*/ 2147483647 w 61"/>
                <a:gd name="T5" fmla="*/ 2147483647 h 96"/>
                <a:gd name="T6" fmla="*/ 2147483647 w 61"/>
                <a:gd name="T7" fmla="*/ 2147483647 h 96"/>
                <a:gd name="T8" fmla="*/ 2147483647 w 61"/>
                <a:gd name="T9" fmla="*/ 2147483647 h 96"/>
                <a:gd name="T10" fmla="*/ 2147483647 w 61"/>
                <a:gd name="T11" fmla="*/ 2147483647 h 96"/>
                <a:gd name="T12" fmla="*/ 2147483647 w 61"/>
                <a:gd name="T13" fmla="*/ 2147483647 h 96"/>
                <a:gd name="T14" fmla="*/ 2147483647 w 61"/>
                <a:gd name="T15" fmla="*/ 2147483647 h 96"/>
                <a:gd name="T16" fmla="*/ 2147483647 w 61"/>
                <a:gd name="T17" fmla="*/ 2147483647 h 96"/>
                <a:gd name="T18" fmla="*/ 2147483647 w 61"/>
                <a:gd name="T19" fmla="*/ 2147483647 h 96"/>
                <a:gd name="T20" fmla="*/ 2147483647 w 61"/>
                <a:gd name="T21" fmla="*/ 0 h 96"/>
                <a:gd name="T22" fmla="*/ 2147483647 w 61"/>
                <a:gd name="T23" fmla="*/ 0 h 96"/>
                <a:gd name="T24" fmla="*/ 2147483647 w 61"/>
                <a:gd name="T25" fmla="*/ 2147483647 h 96"/>
                <a:gd name="T26" fmla="*/ 2147483647 w 61"/>
                <a:gd name="T27" fmla="*/ 2147483647 h 96"/>
                <a:gd name="T28" fmla="*/ 2147483647 w 61"/>
                <a:gd name="T29" fmla="*/ 2147483647 h 96"/>
                <a:gd name="T30" fmla="*/ 2147483647 w 61"/>
                <a:gd name="T31" fmla="*/ 2147483647 h 96"/>
                <a:gd name="T32" fmla="*/ 2147483647 w 61"/>
                <a:gd name="T33" fmla="*/ 2147483647 h 96"/>
                <a:gd name="T34" fmla="*/ 2147483647 w 61"/>
                <a:gd name="T35" fmla="*/ 2147483647 h 96"/>
                <a:gd name="T36" fmla="*/ 2147483647 w 61"/>
                <a:gd name="T37" fmla="*/ 2147483647 h 96"/>
                <a:gd name="T38" fmla="*/ 2147483647 w 61"/>
                <a:gd name="T39" fmla="*/ 2147483647 h 96"/>
                <a:gd name="T40" fmla="*/ 2147483647 w 61"/>
                <a:gd name="T41" fmla="*/ 2147483647 h 96"/>
                <a:gd name="T42" fmla="*/ 2147483647 w 61"/>
                <a:gd name="T43" fmla="*/ 2147483647 h 96"/>
                <a:gd name="T44" fmla="*/ 2147483647 w 61"/>
                <a:gd name="T45" fmla="*/ 2147483647 h 96"/>
                <a:gd name="T46" fmla="*/ 2147483647 w 61"/>
                <a:gd name="T47" fmla="*/ 2147483647 h 96"/>
                <a:gd name="T48" fmla="*/ 2147483647 w 61"/>
                <a:gd name="T49" fmla="*/ 2147483647 h 96"/>
                <a:gd name="T50" fmla="*/ 2147483647 w 61"/>
                <a:gd name="T51" fmla="*/ 2147483647 h 96"/>
                <a:gd name="T52" fmla="*/ 2147483647 w 61"/>
                <a:gd name="T53" fmla="*/ 2147483647 h 96"/>
                <a:gd name="T54" fmla="*/ 2147483647 w 61"/>
                <a:gd name="T55" fmla="*/ 2147483647 h 96"/>
                <a:gd name="T56" fmla="*/ 2147483647 w 61"/>
                <a:gd name="T57" fmla="*/ 2147483647 h 96"/>
                <a:gd name="T58" fmla="*/ 2147483647 w 61"/>
                <a:gd name="T59" fmla="*/ 2147483647 h 96"/>
                <a:gd name="T60" fmla="*/ 2147483647 w 61"/>
                <a:gd name="T61" fmla="*/ 2147483647 h 96"/>
                <a:gd name="T62" fmla="*/ 2147483647 w 61"/>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
                <a:gd name="T97" fmla="*/ 0 h 96"/>
                <a:gd name="T98" fmla="*/ 61 w 61"/>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 h="96">
                  <a:moveTo>
                    <a:pt x="0" y="37"/>
                  </a:moveTo>
                  <a:cubicBezTo>
                    <a:pt x="2" y="37"/>
                    <a:pt x="5" y="34"/>
                    <a:pt x="5" y="34"/>
                  </a:cubicBezTo>
                  <a:cubicBezTo>
                    <a:pt x="8" y="30"/>
                    <a:pt x="18" y="31"/>
                    <a:pt x="22" y="28"/>
                  </a:cubicBezTo>
                  <a:cubicBezTo>
                    <a:pt x="24" y="27"/>
                    <a:pt x="25" y="26"/>
                    <a:pt x="27" y="24"/>
                  </a:cubicBezTo>
                  <a:cubicBezTo>
                    <a:pt x="28" y="23"/>
                    <a:pt x="30" y="22"/>
                    <a:pt x="30" y="22"/>
                  </a:cubicBezTo>
                  <a:cubicBezTo>
                    <a:pt x="31" y="21"/>
                    <a:pt x="34" y="19"/>
                    <a:pt x="34" y="19"/>
                  </a:cubicBezTo>
                  <a:cubicBezTo>
                    <a:pt x="36" y="15"/>
                    <a:pt x="33" y="20"/>
                    <a:pt x="36" y="17"/>
                  </a:cubicBezTo>
                  <a:cubicBezTo>
                    <a:pt x="38" y="15"/>
                    <a:pt x="40" y="13"/>
                    <a:pt x="42" y="11"/>
                  </a:cubicBezTo>
                  <a:cubicBezTo>
                    <a:pt x="44" y="10"/>
                    <a:pt x="45" y="9"/>
                    <a:pt x="47" y="8"/>
                  </a:cubicBezTo>
                  <a:cubicBezTo>
                    <a:pt x="47" y="7"/>
                    <a:pt x="49" y="6"/>
                    <a:pt x="49" y="6"/>
                  </a:cubicBezTo>
                  <a:cubicBezTo>
                    <a:pt x="51" y="3"/>
                    <a:pt x="54" y="1"/>
                    <a:pt x="57" y="0"/>
                  </a:cubicBezTo>
                  <a:cubicBezTo>
                    <a:pt x="58" y="0"/>
                    <a:pt x="59" y="0"/>
                    <a:pt x="59" y="0"/>
                  </a:cubicBezTo>
                  <a:cubicBezTo>
                    <a:pt x="60" y="1"/>
                    <a:pt x="57" y="4"/>
                    <a:pt x="57" y="4"/>
                  </a:cubicBezTo>
                  <a:cubicBezTo>
                    <a:pt x="57" y="5"/>
                    <a:pt x="56" y="5"/>
                    <a:pt x="56" y="6"/>
                  </a:cubicBezTo>
                  <a:cubicBezTo>
                    <a:pt x="57" y="6"/>
                    <a:pt x="58" y="6"/>
                    <a:pt x="59" y="7"/>
                  </a:cubicBezTo>
                  <a:cubicBezTo>
                    <a:pt x="59" y="7"/>
                    <a:pt x="60" y="7"/>
                    <a:pt x="60" y="7"/>
                  </a:cubicBezTo>
                  <a:cubicBezTo>
                    <a:pt x="61" y="11"/>
                    <a:pt x="58" y="13"/>
                    <a:pt x="55" y="15"/>
                  </a:cubicBezTo>
                  <a:cubicBezTo>
                    <a:pt x="54" y="16"/>
                    <a:pt x="51" y="18"/>
                    <a:pt x="51" y="18"/>
                  </a:cubicBezTo>
                  <a:cubicBezTo>
                    <a:pt x="51" y="19"/>
                    <a:pt x="49" y="20"/>
                    <a:pt x="49" y="21"/>
                  </a:cubicBezTo>
                  <a:cubicBezTo>
                    <a:pt x="48" y="22"/>
                    <a:pt x="48" y="24"/>
                    <a:pt x="48" y="24"/>
                  </a:cubicBezTo>
                  <a:cubicBezTo>
                    <a:pt x="47" y="29"/>
                    <a:pt x="47" y="31"/>
                    <a:pt x="45" y="35"/>
                  </a:cubicBezTo>
                  <a:cubicBezTo>
                    <a:pt x="44" y="36"/>
                    <a:pt x="43" y="37"/>
                    <a:pt x="43" y="38"/>
                  </a:cubicBezTo>
                  <a:cubicBezTo>
                    <a:pt x="43" y="39"/>
                    <a:pt x="42" y="41"/>
                    <a:pt x="42" y="41"/>
                  </a:cubicBezTo>
                  <a:cubicBezTo>
                    <a:pt x="41" y="48"/>
                    <a:pt x="40" y="49"/>
                    <a:pt x="37" y="54"/>
                  </a:cubicBezTo>
                  <a:cubicBezTo>
                    <a:pt x="36" y="58"/>
                    <a:pt x="35" y="62"/>
                    <a:pt x="34" y="67"/>
                  </a:cubicBezTo>
                  <a:cubicBezTo>
                    <a:pt x="32" y="72"/>
                    <a:pt x="29" y="78"/>
                    <a:pt x="26" y="83"/>
                  </a:cubicBezTo>
                  <a:cubicBezTo>
                    <a:pt x="25" y="85"/>
                    <a:pt x="24" y="86"/>
                    <a:pt x="23" y="87"/>
                  </a:cubicBezTo>
                  <a:cubicBezTo>
                    <a:pt x="22" y="89"/>
                    <a:pt x="23" y="90"/>
                    <a:pt x="24" y="92"/>
                  </a:cubicBezTo>
                  <a:cubicBezTo>
                    <a:pt x="23" y="95"/>
                    <a:pt x="22" y="95"/>
                    <a:pt x="19" y="96"/>
                  </a:cubicBezTo>
                  <a:cubicBezTo>
                    <a:pt x="17" y="96"/>
                    <a:pt x="16" y="95"/>
                    <a:pt x="14" y="94"/>
                  </a:cubicBezTo>
                  <a:cubicBezTo>
                    <a:pt x="13" y="93"/>
                    <a:pt x="11" y="91"/>
                    <a:pt x="9" y="91"/>
                  </a:cubicBezTo>
                  <a:cubicBezTo>
                    <a:pt x="8" y="89"/>
                    <a:pt x="8" y="90"/>
                    <a:pt x="8" y="88"/>
                  </a:cubicBezTo>
                </a:path>
              </a:pathLst>
            </a:custGeom>
            <a:solidFill>
              <a:srgbClr val="FFFFFF"/>
            </a:solidFill>
            <a:ln w="9525">
              <a:noFill/>
              <a:round/>
              <a:headEnd/>
              <a:tailEnd/>
            </a:ln>
          </p:spPr>
          <p:txBody>
            <a:bodyPr/>
            <a:lstStyle/>
            <a:p>
              <a:endParaRPr lang="en-US"/>
            </a:p>
          </p:txBody>
        </p:sp>
        <p:sp>
          <p:nvSpPr>
            <p:cNvPr id="5336" name="Freeform 83"/>
            <p:cNvSpPr>
              <a:spLocks/>
            </p:cNvSpPr>
            <p:nvPr/>
          </p:nvSpPr>
          <p:spPr bwMode="auto">
            <a:xfrm>
              <a:off x="6089650" y="2266950"/>
              <a:ext cx="569913" cy="914400"/>
            </a:xfrm>
            <a:custGeom>
              <a:avLst/>
              <a:gdLst>
                <a:gd name="T0" fmla="*/ 0 w 61"/>
                <a:gd name="T1" fmla="*/ 2147483647 h 96"/>
                <a:gd name="T2" fmla="*/ 2147483647 w 61"/>
                <a:gd name="T3" fmla="*/ 2147483647 h 96"/>
                <a:gd name="T4" fmla="*/ 2147483647 w 61"/>
                <a:gd name="T5" fmla="*/ 2147483647 h 96"/>
                <a:gd name="T6" fmla="*/ 2147483647 w 61"/>
                <a:gd name="T7" fmla="*/ 2147483647 h 96"/>
                <a:gd name="T8" fmla="*/ 2147483647 w 61"/>
                <a:gd name="T9" fmla="*/ 2147483647 h 96"/>
                <a:gd name="T10" fmla="*/ 2147483647 w 61"/>
                <a:gd name="T11" fmla="*/ 2147483647 h 96"/>
                <a:gd name="T12" fmla="*/ 2147483647 w 61"/>
                <a:gd name="T13" fmla="*/ 2147483647 h 96"/>
                <a:gd name="T14" fmla="*/ 2147483647 w 61"/>
                <a:gd name="T15" fmla="*/ 2147483647 h 96"/>
                <a:gd name="T16" fmla="*/ 2147483647 w 61"/>
                <a:gd name="T17" fmla="*/ 2147483647 h 96"/>
                <a:gd name="T18" fmla="*/ 2147483647 w 61"/>
                <a:gd name="T19" fmla="*/ 2147483647 h 96"/>
                <a:gd name="T20" fmla="*/ 2147483647 w 61"/>
                <a:gd name="T21" fmla="*/ 0 h 96"/>
                <a:gd name="T22" fmla="*/ 2147483647 w 61"/>
                <a:gd name="T23" fmla="*/ 0 h 96"/>
                <a:gd name="T24" fmla="*/ 2147483647 w 61"/>
                <a:gd name="T25" fmla="*/ 2147483647 h 96"/>
                <a:gd name="T26" fmla="*/ 2147483647 w 61"/>
                <a:gd name="T27" fmla="*/ 2147483647 h 96"/>
                <a:gd name="T28" fmla="*/ 2147483647 w 61"/>
                <a:gd name="T29" fmla="*/ 2147483647 h 96"/>
                <a:gd name="T30" fmla="*/ 2147483647 w 61"/>
                <a:gd name="T31" fmla="*/ 2147483647 h 96"/>
                <a:gd name="T32" fmla="*/ 2147483647 w 61"/>
                <a:gd name="T33" fmla="*/ 2147483647 h 96"/>
                <a:gd name="T34" fmla="*/ 2147483647 w 61"/>
                <a:gd name="T35" fmla="*/ 2147483647 h 96"/>
                <a:gd name="T36" fmla="*/ 2147483647 w 61"/>
                <a:gd name="T37" fmla="*/ 2147483647 h 96"/>
                <a:gd name="T38" fmla="*/ 2147483647 w 61"/>
                <a:gd name="T39" fmla="*/ 2147483647 h 96"/>
                <a:gd name="T40" fmla="*/ 2147483647 w 61"/>
                <a:gd name="T41" fmla="*/ 2147483647 h 96"/>
                <a:gd name="T42" fmla="*/ 2147483647 w 61"/>
                <a:gd name="T43" fmla="*/ 2147483647 h 96"/>
                <a:gd name="T44" fmla="*/ 2147483647 w 61"/>
                <a:gd name="T45" fmla="*/ 2147483647 h 96"/>
                <a:gd name="T46" fmla="*/ 2147483647 w 61"/>
                <a:gd name="T47" fmla="*/ 2147483647 h 96"/>
                <a:gd name="T48" fmla="*/ 2147483647 w 61"/>
                <a:gd name="T49" fmla="*/ 2147483647 h 96"/>
                <a:gd name="T50" fmla="*/ 2147483647 w 61"/>
                <a:gd name="T51" fmla="*/ 2147483647 h 96"/>
                <a:gd name="T52" fmla="*/ 2147483647 w 61"/>
                <a:gd name="T53" fmla="*/ 2147483647 h 96"/>
                <a:gd name="T54" fmla="*/ 2147483647 w 61"/>
                <a:gd name="T55" fmla="*/ 2147483647 h 96"/>
                <a:gd name="T56" fmla="*/ 2147483647 w 61"/>
                <a:gd name="T57" fmla="*/ 2147483647 h 96"/>
                <a:gd name="T58" fmla="*/ 2147483647 w 61"/>
                <a:gd name="T59" fmla="*/ 2147483647 h 96"/>
                <a:gd name="T60" fmla="*/ 2147483647 w 61"/>
                <a:gd name="T61" fmla="*/ 2147483647 h 96"/>
                <a:gd name="T62" fmla="*/ 2147483647 w 61"/>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
                <a:gd name="T97" fmla="*/ 0 h 96"/>
                <a:gd name="T98" fmla="*/ 61 w 61"/>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 h="96">
                  <a:moveTo>
                    <a:pt x="0" y="37"/>
                  </a:moveTo>
                  <a:cubicBezTo>
                    <a:pt x="2" y="37"/>
                    <a:pt x="5" y="34"/>
                    <a:pt x="5" y="34"/>
                  </a:cubicBezTo>
                  <a:cubicBezTo>
                    <a:pt x="8" y="30"/>
                    <a:pt x="18" y="31"/>
                    <a:pt x="22" y="28"/>
                  </a:cubicBezTo>
                  <a:cubicBezTo>
                    <a:pt x="24" y="27"/>
                    <a:pt x="25" y="26"/>
                    <a:pt x="27" y="24"/>
                  </a:cubicBezTo>
                  <a:cubicBezTo>
                    <a:pt x="28" y="23"/>
                    <a:pt x="30" y="22"/>
                    <a:pt x="30" y="22"/>
                  </a:cubicBezTo>
                  <a:cubicBezTo>
                    <a:pt x="31" y="21"/>
                    <a:pt x="34" y="19"/>
                    <a:pt x="34" y="19"/>
                  </a:cubicBezTo>
                  <a:cubicBezTo>
                    <a:pt x="36" y="15"/>
                    <a:pt x="33" y="20"/>
                    <a:pt x="36" y="17"/>
                  </a:cubicBezTo>
                  <a:cubicBezTo>
                    <a:pt x="38" y="15"/>
                    <a:pt x="40" y="13"/>
                    <a:pt x="42" y="11"/>
                  </a:cubicBezTo>
                  <a:cubicBezTo>
                    <a:pt x="44" y="10"/>
                    <a:pt x="45" y="9"/>
                    <a:pt x="47" y="8"/>
                  </a:cubicBezTo>
                  <a:cubicBezTo>
                    <a:pt x="47" y="7"/>
                    <a:pt x="49" y="6"/>
                    <a:pt x="49" y="6"/>
                  </a:cubicBezTo>
                  <a:cubicBezTo>
                    <a:pt x="51" y="3"/>
                    <a:pt x="54" y="1"/>
                    <a:pt x="57" y="0"/>
                  </a:cubicBezTo>
                  <a:cubicBezTo>
                    <a:pt x="58" y="0"/>
                    <a:pt x="59" y="0"/>
                    <a:pt x="59" y="0"/>
                  </a:cubicBezTo>
                  <a:cubicBezTo>
                    <a:pt x="60" y="1"/>
                    <a:pt x="57" y="4"/>
                    <a:pt x="57" y="4"/>
                  </a:cubicBezTo>
                  <a:cubicBezTo>
                    <a:pt x="57" y="5"/>
                    <a:pt x="56" y="5"/>
                    <a:pt x="56" y="6"/>
                  </a:cubicBezTo>
                  <a:cubicBezTo>
                    <a:pt x="57" y="6"/>
                    <a:pt x="58" y="6"/>
                    <a:pt x="59" y="7"/>
                  </a:cubicBezTo>
                  <a:cubicBezTo>
                    <a:pt x="59" y="7"/>
                    <a:pt x="60" y="7"/>
                    <a:pt x="60" y="7"/>
                  </a:cubicBezTo>
                  <a:cubicBezTo>
                    <a:pt x="61" y="11"/>
                    <a:pt x="58" y="13"/>
                    <a:pt x="55" y="15"/>
                  </a:cubicBezTo>
                  <a:cubicBezTo>
                    <a:pt x="54" y="16"/>
                    <a:pt x="51" y="18"/>
                    <a:pt x="51" y="18"/>
                  </a:cubicBezTo>
                  <a:cubicBezTo>
                    <a:pt x="51" y="19"/>
                    <a:pt x="49" y="20"/>
                    <a:pt x="49" y="21"/>
                  </a:cubicBezTo>
                  <a:cubicBezTo>
                    <a:pt x="48" y="22"/>
                    <a:pt x="48" y="24"/>
                    <a:pt x="48" y="24"/>
                  </a:cubicBezTo>
                  <a:cubicBezTo>
                    <a:pt x="47" y="29"/>
                    <a:pt x="47" y="31"/>
                    <a:pt x="45" y="35"/>
                  </a:cubicBezTo>
                  <a:cubicBezTo>
                    <a:pt x="44" y="36"/>
                    <a:pt x="43" y="37"/>
                    <a:pt x="43" y="38"/>
                  </a:cubicBezTo>
                  <a:cubicBezTo>
                    <a:pt x="43" y="39"/>
                    <a:pt x="42" y="41"/>
                    <a:pt x="42" y="41"/>
                  </a:cubicBezTo>
                  <a:cubicBezTo>
                    <a:pt x="41" y="48"/>
                    <a:pt x="40" y="49"/>
                    <a:pt x="37" y="54"/>
                  </a:cubicBezTo>
                  <a:cubicBezTo>
                    <a:pt x="36" y="58"/>
                    <a:pt x="35" y="62"/>
                    <a:pt x="34" y="67"/>
                  </a:cubicBezTo>
                  <a:cubicBezTo>
                    <a:pt x="32" y="72"/>
                    <a:pt x="29" y="78"/>
                    <a:pt x="26" y="83"/>
                  </a:cubicBezTo>
                  <a:cubicBezTo>
                    <a:pt x="25" y="85"/>
                    <a:pt x="24" y="86"/>
                    <a:pt x="23" y="87"/>
                  </a:cubicBezTo>
                  <a:cubicBezTo>
                    <a:pt x="22" y="89"/>
                    <a:pt x="23" y="90"/>
                    <a:pt x="24" y="92"/>
                  </a:cubicBezTo>
                  <a:cubicBezTo>
                    <a:pt x="23" y="95"/>
                    <a:pt x="22" y="95"/>
                    <a:pt x="19" y="96"/>
                  </a:cubicBezTo>
                  <a:cubicBezTo>
                    <a:pt x="17" y="96"/>
                    <a:pt x="16" y="95"/>
                    <a:pt x="14" y="94"/>
                  </a:cubicBezTo>
                  <a:cubicBezTo>
                    <a:pt x="13" y="93"/>
                    <a:pt x="11" y="91"/>
                    <a:pt x="9" y="91"/>
                  </a:cubicBezTo>
                  <a:cubicBezTo>
                    <a:pt x="8" y="89"/>
                    <a:pt x="8" y="90"/>
                    <a:pt x="8" y="88"/>
                  </a:cubicBezTo>
                </a:path>
              </a:pathLst>
            </a:custGeom>
            <a:noFill/>
            <a:ln w="9525" cap="rnd">
              <a:solidFill>
                <a:srgbClr val="000000"/>
              </a:solidFill>
              <a:round/>
              <a:headEnd/>
              <a:tailEnd/>
            </a:ln>
          </p:spPr>
          <p:txBody>
            <a:bodyPr/>
            <a:lstStyle/>
            <a:p>
              <a:endParaRPr lang="en-US"/>
            </a:p>
          </p:txBody>
        </p:sp>
      </p:grpSp>
      <p:grpSp>
        <p:nvGrpSpPr>
          <p:cNvPr id="23" name="Group 282"/>
          <p:cNvGrpSpPr>
            <a:grpSpLocks/>
          </p:cNvGrpSpPr>
          <p:nvPr/>
        </p:nvGrpSpPr>
        <p:grpSpPr bwMode="auto">
          <a:xfrm>
            <a:off x="5659438" y="2733675"/>
            <a:ext cx="533400" cy="228600"/>
            <a:chOff x="5659438" y="2733675"/>
            <a:chExt cx="533400" cy="228600"/>
          </a:xfrm>
        </p:grpSpPr>
        <p:sp>
          <p:nvSpPr>
            <p:cNvPr id="5333" name="Freeform 85"/>
            <p:cNvSpPr>
              <a:spLocks/>
            </p:cNvSpPr>
            <p:nvPr/>
          </p:nvSpPr>
          <p:spPr bwMode="auto">
            <a:xfrm>
              <a:off x="5659438" y="2733675"/>
              <a:ext cx="533400" cy="228600"/>
            </a:xfrm>
            <a:custGeom>
              <a:avLst/>
              <a:gdLst>
                <a:gd name="T0" fmla="*/ 2147483647 w 57"/>
                <a:gd name="T1" fmla="*/ 0 h 24"/>
                <a:gd name="T2" fmla="*/ 0 w 57"/>
                <a:gd name="T3" fmla="*/ 2147483647 h 24"/>
                <a:gd name="T4" fmla="*/ 2147483647 w 57"/>
                <a:gd name="T5" fmla="*/ 2147483647 h 24"/>
                <a:gd name="T6" fmla="*/ 2147483647 w 57"/>
                <a:gd name="T7" fmla="*/ 2147483647 h 24"/>
                <a:gd name="T8" fmla="*/ 2147483647 w 57"/>
                <a:gd name="T9" fmla="*/ 2147483647 h 24"/>
                <a:gd name="T10" fmla="*/ 2147483647 w 57"/>
                <a:gd name="T11" fmla="*/ 2147483647 h 24"/>
                <a:gd name="T12" fmla="*/ 2147483647 w 57"/>
                <a:gd name="T13" fmla="*/ 2147483647 h 24"/>
                <a:gd name="T14" fmla="*/ 2147483647 w 57"/>
                <a:gd name="T15" fmla="*/ 2147483647 h 24"/>
                <a:gd name="T16" fmla="*/ 2147483647 w 57"/>
                <a:gd name="T17" fmla="*/ 2147483647 h 24"/>
                <a:gd name="T18" fmla="*/ 2147483647 w 57"/>
                <a:gd name="T19" fmla="*/ 2147483647 h 24"/>
                <a:gd name="T20" fmla="*/ 2147483647 w 57"/>
                <a:gd name="T21" fmla="*/ 2147483647 h 24"/>
                <a:gd name="T22" fmla="*/ 2147483647 w 57"/>
                <a:gd name="T23" fmla="*/ 2147483647 h 24"/>
                <a:gd name="T24" fmla="*/ 2147483647 w 57"/>
                <a:gd name="T25" fmla="*/ 2147483647 h 24"/>
                <a:gd name="T26" fmla="*/ 2147483647 w 57"/>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4"/>
                <a:gd name="T44" fmla="*/ 57 w 57"/>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4">
                  <a:moveTo>
                    <a:pt x="6" y="0"/>
                  </a:moveTo>
                  <a:cubicBezTo>
                    <a:pt x="3" y="4"/>
                    <a:pt x="1" y="8"/>
                    <a:pt x="0" y="12"/>
                  </a:cubicBezTo>
                  <a:cubicBezTo>
                    <a:pt x="0" y="12"/>
                    <a:pt x="5" y="11"/>
                    <a:pt x="6" y="11"/>
                  </a:cubicBezTo>
                  <a:cubicBezTo>
                    <a:pt x="14" y="13"/>
                    <a:pt x="23" y="15"/>
                    <a:pt x="31" y="18"/>
                  </a:cubicBezTo>
                  <a:cubicBezTo>
                    <a:pt x="32" y="18"/>
                    <a:pt x="33" y="18"/>
                    <a:pt x="34" y="17"/>
                  </a:cubicBezTo>
                  <a:cubicBezTo>
                    <a:pt x="35" y="17"/>
                    <a:pt x="37" y="16"/>
                    <a:pt x="37" y="16"/>
                  </a:cubicBezTo>
                  <a:cubicBezTo>
                    <a:pt x="38" y="13"/>
                    <a:pt x="39" y="16"/>
                    <a:pt x="41" y="17"/>
                  </a:cubicBezTo>
                  <a:cubicBezTo>
                    <a:pt x="42" y="17"/>
                    <a:pt x="44" y="17"/>
                    <a:pt x="45" y="18"/>
                  </a:cubicBezTo>
                  <a:cubicBezTo>
                    <a:pt x="48" y="17"/>
                    <a:pt x="49" y="17"/>
                    <a:pt x="52" y="17"/>
                  </a:cubicBezTo>
                  <a:cubicBezTo>
                    <a:pt x="52" y="18"/>
                    <a:pt x="51" y="18"/>
                    <a:pt x="51" y="19"/>
                  </a:cubicBezTo>
                  <a:cubicBezTo>
                    <a:pt x="52" y="20"/>
                    <a:pt x="54" y="21"/>
                    <a:pt x="54" y="21"/>
                  </a:cubicBezTo>
                  <a:cubicBezTo>
                    <a:pt x="56" y="24"/>
                    <a:pt x="57" y="23"/>
                    <a:pt x="55" y="24"/>
                  </a:cubicBezTo>
                  <a:cubicBezTo>
                    <a:pt x="53" y="24"/>
                    <a:pt x="50" y="23"/>
                    <a:pt x="50" y="23"/>
                  </a:cubicBezTo>
                  <a:cubicBezTo>
                    <a:pt x="47" y="23"/>
                    <a:pt x="48" y="23"/>
                    <a:pt x="46" y="23"/>
                  </a:cubicBezTo>
                </a:path>
              </a:pathLst>
            </a:custGeom>
            <a:solidFill>
              <a:srgbClr val="FFFFFF"/>
            </a:solidFill>
            <a:ln w="9525">
              <a:noFill/>
              <a:round/>
              <a:headEnd/>
              <a:tailEnd/>
            </a:ln>
          </p:spPr>
          <p:txBody>
            <a:bodyPr/>
            <a:lstStyle/>
            <a:p>
              <a:endParaRPr lang="en-US"/>
            </a:p>
          </p:txBody>
        </p:sp>
        <p:sp>
          <p:nvSpPr>
            <p:cNvPr id="5334" name="Freeform 86"/>
            <p:cNvSpPr>
              <a:spLocks/>
            </p:cNvSpPr>
            <p:nvPr/>
          </p:nvSpPr>
          <p:spPr bwMode="auto">
            <a:xfrm>
              <a:off x="5659438" y="2733675"/>
              <a:ext cx="533400" cy="228600"/>
            </a:xfrm>
            <a:custGeom>
              <a:avLst/>
              <a:gdLst>
                <a:gd name="T0" fmla="*/ 2147483647 w 57"/>
                <a:gd name="T1" fmla="*/ 0 h 24"/>
                <a:gd name="T2" fmla="*/ 0 w 57"/>
                <a:gd name="T3" fmla="*/ 2147483647 h 24"/>
                <a:gd name="T4" fmla="*/ 2147483647 w 57"/>
                <a:gd name="T5" fmla="*/ 2147483647 h 24"/>
                <a:gd name="T6" fmla="*/ 2147483647 w 57"/>
                <a:gd name="T7" fmla="*/ 2147483647 h 24"/>
                <a:gd name="T8" fmla="*/ 2147483647 w 57"/>
                <a:gd name="T9" fmla="*/ 2147483647 h 24"/>
                <a:gd name="T10" fmla="*/ 2147483647 w 57"/>
                <a:gd name="T11" fmla="*/ 2147483647 h 24"/>
                <a:gd name="T12" fmla="*/ 2147483647 w 57"/>
                <a:gd name="T13" fmla="*/ 2147483647 h 24"/>
                <a:gd name="T14" fmla="*/ 2147483647 w 57"/>
                <a:gd name="T15" fmla="*/ 2147483647 h 24"/>
                <a:gd name="T16" fmla="*/ 2147483647 w 57"/>
                <a:gd name="T17" fmla="*/ 2147483647 h 24"/>
                <a:gd name="T18" fmla="*/ 2147483647 w 57"/>
                <a:gd name="T19" fmla="*/ 2147483647 h 24"/>
                <a:gd name="T20" fmla="*/ 2147483647 w 57"/>
                <a:gd name="T21" fmla="*/ 2147483647 h 24"/>
                <a:gd name="T22" fmla="*/ 2147483647 w 57"/>
                <a:gd name="T23" fmla="*/ 2147483647 h 24"/>
                <a:gd name="T24" fmla="*/ 2147483647 w 57"/>
                <a:gd name="T25" fmla="*/ 2147483647 h 24"/>
                <a:gd name="T26" fmla="*/ 2147483647 w 57"/>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4"/>
                <a:gd name="T44" fmla="*/ 57 w 57"/>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4">
                  <a:moveTo>
                    <a:pt x="6" y="0"/>
                  </a:moveTo>
                  <a:cubicBezTo>
                    <a:pt x="3" y="4"/>
                    <a:pt x="1" y="8"/>
                    <a:pt x="0" y="12"/>
                  </a:cubicBezTo>
                  <a:cubicBezTo>
                    <a:pt x="0" y="12"/>
                    <a:pt x="5" y="11"/>
                    <a:pt x="6" y="11"/>
                  </a:cubicBezTo>
                  <a:cubicBezTo>
                    <a:pt x="14" y="13"/>
                    <a:pt x="23" y="15"/>
                    <a:pt x="31" y="18"/>
                  </a:cubicBezTo>
                  <a:cubicBezTo>
                    <a:pt x="32" y="18"/>
                    <a:pt x="33" y="18"/>
                    <a:pt x="34" y="17"/>
                  </a:cubicBezTo>
                  <a:cubicBezTo>
                    <a:pt x="35" y="17"/>
                    <a:pt x="37" y="16"/>
                    <a:pt x="37" y="16"/>
                  </a:cubicBezTo>
                  <a:cubicBezTo>
                    <a:pt x="38" y="13"/>
                    <a:pt x="39" y="16"/>
                    <a:pt x="41" y="17"/>
                  </a:cubicBezTo>
                  <a:cubicBezTo>
                    <a:pt x="42" y="17"/>
                    <a:pt x="44" y="17"/>
                    <a:pt x="45" y="18"/>
                  </a:cubicBezTo>
                  <a:cubicBezTo>
                    <a:pt x="48" y="17"/>
                    <a:pt x="49" y="17"/>
                    <a:pt x="52" y="17"/>
                  </a:cubicBezTo>
                  <a:cubicBezTo>
                    <a:pt x="52" y="18"/>
                    <a:pt x="51" y="18"/>
                    <a:pt x="51" y="19"/>
                  </a:cubicBezTo>
                  <a:cubicBezTo>
                    <a:pt x="52" y="20"/>
                    <a:pt x="54" y="21"/>
                    <a:pt x="54" y="21"/>
                  </a:cubicBezTo>
                  <a:cubicBezTo>
                    <a:pt x="56" y="24"/>
                    <a:pt x="57" y="23"/>
                    <a:pt x="55" y="24"/>
                  </a:cubicBezTo>
                  <a:cubicBezTo>
                    <a:pt x="53" y="24"/>
                    <a:pt x="50" y="23"/>
                    <a:pt x="50" y="23"/>
                  </a:cubicBezTo>
                  <a:cubicBezTo>
                    <a:pt x="47" y="23"/>
                    <a:pt x="48" y="23"/>
                    <a:pt x="46" y="23"/>
                  </a:cubicBezTo>
                </a:path>
              </a:pathLst>
            </a:custGeom>
            <a:noFill/>
            <a:ln w="9525" cap="rnd">
              <a:solidFill>
                <a:srgbClr val="000000"/>
              </a:solidFill>
              <a:round/>
              <a:headEnd/>
              <a:tailEnd/>
            </a:ln>
          </p:spPr>
          <p:txBody>
            <a:bodyPr/>
            <a:lstStyle/>
            <a:p>
              <a:endParaRPr lang="en-US"/>
            </a:p>
          </p:txBody>
        </p:sp>
      </p:grpSp>
      <p:grpSp>
        <p:nvGrpSpPr>
          <p:cNvPr id="24" name="Group 283"/>
          <p:cNvGrpSpPr>
            <a:grpSpLocks/>
          </p:cNvGrpSpPr>
          <p:nvPr/>
        </p:nvGrpSpPr>
        <p:grpSpPr bwMode="auto">
          <a:xfrm>
            <a:off x="4529138" y="3333750"/>
            <a:ext cx="103187" cy="390525"/>
            <a:chOff x="4529138" y="3333750"/>
            <a:chExt cx="103187" cy="390525"/>
          </a:xfrm>
        </p:grpSpPr>
        <p:sp>
          <p:nvSpPr>
            <p:cNvPr id="5331" name="Freeform 88"/>
            <p:cNvSpPr>
              <a:spLocks/>
            </p:cNvSpPr>
            <p:nvPr/>
          </p:nvSpPr>
          <p:spPr bwMode="auto">
            <a:xfrm>
              <a:off x="4529138" y="3333750"/>
              <a:ext cx="103187" cy="390525"/>
            </a:xfrm>
            <a:custGeom>
              <a:avLst/>
              <a:gdLst>
                <a:gd name="T0" fmla="*/ 0 w 66"/>
                <a:gd name="T1" fmla="*/ 0 h 246"/>
                <a:gd name="T2" fmla="*/ 2147483647 w 66"/>
                <a:gd name="T3" fmla="*/ 2147483647 h 246"/>
                <a:gd name="T4" fmla="*/ 2147483647 w 66"/>
                <a:gd name="T5" fmla="*/ 2147483647 h 246"/>
                <a:gd name="T6" fmla="*/ 2147483647 w 66"/>
                <a:gd name="T7" fmla="*/ 2147483647 h 246"/>
                <a:gd name="T8" fmla="*/ 2147483647 w 66"/>
                <a:gd name="T9" fmla="*/ 2147483647 h 246"/>
                <a:gd name="T10" fmla="*/ 2147483647 w 66"/>
                <a:gd name="T11" fmla="*/ 2147483647 h 246"/>
                <a:gd name="T12" fmla="*/ 2147483647 w 66"/>
                <a:gd name="T13" fmla="*/ 2147483647 h 246"/>
                <a:gd name="T14" fmla="*/ 2147483647 w 66"/>
                <a:gd name="T15" fmla="*/ 2147483647 h 246"/>
                <a:gd name="T16" fmla="*/ 0 w 66"/>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46"/>
                <a:gd name="T29" fmla="*/ 66 w 66"/>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46">
                  <a:moveTo>
                    <a:pt x="0" y="0"/>
                  </a:moveTo>
                  <a:lnTo>
                    <a:pt x="42" y="54"/>
                  </a:lnTo>
                  <a:lnTo>
                    <a:pt x="66" y="102"/>
                  </a:lnTo>
                  <a:lnTo>
                    <a:pt x="42" y="150"/>
                  </a:lnTo>
                  <a:lnTo>
                    <a:pt x="42" y="198"/>
                  </a:lnTo>
                  <a:lnTo>
                    <a:pt x="42" y="216"/>
                  </a:lnTo>
                  <a:lnTo>
                    <a:pt x="18" y="246"/>
                  </a:lnTo>
                  <a:lnTo>
                    <a:pt x="66" y="96"/>
                  </a:lnTo>
                  <a:lnTo>
                    <a:pt x="0" y="0"/>
                  </a:lnTo>
                  <a:close/>
                </a:path>
              </a:pathLst>
            </a:custGeom>
            <a:solidFill>
              <a:srgbClr val="FFFFFF"/>
            </a:solidFill>
            <a:ln w="9525">
              <a:noFill/>
              <a:round/>
              <a:headEnd/>
              <a:tailEnd/>
            </a:ln>
          </p:spPr>
          <p:txBody>
            <a:bodyPr/>
            <a:lstStyle/>
            <a:p>
              <a:endParaRPr lang="en-US"/>
            </a:p>
          </p:txBody>
        </p:sp>
        <p:sp>
          <p:nvSpPr>
            <p:cNvPr id="5332" name="Freeform 89"/>
            <p:cNvSpPr>
              <a:spLocks/>
            </p:cNvSpPr>
            <p:nvPr/>
          </p:nvSpPr>
          <p:spPr bwMode="auto">
            <a:xfrm>
              <a:off x="4529138" y="3333750"/>
              <a:ext cx="103187" cy="390525"/>
            </a:xfrm>
            <a:custGeom>
              <a:avLst/>
              <a:gdLst>
                <a:gd name="T0" fmla="*/ 0 w 66"/>
                <a:gd name="T1" fmla="*/ 0 h 246"/>
                <a:gd name="T2" fmla="*/ 2147483647 w 66"/>
                <a:gd name="T3" fmla="*/ 2147483647 h 246"/>
                <a:gd name="T4" fmla="*/ 2147483647 w 66"/>
                <a:gd name="T5" fmla="*/ 2147483647 h 246"/>
                <a:gd name="T6" fmla="*/ 2147483647 w 66"/>
                <a:gd name="T7" fmla="*/ 2147483647 h 246"/>
                <a:gd name="T8" fmla="*/ 2147483647 w 66"/>
                <a:gd name="T9" fmla="*/ 2147483647 h 246"/>
                <a:gd name="T10" fmla="*/ 2147483647 w 66"/>
                <a:gd name="T11" fmla="*/ 2147483647 h 246"/>
                <a:gd name="T12" fmla="*/ 2147483647 w 66"/>
                <a:gd name="T13" fmla="*/ 2147483647 h 246"/>
                <a:gd name="T14" fmla="*/ 2147483647 w 66"/>
                <a:gd name="T15" fmla="*/ 2147483647 h 246"/>
                <a:gd name="T16" fmla="*/ 0 w 66"/>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46"/>
                <a:gd name="T29" fmla="*/ 66 w 66"/>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46">
                  <a:moveTo>
                    <a:pt x="0" y="0"/>
                  </a:moveTo>
                  <a:lnTo>
                    <a:pt x="42" y="54"/>
                  </a:lnTo>
                  <a:lnTo>
                    <a:pt x="66" y="102"/>
                  </a:lnTo>
                  <a:lnTo>
                    <a:pt x="42" y="150"/>
                  </a:lnTo>
                  <a:lnTo>
                    <a:pt x="42" y="198"/>
                  </a:lnTo>
                  <a:lnTo>
                    <a:pt x="42" y="216"/>
                  </a:lnTo>
                  <a:lnTo>
                    <a:pt x="18" y="246"/>
                  </a:lnTo>
                  <a:lnTo>
                    <a:pt x="66" y="96"/>
                  </a:lnTo>
                  <a:lnTo>
                    <a:pt x="0" y="0"/>
                  </a:lnTo>
                </a:path>
              </a:pathLst>
            </a:custGeom>
            <a:noFill/>
            <a:ln w="9525" cap="rnd">
              <a:solidFill>
                <a:srgbClr val="000000"/>
              </a:solidFill>
              <a:round/>
              <a:headEnd/>
              <a:tailEnd/>
            </a:ln>
          </p:spPr>
          <p:txBody>
            <a:bodyPr/>
            <a:lstStyle/>
            <a:p>
              <a:endParaRPr lang="en-US"/>
            </a:p>
          </p:txBody>
        </p:sp>
      </p:grpSp>
      <p:grpSp>
        <p:nvGrpSpPr>
          <p:cNvPr id="25" name="Group 284"/>
          <p:cNvGrpSpPr>
            <a:grpSpLocks/>
          </p:cNvGrpSpPr>
          <p:nvPr/>
        </p:nvGrpSpPr>
        <p:grpSpPr bwMode="auto">
          <a:xfrm>
            <a:off x="6135688" y="2952750"/>
            <a:ext cx="47625" cy="171450"/>
            <a:chOff x="6135688" y="2952750"/>
            <a:chExt cx="47625" cy="171450"/>
          </a:xfrm>
        </p:grpSpPr>
        <p:sp>
          <p:nvSpPr>
            <p:cNvPr id="5329" name="Freeform 91"/>
            <p:cNvSpPr>
              <a:spLocks/>
            </p:cNvSpPr>
            <p:nvPr/>
          </p:nvSpPr>
          <p:spPr bwMode="auto">
            <a:xfrm>
              <a:off x="6135688" y="2952750"/>
              <a:ext cx="47625" cy="171450"/>
            </a:xfrm>
            <a:custGeom>
              <a:avLst/>
              <a:gdLst>
                <a:gd name="T0" fmla="*/ 2147483647 w 5"/>
                <a:gd name="T1" fmla="*/ 2147483647 h 18"/>
                <a:gd name="T2" fmla="*/ 2147483647 w 5"/>
                <a:gd name="T3" fmla="*/ 2147483647 h 18"/>
                <a:gd name="T4" fmla="*/ 2147483647 w 5"/>
                <a:gd name="T5" fmla="*/ 0 h 18"/>
                <a:gd name="T6" fmla="*/ 0 60000 65536"/>
                <a:gd name="T7" fmla="*/ 0 60000 65536"/>
                <a:gd name="T8" fmla="*/ 0 60000 65536"/>
                <a:gd name="T9" fmla="*/ 0 w 5"/>
                <a:gd name="T10" fmla="*/ 0 h 18"/>
                <a:gd name="T11" fmla="*/ 5 w 5"/>
                <a:gd name="T12" fmla="*/ 18 h 18"/>
              </a:gdLst>
              <a:ahLst/>
              <a:cxnLst>
                <a:cxn ang="T6">
                  <a:pos x="T0" y="T1"/>
                </a:cxn>
                <a:cxn ang="T7">
                  <a:pos x="T2" y="T3"/>
                </a:cxn>
                <a:cxn ang="T8">
                  <a:pos x="T4" y="T5"/>
                </a:cxn>
              </a:cxnLst>
              <a:rect l="T9" t="T10" r="T11" b="T12"/>
              <a:pathLst>
                <a:path w="5" h="18">
                  <a:moveTo>
                    <a:pt x="3" y="18"/>
                  </a:moveTo>
                  <a:cubicBezTo>
                    <a:pt x="0" y="13"/>
                    <a:pt x="4" y="9"/>
                    <a:pt x="5" y="4"/>
                  </a:cubicBezTo>
                  <a:cubicBezTo>
                    <a:pt x="5" y="1"/>
                    <a:pt x="5" y="2"/>
                    <a:pt x="5" y="0"/>
                  </a:cubicBezTo>
                </a:path>
              </a:pathLst>
            </a:custGeom>
            <a:solidFill>
              <a:srgbClr val="FFFFFF"/>
            </a:solidFill>
            <a:ln w="9525">
              <a:noFill/>
              <a:round/>
              <a:headEnd/>
              <a:tailEnd/>
            </a:ln>
          </p:spPr>
          <p:txBody>
            <a:bodyPr/>
            <a:lstStyle/>
            <a:p>
              <a:endParaRPr lang="en-US"/>
            </a:p>
          </p:txBody>
        </p:sp>
        <p:sp>
          <p:nvSpPr>
            <p:cNvPr id="5330" name="Freeform 92"/>
            <p:cNvSpPr>
              <a:spLocks/>
            </p:cNvSpPr>
            <p:nvPr/>
          </p:nvSpPr>
          <p:spPr bwMode="auto">
            <a:xfrm>
              <a:off x="6135688" y="2952750"/>
              <a:ext cx="47625" cy="171450"/>
            </a:xfrm>
            <a:custGeom>
              <a:avLst/>
              <a:gdLst>
                <a:gd name="T0" fmla="*/ 2147483647 w 5"/>
                <a:gd name="T1" fmla="*/ 2147483647 h 18"/>
                <a:gd name="T2" fmla="*/ 2147483647 w 5"/>
                <a:gd name="T3" fmla="*/ 2147483647 h 18"/>
                <a:gd name="T4" fmla="*/ 2147483647 w 5"/>
                <a:gd name="T5" fmla="*/ 0 h 18"/>
                <a:gd name="T6" fmla="*/ 0 60000 65536"/>
                <a:gd name="T7" fmla="*/ 0 60000 65536"/>
                <a:gd name="T8" fmla="*/ 0 60000 65536"/>
                <a:gd name="T9" fmla="*/ 0 w 5"/>
                <a:gd name="T10" fmla="*/ 0 h 18"/>
                <a:gd name="T11" fmla="*/ 5 w 5"/>
                <a:gd name="T12" fmla="*/ 18 h 18"/>
              </a:gdLst>
              <a:ahLst/>
              <a:cxnLst>
                <a:cxn ang="T6">
                  <a:pos x="T0" y="T1"/>
                </a:cxn>
                <a:cxn ang="T7">
                  <a:pos x="T2" y="T3"/>
                </a:cxn>
                <a:cxn ang="T8">
                  <a:pos x="T4" y="T5"/>
                </a:cxn>
              </a:cxnLst>
              <a:rect l="T9" t="T10" r="T11" b="T12"/>
              <a:pathLst>
                <a:path w="5" h="18">
                  <a:moveTo>
                    <a:pt x="3" y="18"/>
                  </a:moveTo>
                  <a:cubicBezTo>
                    <a:pt x="0" y="13"/>
                    <a:pt x="4" y="9"/>
                    <a:pt x="5" y="4"/>
                  </a:cubicBezTo>
                  <a:cubicBezTo>
                    <a:pt x="5" y="1"/>
                    <a:pt x="5" y="2"/>
                    <a:pt x="5" y="0"/>
                  </a:cubicBezTo>
                </a:path>
              </a:pathLst>
            </a:custGeom>
            <a:noFill/>
            <a:ln w="9525" cap="rnd">
              <a:solidFill>
                <a:srgbClr val="000000"/>
              </a:solidFill>
              <a:round/>
              <a:headEnd/>
              <a:tailEnd/>
            </a:ln>
          </p:spPr>
          <p:txBody>
            <a:bodyPr/>
            <a:lstStyle/>
            <a:p>
              <a:endParaRPr lang="en-US"/>
            </a:p>
          </p:txBody>
        </p:sp>
      </p:grpSp>
      <p:sp>
        <p:nvSpPr>
          <p:cNvPr id="5156" name="Freeform 93"/>
          <p:cNvSpPr>
            <a:spLocks/>
          </p:cNvSpPr>
          <p:nvPr/>
        </p:nvSpPr>
        <p:spPr bwMode="auto">
          <a:xfrm>
            <a:off x="4043363" y="3333750"/>
            <a:ext cx="588962" cy="1247775"/>
          </a:xfrm>
          <a:custGeom>
            <a:avLst/>
            <a:gdLst>
              <a:gd name="T0" fmla="*/ 2147483647 w 377"/>
              <a:gd name="T1" fmla="*/ 2147483647 h 786"/>
              <a:gd name="T2" fmla="*/ 2147483647 w 377"/>
              <a:gd name="T3" fmla="*/ 2147483647 h 786"/>
              <a:gd name="T4" fmla="*/ 2147483647 w 377"/>
              <a:gd name="T5" fmla="*/ 2147483647 h 786"/>
              <a:gd name="T6" fmla="*/ 2147483647 w 377"/>
              <a:gd name="T7" fmla="*/ 2147483647 h 786"/>
              <a:gd name="T8" fmla="*/ 2147483647 w 377"/>
              <a:gd name="T9" fmla="*/ 2147483647 h 786"/>
              <a:gd name="T10" fmla="*/ 2147483647 w 377"/>
              <a:gd name="T11" fmla="*/ 2147483647 h 786"/>
              <a:gd name="T12" fmla="*/ 2147483647 w 377"/>
              <a:gd name="T13" fmla="*/ 2147483647 h 786"/>
              <a:gd name="T14" fmla="*/ 2147483647 w 377"/>
              <a:gd name="T15" fmla="*/ 2147483647 h 786"/>
              <a:gd name="T16" fmla="*/ 2147483647 w 377"/>
              <a:gd name="T17" fmla="*/ 2147483647 h 786"/>
              <a:gd name="T18" fmla="*/ 2147483647 w 377"/>
              <a:gd name="T19" fmla="*/ 2147483647 h 786"/>
              <a:gd name="T20" fmla="*/ 2147483647 w 377"/>
              <a:gd name="T21" fmla="*/ 2147483647 h 786"/>
              <a:gd name="T22" fmla="*/ 2147483647 w 377"/>
              <a:gd name="T23" fmla="*/ 2147483647 h 786"/>
              <a:gd name="T24" fmla="*/ 2147483647 w 377"/>
              <a:gd name="T25" fmla="*/ 2147483647 h 786"/>
              <a:gd name="T26" fmla="*/ 2147483647 w 377"/>
              <a:gd name="T27" fmla="*/ 2147483647 h 786"/>
              <a:gd name="T28" fmla="*/ 2147483647 w 377"/>
              <a:gd name="T29" fmla="*/ 2147483647 h 786"/>
              <a:gd name="T30" fmla="*/ 2147483647 w 377"/>
              <a:gd name="T31" fmla="*/ 2147483647 h 786"/>
              <a:gd name="T32" fmla="*/ 2147483647 w 377"/>
              <a:gd name="T33" fmla="*/ 2147483647 h 786"/>
              <a:gd name="T34" fmla="*/ 2147483647 w 377"/>
              <a:gd name="T35" fmla="*/ 2147483647 h 786"/>
              <a:gd name="T36" fmla="*/ 2147483647 w 377"/>
              <a:gd name="T37" fmla="*/ 2147483647 h 786"/>
              <a:gd name="T38" fmla="*/ 2147483647 w 377"/>
              <a:gd name="T39" fmla="*/ 0 h 786"/>
              <a:gd name="T40" fmla="*/ 2147483647 w 377"/>
              <a:gd name="T41" fmla="*/ 2147483647 h 786"/>
              <a:gd name="T42" fmla="*/ 2147483647 w 377"/>
              <a:gd name="T43" fmla="*/ 2147483647 h 786"/>
              <a:gd name="T44" fmla="*/ 2147483647 w 377"/>
              <a:gd name="T45" fmla="*/ 2147483647 h 786"/>
              <a:gd name="T46" fmla="*/ 2147483647 w 377"/>
              <a:gd name="T47" fmla="*/ 2147483647 h 786"/>
              <a:gd name="T48" fmla="*/ 2147483647 w 377"/>
              <a:gd name="T49" fmla="*/ 2147483647 h 786"/>
              <a:gd name="T50" fmla="*/ 2147483647 w 377"/>
              <a:gd name="T51" fmla="*/ 2147483647 h 786"/>
              <a:gd name="T52" fmla="*/ 2147483647 w 377"/>
              <a:gd name="T53" fmla="*/ 2147483647 h 786"/>
              <a:gd name="T54" fmla="*/ 2147483647 w 377"/>
              <a:gd name="T55" fmla="*/ 2147483647 h 786"/>
              <a:gd name="T56" fmla="*/ 2147483647 w 377"/>
              <a:gd name="T57" fmla="*/ 2147483647 h 786"/>
              <a:gd name="T58" fmla="*/ 2147483647 w 377"/>
              <a:gd name="T59" fmla="*/ 2147483647 h 786"/>
              <a:gd name="T60" fmla="*/ 2147483647 w 377"/>
              <a:gd name="T61" fmla="*/ 2147483647 h 786"/>
              <a:gd name="T62" fmla="*/ 2147483647 w 377"/>
              <a:gd name="T63" fmla="*/ 2147483647 h 786"/>
              <a:gd name="T64" fmla="*/ 2147483647 w 377"/>
              <a:gd name="T65" fmla="*/ 2147483647 h 786"/>
              <a:gd name="T66" fmla="*/ 2147483647 w 377"/>
              <a:gd name="T67" fmla="*/ 2147483647 h 786"/>
              <a:gd name="T68" fmla="*/ 2147483647 w 377"/>
              <a:gd name="T69" fmla="*/ 2147483647 h 786"/>
              <a:gd name="T70" fmla="*/ 2147483647 w 377"/>
              <a:gd name="T71" fmla="*/ 2147483647 h 786"/>
              <a:gd name="T72" fmla="*/ 2147483647 w 377"/>
              <a:gd name="T73" fmla="*/ 2147483647 h 786"/>
              <a:gd name="T74" fmla="*/ 2147483647 w 377"/>
              <a:gd name="T75" fmla="*/ 2147483647 h 786"/>
              <a:gd name="T76" fmla="*/ 2147483647 w 377"/>
              <a:gd name="T77" fmla="*/ 2147483647 h 786"/>
              <a:gd name="T78" fmla="*/ 2147483647 w 377"/>
              <a:gd name="T79" fmla="*/ 2147483647 h 786"/>
              <a:gd name="T80" fmla="*/ 0 w 377"/>
              <a:gd name="T81" fmla="*/ 2147483647 h 786"/>
              <a:gd name="T82" fmla="*/ 2147483647 w 377"/>
              <a:gd name="T83" fmla="*/ 2147483647 h 786"/>
              <a:gd name="T84" fmla="*/ 2147483647 w 377"/>
              <a:gd name="T85" fmla="*/ 2147483647 h 786"/>
              <a:gd name="T86" fmla="*/ 2147483647 w 377"/>
              <a:gd name="T87" fmla="*/ 2147483647 h 786"/>
              <a:gd name="T88" fmla="*/ 2147483647 w 377"/>
              <a:gd name="T89" fmla="*/ 2147483647 h 786"/>
              <a:gd name="T90" fmla="*/ 2147483647 w 377"/>
              <a:gd name="T91" fmla="*/ 2147483647 h 786"/>
              <a:gd name="T92" fmla="*/ 2147483647 w 377"/>
              <a:gd name="T93" fmla="*/ 2147483647 h 786"/>
              <a:gd name="T94" fmla="*/ 2147483647 w 377"/>
              <a:gd name="T95" fmla="*/ 2147483647 h 786"/>
              <a:gd name="T96" fmla="*/ 2147483647 w 377"/>
              <a:gd name="T97" fmla="*/ 2147483647 h 786"/>
              <a:gd name="T98" fmla="*/ 2147483647 w 377"/>
              <a:gd name="T99" fmla="*/ 2147483647 h 786"/>
              <a:gd name="T100" fmla="*/ 2147483647 w 377"/>
              <a:gd name="T101" fmla="*/ 2147483647 h 786"/>
              <a:gd name="T102" fmla="*/ 2147483647 w 377"/>
              <a:gd name="T103" fmla="*/ 2147483647 h 786"/>
              <a:gd name="T104" fmla="*/ 2147483647 w 377"/>
              <a:gd name="T105" fmla="*/ 2147483647 h 786"/>
              <a:gd name="T106" fmla="*/ 2147483647 w 377"/>
              <a:gd name="T107" fmla="*/ 2147483647 h 786"/>
              <a:gd name="T108" fmla="*/ 0 w 377"/>
              <a:gd name="T109" fmla="*/ 2147483647 h 786"/>
              <a:gd name="T110" fmla="*/ 2147483647 w 377"/>
              <a:gd name="T111" fmla="*/ 2147483647 h 786"/>
              <a:gd name="T112" fmla="*/ 2147483647 w 377"/>
              <a:gd name="T113" fmla="*/ 2147483647 h 786"/>
              <a:gd name="T114" fmla="*/ 2147483647 w 377"/>
              <a:gd name="T115" fmla="*/ 2147483647 h 786"/>
              <a:gd name="T116" fmla="*/ 2147483647 w 377"/>
              <a:gd name="T117" fmla="*/ 2147483647 h 786"/>
              <a:gd name="T118" fmla="*/ 2147483647 w 377"/>
              <a:gd name="T119" fmla="*/ 2147483647 h 7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7"/>
              <a:gd name="T181" fmla="*/ 0 h 786"/>
              <a:gd name="T182" fmla="*/ 377 w 377"/>
              <a:gd name="T183" fmla="*/ 786 h 78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7" h="786">
                <a:moveTo>
                  <a:pt x="78" y="786"/>
                </a:moveTo>
                <a:lnTo>
                  <a:pt x="126" y="786"/>
                </a:lnTo>
                <a:lnTo>
                  <a:pt x="132" y="738"/>
                </a:lnTo>
                <a:lnTo>
                  <a:pt x="162" y="696"/>
                </a:lnTo>
                <a:lnTo>
                  <a:pt x="174" y="642"/>
                </a:lnTo>
                <a:lnTo>
                  <a:pt x="150" y="558"/>
                </a:lnTo>
                <a:lnTo>
                  <a:pt x="150" y="522"/>
                </a:lnTo>
                <a:lnTo>
                  <a:pt x="180" y="516"/>
                </a:lnTo>
                <a:lnTo>
                  <a:pt x="234" y="552"/>
                </a:lnTo>
                <a:lnTo>
                  <a:pt x="240" y="540"/>
                </a:lnTo>
                <a:lnTo>
                  <a:pt x="198" y="492"/>
                </a:lnTo>
                <a:lnTo>
                  <a:pt x="216" y="462"/>
                </a:lnTo>
                <a:lnTo>
                  <a:pt x="216" y="420"/>
                </a:lnTo>
                <a:lnTo>
                  <a:pt x="222" y="390"/>
                </a:lnTo>
                <a:lnTo>
                  <a:pt x="305" y="366"/>
                </a:lnTo>
                <a:lnTo>
                  <a:pt x="311" y="342"/>
                </a:lnTo>
                <a:lnTo>
                  <a:pt x="329" y="330"/>
                </a:lnTo>
                <a:lnTo>
                  <a:pt x="323" y="246"/>
                </a:lnTo>
                <a:lnTo>
                  <a:pt x="377" y="102"/>
                </a:lnTo>
                <a:lnTo>
                  <a:pt x="311" y="0"/>
                </a:lnTo>
                <a:lnTo>
                  <a:pt x="299" y="24"/>
                </a:lnTo>
                <a:lnTo>
                  <a:pt x="288" y="36"/>
                </a:lnTo>
                <a:lnTo>
                  <a:pt x="276" y="30"/>
                </a:lnTo>
                <a:lnTo>
                  <a:pt x="264" y="24"/>
                </a:lnTo>
                <a:lnTo>
                  <a:pt x="252" y="18"/>
                </a:lnTo>
                <a:lnTo>
                  <a:pt x="132" y="66"/>
                </a:lnTo>
                <a:lnTo>
                  <a:pt x="138" y="96"/>
                </a:lnTo>
                <a:lnTo>
                  <a:pt x="150" y="120"/>
                </a:lnTo>
                <a:lnTo>
                  <a:pt x="162" y="144"/>
                </a:lnTo>
                <a:lnTo>
                  <a:pt x="174" y="150"/>
                </a:lnTo>
                <a:lnTo>
                  <a:pt x="180" y="150"/>
                </a:lnTo>
                <a:lnTo>
                  <a:pt x="180" y="168"/>
                </a:lnTo>
                <a:lnTo>
                  <a:pt x="162" y="186"/>
                </a:lnTo>
                <a:lnTo>
                  <a:pt x="150" y="198"/>
                </a:lnTo>
                <a:lnTo>
                  <a:pt x="120" y="234"/>
                </a:lnTo>
                <a:lnTo>
                  <a:pt x="102" y="252"/>
                </a:lnTo>
                <a:lnTo>
                  <a:pt x="84" y="276"/>
                </a:lnTo>
                <a:lnTo>
                  <a:pt x="66" y="282"/>
                </a:lnTo>
                <a:lnTo>
                  <a:pt x="42" y="300"/>
                </a:lnTo>
                <a:lnTo>
                  <a:pt x="18" y="318"/>
                </a:lnTo>
                <a:lnTo>
                  <a:pt x="0" y="330"/>
                </a:lnTo>
                <a:lnTo>
                  <a:pt x="36" y="336"/>
                </a:lnTo>
                <a:lnTo>
                  <a:pt x="30" y="366"/>
                </a:lnTo>
                <a:lnTo>
                  <a:pt x="12" y="402"/>
                </a:lnTo>
                <a:lnTo>
                  <a:pt x="6" y="438"/>
                </a:lnTo>
                <a:lnTo>
                  <a:pt x="36" y="480"/>
                </a:lnTo>
                <a:lnTo>
                  <a:pt x="6" y="498"/>
                </a:lnTo>
                <a:lnTo>
                  <a:pt x="6" y="522"/>
                </a:lnTo>
                <a:lnTo>
                  <a:pt x="36" y="552"/>
                </a:lnTo>
                <a:lnTo>
                  <a:pt x="60" y="576"/>
                </a:lnTo>
                <a:lnTo>
                  <a:pt x="78" y="606"/>
                </a:lnTo>
                <a:lnTo>
                  <a:pt x="36" y="594"/>
                </a:lnTo>
                <a:lnTo>
                  <a:pt x="18" y="630"/>
                </a:lnTo>
                <a:lnTo>
                  <a:pt x="12" y="678"/>
                </a:lnTo>
                <a:lnTo>
                  <a:pt x="0" y="678"/>
                </a:lnTo>
                <a:lnTo>
                  <a:pt x="12" y="708"/>
                </a:lnTo>
                <a:lnTo>
                  <a:pt x="42" y="732"/>
                </a:lnTo>
                <a:lnTo>
                  <a:pt x="72" y="756"/>
                </a:lnTo>
                <a:lnTo>
                  <a:pt x="78" y="786"/>
                </a:lnTo>
                <a:close/>
              </a:path>
            </a:pathLst>
          </a:custGeom>
          <a:noFill/>
          <a:ln w="9525" cap="rnd">
            <a:solidFill>
              <a:srgbClr val="000000"/>
            </a:solidFill>
            <a:round/>
            <a:headEnd/>
            <a:tailEnd/>
          </a:ln>
        </p:spPr>
        <p:txBody>
          <a:bodyPr/>
          <a:lstStyle/>
          <a:p>
            <a:endParaRPr lang="en-US"/>
          </a:p>
        </p:txBody>
      </p:sp>
      <p:sp>
        <p:nvSpPr>
          <p:cNvPr id="5157" name="Freeform 94"/>
          <p:cNvSpPr>
            <a:spLocks/>
          </p:cNvSpPr>
          <p:nvPr/>
        </p:nvSpPr>
        <p:spPr bwMode="auto">
          <a:xfrm>
            <a:off x="4510088" y="2600325"/>
            <a:ext cx="776287" cy="733425"/>
          </a:xfrm>
          <a:custGeom>
            <a:avLst/>
            <a:gdLst>
              <a:gd name="T0" fmla="*/ 0 w 83"/>
              <a:gd name="T1" fmla="*/ 2147483647 h 77"/>
              <a:gd name="T2" fmla="*/ 2147483647 w 83"/>
              <a:gd name="T3" fmla="*/ 2147483647 h 77"/>
              <a:gd name="T4" fmla="*/ 2147483647 w 83"/>
              <a:gd name="T5" fmla="*/ 2147483647 h 77"/>
              <a:gd name="T6" fmla="*/ 2147483647 w 83"/>
              <a:gd name="T7" fmla="*/ 2147483647 h 77"/>
              <a:gd name="T8" fmla="*/ 2147483647 w 83"/>
              <a:gd name="T9" fmla="*/ 2147483647 h 77"/>
              <a:gd name="T10" fmla="*/ 2147483647 w 83"/>
              <a:gd name="T11" fmla="*/ 0 h 77"/>
              <a:gd name="T12" fmla="*/ 2147483647 w 83"/>
              <a:gd name="T13" fmla="*/ 2147483647 h 77"/>
              <a:gd name="T14" fmla="*/ 2147483647 w 83"/>
              <a:gd name="T15" fmla="*/ 2147483647 h 77"/>
              <a:gd name="T16" fmla="*/ 2147483647 w 83"/>
              <a:gd name="T17" fmla="*/ 2147483647 h 77"/>
              <a:gd name="T18" fmla="*/ 2147483647 w 83"/>
              <a:gd name="T19" fmla="*/ 2147483647 h 77"/>
              <a:gd name="T20" fmla="*/ 2147483647 w 83"/>
              <a:gd name="T21" fmla="*/ 2147483647 h 77"/>
              <a:gd name="T22" fmla="*/ 2147483647 w 83"/>
              <a:gd name="T23" fmla="*/ 2147483647 h 77"/>
              <a:gd name="T24" fmla="*/ 2147483647 w 83"/>
              <a:gd name="T25" fmla="*/ 2147483647 h 77"/>
              <a:gd name="T26" fmla="*/ 2147483647 w 83"/>
              <a:gd name="T27" fmla="*/ 2147483647 h 77"/>
              <a:gd name="T28" fmla="*/ 2147483647 w 83"/>
              <a:gd name="T29" fmla="*/ 2147483647 h 77"/>
              <a:gd name="T30" fmla="*/ 2147483647 w 83"/>
              <a:gd name="T31" fmla="*/ 2147483647 h 77"/>
              <a:gd name="T32" fmla="*/ 2147483647 w 83"/>
              <a:gd name="T33" fmla="*/ 2147483647 h 77"/>
              <a:gd name="T34" fmla="*/ 2147483647 w 83"/>
              <a:gd name="T35" fmla="*/ 2147483647 h 77"/>
              <a:gd name="T36" fmla="*/ 2147483647 w 83"/>
              <a:gd name="T37" fmla="*/ 2147483647 h 77"/>
              <a:gd name="T38" fmla="*/ 2147483647 w 83"/>
              <a:gd name="T39" fmla="*/ 2147483647 h 77"/>
              <a:gd name="T40" fmla="*/ 2147483647 w 83"/>
              <a:gd name="T41" fmla="*/ 2147483647 h 77"/>
              <a:gd name="T42" fmla="*/ 2147483647 w 83"/>
              <a:gd name="T43" fmla="*/ 2147483647 h 77"/>
              <a:gd name="T44" fmla="*/ 2147483647 w 83"/>
              <a:gd name="T45" fmla="*/ 2147483647 h 77"/>
              <a:gd name="T46" fmla="*/ 2147483647 w 83"/>
              <a:gd name="T47" fmla="*/ 2147483647 h 77"/>
              <a:gd name="T48" fmla="*/ 2147483647 w 83"/>
              <a:gd name="T49" fmla="*/ 2147483647 h 77"/>
              <a:gd name="T50" fmla="*/ 2147483647 w 83"/>
              <a:gd name="T51" fmla="*/ 2147483647 h 77"/>
              <a:gd name="T52" fmla="*/ 2147483647 w 83"/>
              <a:gd name="T53" fmla="*/ 2147483647 h 77"/>
              <a:gd name="T54" fmla="*/ 2147483647 w 83"/>
              <a:gd name="T55" fmla="*/ 2147483647 h 77"/>
              <a:gd name="T56" fmla="*/ 2147483647 w 83"/>
              <a:gd name="T57" fmla="*/ 2147483647 h 77"/>
              <a:gd name="T58" fmla="*/ 2147483647 w 83"/>
              <a:gd name="T59" fmla="*/ 2147483647 h 77"/>
              <a:gd name="T60" fmla="*/ 2147483647 w 83"/>
              <a:gd name="T61" fmla="*/ 2147483647 h 77"/>
              <a:gd name="T62" fmla="*/ 2147483647 w 83"/>
              <a:gd name="T63" fmla="*/ 2147483647 h 77"/>
              <a:gd name="T64" fmla="*/ 2147483647 w 83"/>
              <a:gd name="T65" fmla="*/ 2147483647 h 77"/>
              <a:gd name="T66" fmla="*/ 2147483647 w 83"/>
              <a:gd name="T67" fmla="*/ 2147483647 h 77"/>
              <a:gd name="T68" fmla="*/ 2147483647 w 83"/>
              <a:gd name="T69" fmla="*/ 2147483647 h 77"/>
              <a:gd name="T70" fmla="*/ 2147483647 w 83"/>
              <a:gd name="T71" fmla="*/ 2147483647 h 77"/>
              <a:gd name="T72" fmla="*/ 2147483647 w 83"/>
              <a:gd name="T73" fmla="*/ 2147483647 h 77"/>
              <a:gd name="T74" fmla="*/ 2147483647 w 83"/>
              <a:gd name="T75" fmla="*/ 2147483647 h 77"/>
              <a:gd name="T76" fmla="*/ 2147483647 w 83"/>
              <a:gd name="T77" fmla="*/ 2147483647 h 77"/>
              <a:gd name="T78" fmla="*/ 2147483647 w 83"/>
              <a:gd name="T79" fmla="*/ 2147483647 h 77"/>
              <a:gd name="T80" fmla="*/ 2147483647 w 83"/>
              <a:gd name="T81" fmla="*/ 2147483647 h 77"/>
              <a:gd name="T82" fmla="*/ 2147483647 w 83"/>
              <a:gd name="T83" fmla="*/ 2147483647 h 77"/>
              <a:gd name="T84" fmla="*/ 2147483647 w 83"/>
              <a:gd name="T85" fmla="*/ 2147483647 h 77"/>
              <a:gd name="T86" fmla="*/ 2147483647 w 83"/>
              <a:gd name="T87" fmla="*/ 2147483647 h 77"/>
              <a:gd name="T88" fmla="*/ 2147483647 w 83"/>
              <a:gd name="T89" fmla="*/ 2147483647 h 77"/>
              <a:gd name="T90" fmla="*/ 2147483647 w 83"/>
              <a:gd name="T91" fmla="*/ 2147483647 h 77"/>
              <a:gd name="T92" fmla="*/ 2147483647 w 83"/>
              <a:gd name="T93" fmla="*/ 2147483647 h 77"/>
              <a:gd name="T94" fmla="*/ 2147483647 w 83"/>
              <a:gd name="T95" fmla="*/ 2147483647 h 77"/>
              <a:gd name="T96" fmla="*/ 2147483647 w 83"/>
              <a:gd name="T97" fmla="*/ 2147483647 h 77"/>
              <a:gd name="T98" fmla="*/ 2147483647 w 83"/>
              <a:gd name="T99" fmla="*/ 2147483647 h 77"/>
              <a:gd name="T100" fmla="*/ 2147483647 w 83"/>
              <a:gd name="T101" fmla="*/ 2147483647 h 77"/>
              <a:gd name="T102" fmla="*/ 2147483647 w 83"/>
              <a:gd name="T103" fmla="*/ 2147483647 h 77"/>
              <a:gd name="T104" fmla="*/ 2147483647 w 83"/>
              <a:gd name="T105" fmla="*/ 2147483647 h 77"/>
              <a:gd name="T106" fmla="*/ 2147483647 w 83"/>
              <a:gd name="T107" fmla="*/ 2147483647 h 77"/>
              <a:gd name="T108" fmla="*/ 2147483647 w 83"/>
              <a:gd name="T109" fmla="*/ 2147483647 h 77"/>
              <a:gd name="T110" fmla="*/ 2147483647 w 83"/>
              <a:gd name="T111" fmla="*/ 2147483647 h 77"/>
              <a:gd name="T112" fmla="*/ 2147483647 w 83"/>
              <a:gd name="T113" fmla="*/ 2147483647 h 77"/>
              <a:gd name="T114" fmla="*/ 2147483647 w 83"/>
              <a:gd name="T115" fmla="*/ 2147483647 h 77"/>
              <a:gd name="T116" fmla="*/ 2147483647 w 83"/>
              <a:gd name="T117" fmla="*/ 2147483647 h 77"/>
              <a:gd name="T118" fmla="*/ 2147483647 w 83"/>
              <a:gd name="T119" fmla="*/ 2147483647 h 77"/>
              <a:gd name="T120" fmla="*/ 0 w 83"/>
              <a:gd name="T121" fmla="*/ 2147483647 h 7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3"/>
              <a:gd name="T184" fmla="*/ 0 h 77"/>
              <a:gd name="T185" fmla="*/ 83 w 83"/>
              <a:gd name="T186" fmla="*/ 77 h 7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3" h="77">
                <a:moveTo>
                  <a:pt x="0" y="8"/>
                </a:moveTo>
                <a:lnTo>
                  <a:pt x="2" y="8"/>
                </a:lnTo>
                <a:lnTo>
                  <a:pt x="7" y="3"/>
                </a:lnTo>
                <a:lnTo>
                  <a:pt x="10" y="3"/>
                </a:lnTo>
                <a:lnTo>
                  <a:pt x="12" y="6"/>
                </a:lnTo>
                <a:lnTo>
                  <a:pt x="22" y="0"/>
                </a:lnTo>
                <a:lnTo>
                  <a:pt x="29" y="2"/>
                </a:lnTo>
                <a:lnTo>
                  <a:pt x="29" y="6"/>
                </a:lnTo>
                <a:lnTo>
                  <a:pt x="32" y="9"/>
                </a:lnTo>
                <a:lnTo>
                  <a:pt x="35" y="16"/>
                </a:lnTo>
                <a:lnTo>
                  <a:pt x="40" y="17"/>
                </a:lnTo>
                <a:lnTo>
                  <a:pt x="45" y="15"/>
                </a:lnTo>
                <a:lnTo>
                  <a:pt x="53" y="17"/>
                </a:lnTo>
                <a:lnTo>
                  <a:pt x="54" y="21"/>
                </a:lnTo>
                <a:lnTo>
                  <a:pt x="61" y="18"/>
                </a:lnTo>
                <a:lnTo>
                  <a:pt x="67" y="24"/>
                </a:lnTo>
                <a:lnTo>
                  <a:pt x="71" y="24"/>
                </a:lnTo>
                <a:lnTo>
                  <a:pt x="75" y="20"/>
                </a:lnTo>
                <a:lnTo>
                  <a:pt x="83" y="25"/>
                </a:lnTo>
                <a:lnTo>
                  <a:pt x="77" y="32"/>
                </a:lnTo>
                <a:lnTo>
                  <a:pt x="78" y="39"/>
                </a:lnTo>
                <a:lnTo>
                  <a:pt x="81" y="49"/>
                </a:lnTo>
                <a:cubicBezTo>
                  <a:pt x="78" y="49"/>
                  <a:pt x="78" y="49"/>
                  <a:pt x="76" y="50"/>
                </a:cubicBezTo>
                <a:cubicBezTo>
                  <a:pt x="75" y="50"/>
                  <a:pt x="74" y="51"/>
                  <a:pt x="73" y="51"/>
                </a:cubicBezTo>
                <a:cubicBezTo>
                  <a:pt x="72" y="52"/>
                  <a:pt x="71" y="54"/>
                  <a:pt x="69" y="55"/>
                </a:cubicBezTo>
                <a:cubicBezTo>
                  <a:pt x="69" y="56"/>
                  <a:pt x="68" y="56"/>
                  <a:pt x="67" y="57"/>
                </a:cubicBezTo>
                <a:cubicBezTo>
                  <a:pt x="67" y="57"/>
                  <a:pt x="66" y="58"/>
                  <a:pt x="66" y="58"/>
                </a:cubicBezTo>
                <a:cubicBezTo>
                  <a:pt x="66" y="59"/>
                  <a:pt x="65" y="60"/>
                  <a:pt x="65" y="60"/>
                </a:cubicBezTo>
                <a:cubicBezTo>
                  <a:pt x="64" y="62"/>
                  <a:pt x="64" y="63"/>
                  <a:pt x="63" y="63"/>
                </a:cubicBezTo>
                <a:cubicBezTo>
                  <a:pt x="62" y="64"/>
                  <a:pt x="62" y="64"/>
                  <a:pt x="62" y="65"/>
                </a:cubicBezTo>
                <a:cubicBezTo>
                  <a:pt x="62" y="66"/>
                  <a:pt x="61" y="66"/>
                  <a:pt x="59" y="67"/>
                </a:cubicBezTo>
                <a:cubicBezTo>
                  <a:pt x="59" y="67"/>
                  <a:pt x="59" y="67"/>
                  <a:pt x="58" y="67"/>
                </a:cubicBezTo>
                <a:lnTo>
                  <a:pt x="54" y="69"/>
                </a:lnTo>
                <a:lnTo>
                  <a:pt x="49" y="71"/>
                </a:lnTo>
                <a:lnTo>
                  <a:pt x="41" y="71"/>
                </a:lnTo>
                <a:lnTo>
                  <a:pt x="32" y="71"/>
                </a:lnTo>
                <a:lnTo>
                  <a:pt x="28" y="71"/>
                </a:lnTo>
                <a:lnTo>
                  <a:pt x="24" y="71"/>
                </a:lnTo>
                <a:lnTo>
                  <a:pt x="19" y="71"/>
                </a:lnTo>
                <a:lnTo>
                  <a:pt x="15" y="72"/>
                </a:lnTo>
                <a:lnTo>
                  <a:pt x="9" y="74"/>
                </a:lnTo>
                <a:lnTo>
                  <a:pt x="5" y="75"/>
                </a:lnTo>
                <a:lnTo>
                  <a:pt x="2" y="77"/>
                </a:lnTo>
                <a:lnTo>
                  <a:pt x="5" y="73"/>
                </a:lnTo>
                <a:lnTo>
                  <a:pt x="5" y="66"/>
                </a:lnTo>
                <a:lnTo>
                  <a:pt x="3" y="60"/>
                </a:lnTo>
                <a:lnTo>
                  <a:pt x="4" y="54"/>
                </a:lnTo>
                <a:lnTo>
                  <a:pt x="10" y="50"/>
                </a:lnTo>
                <a:lnTo>
                  <a:pt x="15" y="46"/>
                </a:lnTo>
                <a:lnTo>
                  <a:pt x="15" y="41"/>
                </a:lnTo>
                <a:lnTo>
                  <a:pt x="21" y="44"/>
                </a:lnTo>
                <a:lnTo>
                  <a:pt x="21" y="38"/>
                </a:lnTo>
                <a:lnTo>
                  <a:pt x="14" y="35"/>
                </a:lnTo>
                <a:lnTo>
                  <a:pt x="10" y="24"/>
                </a:lnTo>
                <a:lnTo>
                  <a:pt x="12" y="22"/>
                </a:lnTo>
                <a:lnTo>
                  <a:pt x="20" y="24"/>
                </a:lnTo>
                <a:lnTo>
                  <a:pt x="15" y="19"/>
                </a:lnTo>
                <a:lnTo>
                  <a:pt x="10" y="16"/>
                </a:lnTo>
                <a:lnTo>
                  <a:pt x="5" y="14"/>
                </a:lnTo>
                <a:lnTo>
                  <a:pt x="2" y="12"/>
                </a:lnTo>
                <a:lnTo>
                  <a:pt x="0" y="8"/>
                </a:lnTo>
                <a:close/>
              </a:path>
            </a:pathLst>
          </a:custGeom>
          <a:solidFill>
            <a:srgbClr val="FF9900"/>
          </a:solidFill>
          <a:ln w="9525" cap="rnd">
            <a:solidFill>
              <a:srgbClr val="000000"/>
            </a:solidFill>
            <a:round/>
            <a:headEnd/>
            <a:tailEnd/>
          </a:ln>
        </p:spPr>
        <p:txBody>
          <a:bodyPr/>
          <a:lstStyle/>
          <a:p>
            <a:endParaRPr lang="en-US"/>
          </a:p>
        </p:txBody>
      </p:sp>
      <p:sp>
        <p:nvSpPr>
          <p:cNvPr id="5158" name="Freeform 95"/>
          <p:cNvSpPr>
            <a:spLocks/>
          </p:cNvSpPr>
          <p:nvPr/>
        </p:nvSpPr>
        <p:spPr bwMode="auto">
          <a:xfrm>
            <a:off x="4529138" y="3057525"/>
            <a:ext cx="738187" cy="723900"/>
          </a:xfrm>
          <a:custGeom>
            <a:avLst/>
            <a:gdLst>
              <a:gd name="T0" fmla="*/ 0 w 79"/>
              <a:gd name="T1" fmla="*/ 2147483647 h 76"/>
              <a:gd name="T2" fmla="*/ 2147483647 w 79"/>
              <a:gd name="T3" fmla="*/ 2147483647 h 76"/>
              <a:gd name="T4" fmla="*/ 2147483647 w 79"/>
              <a:gd name="T5" fmla="*/ 2147483647 h 76"/>
              <a:gd name="T6" fmla="*/ 2147483647 w 79"/>
              <a:gd name="T7" fmla="*/ 2147483647 h 76"/>
              <a:gd name="T8" fmla="*/ 2147483647 w 79"/>
              <a:gd name="T9" fmla="*/ 2147483647 h 76"/>
              <a:gd name="T10" fmla="*/ 2147483647 w 79"/>
              <a:gd name="T11" fmla="*/ 2147483647 h 76"/>
              <a:gd name="T12" fmla="*/ 2147483647 w 79"/>
              <a:gd name="T13" fmla="*/ 2147483647 h 76"/>
              <a:gd name="T14" fmla="*/ 2147483647 w 79"/>
              <a:gd name="T15" fmla="*/ 2147483647 h 76"/>
              <a:gd name="T16" fmla="*/ 2147483647 w 79"/>
              <a:gd name="T17" fmla="*/ 2147483647 h 76"/>
              <a:gd name="T18" fmla="*/ 2147483647 w 79"/>
              <a:gd name="T19" fmla="*/ 2147483647 h 76"/>
              <a:gd name="T20" fmla="*/ 2147483647 w 79"/>
              <a:gd name="T21" fmla="*/ 2147483647 h 76"/>
              <a:gd name="T22" fmla="*/ 2147483647 w 79"/>
              <a:gd name="T23" fmla="*/ 2147483647 h 76"/>
              <a:gd name="T24" fmla="*/ 2147483647 w 79"/>
              <a:gd name="T25" fmla="*/ 2147483647 h 76"/>
              <a:gd name="T26" fmla="*/ 2147483647 w 79"/>
              <a:gd name="T27" fmla="*/ 2147483647 h 76"/>
              <a:gd name="T28" fmla="*/ 2147483647 w 79"/>
              <a:gd name="T29" fmla="*/ 2147483647 h 76"/>
              <a:gd name="T30" fmla="*/ 2147483647 w 79"/>
              <a:gd name="T31" fmla="*/ 2147483647 h 76"/>
              <a:gd name="T32" fmla="*/ 2147483647 w 79"/>
              <a:gd name="T33" fmla="*/ 2147483647 h 76"/>
              <a:gd name="T34" fmla="*/ 2147483647 w 79"/>
              <a:gd name="T35" fmla="*/ 2147483647 h 76"/>
              <a:gd name="T36" fmla="*/ 2147483647 w 79"/>
              <a:gd name="T37" fmla="*/ 2147483647 h 76"/>
              <a:gd name="T38" fmla="*/ 2147483647 w 79"/>
              <a:gd name="T39" fmla="*/ 2147483647 h 76"/>
              <a:gd name="T40" fmla="*/ 2147483647 w 79"/>
              <a:gd name="T41" fmla="*/ 2147483647 h 76"/>
              <a:gd name="T42" fmla="*/ 2147483647 w 79"/>
              <a:gd name="T43" fmla="*/ 2147483647 h 76"/>
              <a:gd name="T44" fmla="*/ 2147483647 w 79"/>
              <a:gd name="T45" fmla="*/ 2147483647 h 76"/>
              <a:gd name="T46" fmla="*/ 2147483647 w 79"/>
              <a:gd name="T47" fmla="*/ 2147483647 h 76"/>
              <a:gd name="T48" fmla="*/ 2147483647 w 79"/>
              <a:gd name="T49" fmla="*/ 2147483647 h 76"/>
              <a:gd name="T50" fmla="*/ 2147483647 w 79"/>
              <a:gd name="T51" fmla="*/ 2147483647 h 76"/>
              <a:gd name="T52" fmla="*/ 2147483647 w 79"/>
              <a:gd name="T53" fmla="*/ 2147483647 h 76"/>
              <a:gd name="T54" fmla="*/ 2147483647 w 79"/>
              <a:gd name="T55" fmla="*/ 2147483647 h 76"/>
              <a:gd name="T56" fmla="*/ 2147483647 w 79"/>
              <a:gd name="T57" fmla="*/ 2147483647 h 76"/>
              <a:gd name="T58" fmla="*/ 2147483647 w 79"/>
              <a:gd name="T59" fmla="*/ 2147483647 h 76"/>
              <a:gd name="T60" fmla="*/ 2147483647 w 79"/>
              <a:gd name="T61" fmla="*/ 2147483647 h 76"/>
              <a:gd name="T62" fmla="*/ 2147483647 w 79"/>
              <a:gd name="T63" fmla="*/ 2147483647 h 76"/>
              <a:gd name="T64" fmla="*/ 2147483647 w 79"/>
              <a:gd name="T65" fmla="*/ 2147483647 h 76"/>
              <a:gd name="T66" fmla="*/ 2147483647 w 79"/>
              <a:gd name="T67" fmla="*/ 0 h 76"/>
              <a:gd name="T68" fmla="*/ 2147483647 w 79"/>
              <a:gd name="T69" fmla="*/ 2147483647 h 76"/>
              <a:gd name="T70" fmla="*/ 2147483647 w 79"/>
              <a:gd name="T71" fmla="*/ 2147483647 h 76"/>
              <a:gd name="T72" fmla="*/ 2147483647 w 79"/>
              <a:gd name="T73" fmla="*/ 2147483647 h 76"/>
              <a:gd name="T74" fmla="*/ 2147483647 w 79"/>
              <a:gd name="T75" fmla="*/ 2147483647 h 76"/>
              <a:gd name="T76" fmla="*/ 2147483647 w 79"/>
              <a:gd name="T77" fmla="*/ 2147483647 h 76"/>
              <a:gd name="T78" fmla="*/ 2147483647 w 79"/>
              <a:gd name="T79" fmla="*/ 2147483647 h 76"/>
              <a:gd name="T80" fmla="*/ 2147483647 w 79"/>
              <a:gd name="T81" fmla="*/ 2147483647 h 76"/>
              <a:gd name="T82" fmla="*/ 2147483647 w 79"/>
              <a:gd name="T83" fmla="*/ 2147483647 h 76"/>
              <a:gd name="T84" fmla="*/ 2147483647 w 79"/>
              <a:gd name="T85" fmla="*/ 2147483647 h 76"/>
              <a:gd name="T86" fmla="*/ 2147483647 w 79"/>
              <a:gd name="T87" fmla="*/ 2147483647 h 76"/>
              <a:gd name="T88" fmla="*/ 2147483647 w 79"/>
              <a:gd name="T89" fmla="*/ 2147483647 h 76"/>
              <a:gd name="T90" fmla="*/ 2147483647 w 79"/>
              <a:gd name="T91" fmla="*/ 2147483647 h 76"/>
              <a:gd name="T92" fmla="*/ 2147483647 w 79"/>
              <a:gd name="T93" fmla="*/ 2147483647 h 76"/>
              <a:gd name="T94" fmla="*/ 2147483647 w 79"/>
              <a:gd name="T95" fmla="*/ 2147483647 h 76"/>
              <a:gd name="T96" fmla="*/ 2147483647 w 79"/>
              <a:gd name="T97" fmla="*/ 2147483647 h 76"/>
              <a:gd name="T98" fmla="*/ 2147483647 w 79"/>
              <a:gd name="T99" fmla="*/ 2147483647 h 76"/>
              <a:gd name="T100" fmla="*/ 2147483647 w 79"/>
              <a:gd name="T101" fmla="*/ 2147483647 h 76"/>
              <a:gd name="T102" fmla="*/ 2147483647 w 79"/>
              <a:gd name="T103" fmla="*/ 2147483647 h 76"/>
              <a:gd name="T104" fmla="*/ 0 w 79"/>
              <a:gd name="T105" fmla="*/ 2147483647 h 7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9"/>
              <a:gd name="T160" fmla="*/ 0 h 76"/>
              <a:gd name="T161" fmla="*/ 79 w 79"/>
              <a:gd name="T162" fmla="*/ 76 h 7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9" h="76">
                <a:moveTo>
                  <a:pt x="0" y="29"/>
                </a:moveTo>
                <a:lnTo>
                  <a:pt x="9" y="41"/>
                </a:lnTo>
                <a:lnTo>
                  <a:pt x="11" y="45"/>
                </a:lnTo>
                <a:lnTo>
                  <a:pt x="6" y="57"/>
                </a:lnTo>
                <a:lnTo>
                  <a:pt x="3" y="69"/>
                </a:lnTo>
                <a:lnTo>
                  <a:pt x="8" y="68"/>
                </a:lnTo>
                <a:lnTo>
                  <a:pt x="13" y="65"/>
                </a:lnTo>
                <a:lnTo>
                  <a:pt x="20" y="63"/>
                </a:lnTo>
                <a:lnTo>
                  <a:pt x="26" y="63"/>
                </a:lnTo>
                <a:lnTo>
                  <a:pt x="33" y="60"/>
                </a:lnTo>
                <a:lnTo>
                  <a:pt x="39" y="65"/>
                </a:lnTo>
                <a:lnTo>
                  <a:pt x="39" y="71"/>
                </a:lnTo>
                <a:lnTo>
                  <a:pt x="40" y="76"/>
                </a:lnTo>
                <a:lnTo>
                  <a:pt x="44" y="74"/>
                </a:lnTo>
                <a:lnTo>
                  <a:pt x="50" y="76"/>
                </a:lnTo>
                <a:lnTo>
                  <a:pt x="51" y="72"/>
                </a:lnTo>
                <a:lnTo>
                  <a:pt x="50" y="65"/>
                </a:lnTo>
                <a:lnTo>
                  <a:pt x="53" y="60"/>
                </a:lnTo>
                <a:lnTo>
                  <a:pt x="58" y="64"/>
                </a:lnTo>
                <a:lnTo>
                  <a:pt x="62" y="62"/>
                </a:lnTo>
                <a:lnTo>
                  <a:pt x="63" y="55"/>
                </a:lnTo>
                <a:lnTo>
                  <a:pt x="58" y="46"/>
                </a:lnTo>
                <a:lnTo>
                  <a:pt x="50" y="41"/>
                </a:lnTo>
                <a:lnTo>
                  <a:pt x="43" y="38"/>
                </a:lnTo>
                <a:lnTo>
                  <a:pt x="42" y="33"/>
                </a:lnTo>
                <a:lnTo>
                  <a:pt x="49" y="31"/>
                </a:lnTo>
                <a:lnTo>
                  <a:pt x="51" y="36"/>
                </a:lnTo>
                <a:lnTo>
                  <a:pt x="52" y="28"/>
                </a:lnTo>
                <a:lnTo>
                  <a:pt x="58" y="28"/>
                </a:lnTo>
                <a:lnTo>
                  <a:pt x="65" y="21"/>
                </a:lnTo>
                <a:lnTo>
                  <a:pt x="69" y="23"/>
                </a:lnTo>
                <a:lnTo>
                  <a:pt x="73" y="19"/>
                </a:lnTo>
                <a:lnTo>
                  <a:pt x="79" y="2"/>
                </a:lnTo>
                <a:lnTo>
                  <a:pt x="78" y="0"/>
                </a:lnTo>
                <a:lnTo>
                  <a:pt x="74" y="1"/>
                </a:lnTo>
                <a:lnTo>
                  <a:pt x="71" y="3"/>
                </a:lnTo>
                <a:cubicBezTo>
                  <a:pt x="70" y="3"/>
                  <a:pt x="69" y="5"/>
                  <a:pt x="68" y="6"/>
                </a:cubicBezTo>
                <a:cubicBezTo>
                  <a:pt x="67" y="6"/>
                  <a:pt x="67" y="7"/>
                  <a:pt x="66" y="7"/>
                </a:cubicBezTo>
                <a:cubicBezTo>
                  <a:pt x="65" y="8"/>
                  <a:pt x="65" y="9"/>
                  <a:pt x="64" y="9"/>
                </a:cubicBezTo>
                <a:cubicBezTo>
                  <a:pt x="64" y="11"/>
                  <a:pt x="62" y="14"/>
                  <a:pt x="60" y="15"/>
                </a:cubicBezTo>
                <a:cubicBezTo>
                  <a:pt x="59" y="17"/>
                  <a:pt x="58" y="19"/>
                  <a:pt x="56" y="19"/>
                </a:cubicBezTo>
                <a:cubicBezTo>
                  <a:pt x="55" y="20"/>
                  <a:pt x="54" y="20"/>
                  <a:pt x="53" y="20"/>
                </a:cubicBezTo>
                <a:cubicBezTo>
                  <a:pt x="51" y="21"/>
                  <a:pt x="50" y="21"/>
                  <a:pt x="48" y="21"/>
                </a:cubicBezTo>
                <a:cubicBezTo>
                  <a:pt x="47" y="22"/>
                  <a:pt x="48" y="22"/>
                  <a:pt x="47" y="22"/>
                </a:cubicBezTo>
                <a:lnTo>
                  <a:pt x="40" y="22"/>
                </a:lnTo>
                <a:lnTo>
                  <a:pt x="35" y="22"/>
                </a:lnTo>
                <a:lnTo>
                  <a:pt x="31" y="22"/>
                </a:lnTo>
                <a:lnTo>
                  <a:pt x="26" y="22"/>
                </a:lnTo>
                <a:lnTo>
                  <a:pt x="20" y="22"/>
                </a:lnTo>
                <a:lnTo>
                  <a:pt x="14" y="23"/>
                </a:lnTo>
                <a:lnTo>
                  <a:pt x="5" y="26"/>
                </a:lnTo>
                <a:lnTo>
                  <a:pt x="2" y="27"/>
                </a:lnTo>
                <a:lnTo>
                  <a:pt x="0" y="29"/>
                </a:lnTo>
                <a:close/>
              </a:path>
            </a:pathLst>
          </a:custGeom>
          <a:solidFill>
            <a:srgbClr val="00FF00"/>
          </a:solidFill>
          <a:ln w="9525" cap="rnd">
            <a:solidFill>
              <a:srgbClr val="000000"/>
            </a:solidFill>
            <a:round/>
            <a:headEnd/>
            <a:tailEnd/>
          </a:ln>
        </p:spPr>
        <p:txBody>
          <a:bodyPr/>
          <a:lstStyle/>
          <a:p>
            <a:endParaRPr lang="en-US"/>
          </a:p>
        </p:txBody>
      </p:sp>
      <p:sp>
        <p:nvSpPr>
          <p:cNvPr id="5159" name="Freeform 96"/>
          <p:cNvSpPr>
            <a:spLocks/>
          </p:cNvSpPr>
          <p:nvPr/>
        </p:nvSpPr>
        <p:spPr bwMode="auto">
          <a:xfrm>
            <a:off x="5429250" y="2517775"/>
            <a:ext cx="155575" cy="265113"/>
          </a:xfrm>
          <a:custGeom>
            <a:avLst/>
            <a:gdLst>
              <a:gd name="T0" fmla="*/ 0 w 120"/>
              <a:gd name="T1" fmla="*/ 2147483647 h 102"/>
              <a:gd name="T2" fmla="*/ 2147483647 w 120"/>
              <a:gd name="T3" fmla="*/ 2147483647 h 102"/>
              <a:gd name="T4" fmla="*/ 2147483647 w 120"/>
              <a:gd name="T5" fmla="*/ 2147483647 h 102"/>
              <a:gd name="T6" fmla="*/ 2147483647 w 120"/>
              <a:gd name="T7" fmla="*/ 0 h 102"/>
              <a:gd name="T8" fmla="*/ 2147483647 w 120"/>
              <a:gd name="T9" fmla="*/ 2147483647 h 102"/>
              <a:gd name="T10" fmla="*/ 2147483647 w 120"/>
              <a:gd name="T11" fmla="*/ 2147483647 h 102"/>
              <a:gd name="T12" fmla="*/ 2147483647 w 120"/>
              <a:gd name="T13" fmla="*/ 2147483647 h 102"/>
              <a:gd name="T14" fmla="*/ 0 w 120"/>
              <a:gd name="T15" fmla="*/ 2147483647 h 102"/>
              <a:gd name="T16" fmla="*/ 0 60000 65536"/>
              <a:gd name="T17" fmla="*/ 0 60000 65536"/>
              <a:gd name="T18" fmla="*/ 0 60000 65536"/>
              <a:gd name="T19" fmla="*/ 0 60000 65536"/>
              <a:gd name="T20" fmla="*/ 0 60000 65536"/>
              <a:gd name="T21" fmla="*/ 0 60000 65536"/>
              <a:gd name="T22" fmla="*/ 0 60000 65536"/>
              <a:gd name="T23" fmla="*/ 0 60000 65536"/>
              <a:gd name="T24" fmla="*/ 0 w 120"/>
              <a:gd name="T25" fmla="*/ 0 h 102"/>
              <a:gd name="T26" fmla="*/ 120 w 120"/>
              <a:gd name="T27" fmla="*/ 102 h 1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0" h="102">
                <a:moveTo>
                  <a:pt x="0" y="102"/>
                </a:moveTo>
                <a:lnTo>
                  <a:pt x="96" y="90"/>
                </a:lnTo>
                <a:lnTo>
                  <a:pt x="120" y="42"/>
                </a:lnTo>
                <a:lnTo>
                  <a:pt x="90" y="0"/>
                </a:lnTo>
                <a:lnTo>
                  <a:pt x="66" y="18"/>
                </a:lnTo>
                <a:lnTo>
                  <a:pt x="30" y="12"/>
                </a:lnTo>
                <a:lnTo>
                  <a:pt x="24" y="42"/>
                </a:lnTo>
                <a:lnTo>
                  <a:pt x="0" y="102"/>
                </a:lnTo>
                <a:close/>
              </a:path>
            </a:pathLst>
          </a:custGeom>
          <a:solidFill>
            <a:srgbClr val="00FF00"/>
          </a:solidFill>
          <a:ln w="9525" cap="rnd">
            <a:solidFill>
              <a:srgbClr val="000000"/>
            </a:solidFill>
            <a:round/>
            <a:headEnd/>
            <a:tailEnd/>
          </a:ln>
        </p:spPr>
        <p:txBody>
          <a:bodyPr/>
          <a:lstStyle/>
          <a:p>
            <a:endParaRPr lang="en-US"/>
          </a:p>
        </p:txBody>
      </p:sp>
      <p:sp>
        <p:nvSpPr>
          <p:cNvPr id="5160" name="Freeform 100"/>
          <p:cNvSpPr>
            <a:spLocks/>
          </p:cNvSpPr>
          <p:nvPr/>
        </p:nvSpPr>
        <p:spPr bwMode="auto">
          <a:xfrm rot="-161530">
            <a:off x="5978525" y="3143250"/>
            <a:ext cx="384175" cy="439738"/>
          </a:xfrm>
          <a:custGeom>
            <a:avLst/>
            <a:gdLst>
              <a:gd name="T0" fmla="*/ 2147483647 w 49"/>
              <a:gd name="T1" fmla="*/ 0 h 51"/>
              <a:gd name="T2" fmla="*/ 2147483647 w 49"/>
              <a:gd name="T3" fmla="*/ 2147483647 h 51"/>
              <a:gd name="T4" fmla="*/ 0 w 49"/>
              <a:gd name="T5" fmla="*/ 2147483647 h 51"/>
              <a:gd name="T6" fmla="*/ 2147483647 w 49"/>
              <a:gd name="T7" fmla="*/ 2147483647 h 51"/>
              <a:gd name="T8" fmla="*/ 2147483647 w 49"/>
              <a:gd name="T9" fmla="*/ 2147483647 h 51"/>
              <a:gd name="T10" fmla="*/ 2147483647 w 49"/>
              <a:gd name="T11" fmla="*/ 2147483647 h 51"/>
              <a:gd name="T12" fmla="*/ 2147483647 w 49"/>
              <a:gd name="T13" fmla="*/ 2147483647 h 51"/>
              <a:gd name="T14" fmla="*/ 2147483647 w 49"/>
              <a:gd name="T15" fmla="*/ 2147483647 h 51"/>
              <a:gd name="T16" fmla="*/ 2147483647 w 49"/>
              <a:gd name="T17" fmla="*/ 2147483647 h 51"/>
              <a:gd name="T18" fmla="*/ 2147483647 w 49"/>
              <a:gd name="T19" fmla="*/ 2147483647 h 51"/>
              <a:gd name="T20" fmla="*/ 2147483647 w 49"/>
              <a:gd name="T21" fmla="*/ 2147483647 h 51"/>
              <a:gd name="T22" fmla="*/ 2147483647 w 49"/>
              <a:gd name="T23" fmla="*/ 2147483647 h 51"/>
              <a:gd name="T24" fmla="*/ 2147483647 w 49"/>
              <a:gd name="T25" fmla="*/ 2147483647 h 51"/>
              <a:gd name="T26" fmla="*/ 2147483647 w 49"/>
              <a:gd name="T27" fmla="*/ 2147483647 h 51"/>
              <a:gd name="T28" fmla="*/ 2147483647 w 49"/>
              <a:gd name="T29" fmla="*/ 2147483647 h 51"/>
              <a:gd name="T30" fmla="*/ 2147483647 w 49"/>
              <a:gd name="T31" fmla="*/ 2147483647 h 51"/>
              <a:gd name="T32" fmla="*/ 2147483647 w 49"/>
              <a:gd name="T33" fmla="*/ 2147483647 h 51"/>
              <a:gd name="T34" fmla="*/ 2147483647 w 49"/>
              <a:gd name="T35" fmla="*/ 2147483647 h 51"/>
              <a:gd name="T36" fmla="*/ 2147483647 w 49"/>
              <a:gd name="T37" fmla="*/ 2147483647 h 51"/>
              <a:gd name="T38" fmla="*/ 2147483647 w 49"/>
              <a:gd name="T39" fmla="*/ 2147483647 h 51"/>
              <a:gd name="T40" fmla="*/ 2147483647 w 49"/>
              <a:gd name="T41" fmla="*/ 2147483647 h 51"/>
              <a:gd name="T42" fmla="*/ 2147483647 w 49"/>
              <a:gd name="T43" fmla="*/ 2147483647 h 51"/>
              <a:gd name="T44" fmla="*/ 2147483647 w 49"/>
              <a:gd name="T45" fmla="*/ 2147483647 h 51"/>
              <a:gd name="T46" fmla="*/ 2147483647 w 49"/>
              <a:gd name="T47" fmla="*/ 2147483647 h 51"/>
              <a:gd name="T48" fmla="*/ 2147483647 w 49"/>
              <a:gd name="T49" fmla="*/ 2147483647 h 51"/>
              <a:gd name="T50" fmla="*/ 2147483647 w 49"/>
              <a:gd name="T51" fmla="*/ 2147483647 h 51"/>
              <a:gd name="T52" fmla="*/ 2147483647 w 49"/>
              <a:gd name="T53" fmla="*/ 2147483647 h 51"/>
              <a:gd name="T54" fmla="*/ 2147483647 w 49"/>
              <a:gd name="T55" fmla="*/ 2147483647 h 51"/>
              <a:gd name="T56" fmla="*/ 2147483647 w 49"/>
              <a:gd name="T57" fmla="*/ 2147483647 h 51"/>
              <a:gd name="T58" fmla="*/ 2147483647 w 49"/>
              <a:gd name="T59" fmla="*/ 2147483647 h 51"/>
              <a:gd name="T60" fmla="*/ 2147483647 w 49"/>
              <a:gd name="T61" fmla="*/ 2147483647 h 51"/>
              <a:gd name="T62" fmla="*/ 2147483647 w 49"/>
              <a:gd name="T63" fmla="*/ 2147483647 h 51"/>
              <a:gd name="T64" fmla="*/ 2147483647 w 49"/>
              <a:gd name="T65" fmla="*/ 0 h 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9"/>
              <a:gd name="T100" fmla="*/ 0 h 51"/>
              <a:gd name="T101" fmla="*/ 49 w 49"/>
              <a:gd name="T102" fmla="*/ 51 h 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9" h="51">
                <a:moveTo>
                  <a:pt x="20" y="0"/>
                </a:moveTo>
                <a:lnTo>
                  <a:pt x="14" y="2"/>
                </a:lnTo>
                <a:lnTo>
                  <a:pt x="0" y="12"/>
                </a:lnTo>
                <a:lnTo>
                  <a:pt x="1" y="20"/>
                </a:lnTo>
                <a:lnTo>
                  <a:pt x="2" y="27"/>
                </a:lnTo>
                <a:lnTo>
                  <a:pt x="10" y="29"/>
                </a:lnTo>
                <a:lnTo>
                  <a:pt x="14" y="32"/>
                </a:lnTo>
                <a:lnTo>
                  <a:pt x="18" y="29"/>
                </a:lnTo>
                <a:lnTo>
                  <a:pt x="18" y="18"/>
                </a:lnTo>
                <a:lnTo>
                  <a:pt x="20" y="15"/>
                </a:lnTo>
                <a:lnTo>
                  <a:pt x="24" y="17"/>
                </a:lnTo>
                <a:lnTo>
                  <a:pt x="27" y="31"/>
                </a:lnTo>
                <a:lnTo>
                  <a:pt x="29" y="37"/>
                </a:lnTo>
                <a:lnTo>
                  <a:pt x="32" y="46"/>
                </a:lnTo>
                <a:lnTo>
                  <a:pt x="36" y="51"/>
                </a:lnTo>
                <a:lnTo>
                  <a:pt x="41" y="47"/>
                </a:lnTo>
                <a:lnTo>
                  <a:pt x="44" y="51"/>
                </a:lnTo>
                <a:lnTo>
                  <a:pt x="46" y="45"/>
                </a:lnTo>
                <a:lnTo>
                  <a:pt x="47" y="39"/>
                </a:lnTo>
                <a:lnTo>
                  <a:pt x="45" y="35"/>
                </a:lnTo>
                <a:lnTo>
                  <a:pt x="45" y="30"/>
                </a:lnTo>
                <a:lnTo>
                  <a:pt x="49" y="28"/>
                </a:lnTo>
                <a:lnTo>
                  <a:pt x="42" y="17"/>
                </a:lnTo>
                <a:lnTo>
                  <a:pt x="45" y="14"/>
                </a:lnTo>
                <a:lnTo>
                  <a:pt x="45" y="4"/>
                </a:lnTo>
                <a:lnTo>
                  <a:pt x="43" y="4"/>
                </a:lnTo>
                <a:lnTo>
                  <a:pt x="40" y="3"/>
                </a:lnTo>
                <a:lnTo>
                  <a:pt x="38" y="3"/>
                </a:lnTo>
                <a:lnTo>
                  <a:pt x="36" y="4"/>
                </a:lnTo>
                <a:cubicBezTo>
                  <a:pt x="34" y="5"/>
                  <a:pt x="33" y="6"/>
                  <a:pt x="31" y="7"/>
                </a:cubicBezTo>
                <a:cubicBezTo>
                  <a:pt x="29" y="7"/>
                  <a:pt x="28" y="6"/>
                  <a:pt x="27" y="6"/>
                </a:cubicBezTo>
                <a:cubicBezTo>
                  <a:pt x="26" y="4"/>
                  <a:pt x="22" y="3"/>
                  <a:pt x="20" y="1"/>
                </a:cubicBezTo>
                <a:cubicBezTo>
                  <a:pt x="19" y="0"/>
                  <a:pt x="18" y="1"/>
                  <a:pt x="20" y="0"/>
                </a:cubicBezTo>
                <a:close/>
              </a:path>
            </a:pathLst>
          </a:custGeom>
          <a:solidFill>
            <a:srgbClr val="FF9900"/>
          </a:solidFill>
          <a:ln w="9525" cap="rnd">
            <a:solidFill>
              <a:srgbClr val="000000"/>
            </a:solidFill>
            <a:round/>
            <a:headEnd/>
            <a:tailEnd/>
          </a:ln>
        </p:spPr>
        <p:txBody>
          <a:bodyPr/>
          <a:lstStyle/>
          <a:p>
            <a:endParaRPr lang="en-US"/>
          </a:p>
        </p:txBody>
      </p:sp>
      <p:sp>
        <p:nvSpPr>
          <p:cNvPr id="5161" name="Freeform 101"/>
          <p:cNvSpPr>
            <a:spLocks/>
          </p:cNvSpPr>
          <p:nvPr/>
        </p:nvSpPr>
        <p:spPr bwMode="auto">
          <a:xfrm>
            <a:off x="5715000" y="2859088"/>
            <a:ext cx="495300" cy="171450"/>
          </a:xfrm>
          <a:custGeom>
            <a:avLst/>
            <a:gdLst>
              <a:gd name="T0" fmla="*/ 0 w 53"/>
              <a:gd name="T1" fmla="*/ 2147483647 h 18"/>
              <a:gd name="T2" fmla="*/ 0 w 53"/>
              <a:gd name="T3" fmla="*/ 2147483647 h 18"/>
              <a:gd name="T4" fmla="*/ 2147483647 w 53"/>
              <a:gd name="T5" fmla="*/ 2147483647 h 18"/>
              <a:gd name="T6" fmla="*/ 0 w 53"/>
              <a:gd name="T7" fmla="*/ 2147483647 h 18"/>
              <a:gd name="T8" fmla="*/ 2147483647 w 53"/>
              <a:gd name="T9" fmla="*/ 2147483647 h 18"/>
              <a:gd name="T10" fmla="*/ 2147483647 w 53"/>
              <a:gd name="T11" fmla="*/ 2147483647 h 18"/>
              <a:gd name="T12" fmla="*/ 2147483647 w 53"/>
              <a:gd name="T13" fmla="*/ 2147483647 h 18"/>
              <a:gd name="T14" fmla="*/ 2147483647 w 53"/>
              <a:gd name="T15" fmla="*/ 2147483647 h 18"/>
              <a:gd name="T16" fmla="*/ 2147483647 w 53"/>
              <a:gd name="T17" fmla="*/ 2147483647 h 18"/>
              <a:gd name="T18" fmla="*/ 2147483647 w 53"/>
              <a:gd name="T19" fmla="*/ 2147483647 h 18"/>
              <a:gd name="T20" fmla="*/ 2147483647 w 53"/>
              <a:gd name="T21" fmla="*/ 2147483647 h 18"/>
              <a:gd name="T22" fmla="*/ 2147483647 w 53"/>
              <a:gd name="T23" fmla="*/ 2147483647 h 18"/>
              <a:gd name="T24" fmla="*/ 2147483647 w 53"/>
              <a:gd name="T25" fmla="*/ 2147483647 h 18"/>
              <a:gd name="T26" fmla="*/ 2147483647 w 53"/>
              <a:gd name="T27" fmla="*/ 2147483647 h 18"/>
              <a:gd name="T28" fmla="*/ 2147483647 w 53"/>
              <a:gd name="T29" fmla="*/ 2147483647 h 18"/>
              <a:gd name="T30" fmla="*/ 2147483647 w 53"/>
              <a:gd name="T31" fmla="*/ 2147483647 h 18"/>
              <a:gd name="T32" fmla="*/ 2147483647 w 53"/>
              <a:gd name="T33" fmla="*/ 2147483647 h 18"/>
              <a:gd name="T34" fmla="*/ 2147483647 w 53"/>
              <a:gd name="T35" fmla="*/ 2147483647 h 18"/>
              <a:gd name="T36" fmla="*/ 2147483647 w 53"/>
              <a:gd name="T37" fmla="*/ 0 h 18"/>
              <a:gd name="T38" fmla="*/ 0 w 53"/>
              <a:gd name="T39" fmla="*/ 2147483647 h 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3"/>
              <a:gd name="T61" fmla="*/ 0 h 18"/>
              <a:gd name="T62" fmla="*/ 53 w 53"/>
              <a:gd name="T63" fmla="*/ 18 h 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3" h="18">
                <a:moveTo>
                  <a:pt x="0" y="1"/>
                </a:moveTo>
                <a:lnTo>
                  <a:pt x="0" y="5"/>
                </a:lnTo>
                <a:lnTo>
                  <a:pt x="1" y="8"/>
                </a:lnTo>
                <a:lnTo>
                  <a:pt x="0" y="12"/>
                </a:lnTo>
                <a:lnTo>
                  <a:pt x="2" y="14"/>
                </a:lnTo>
                <a:lnTo>
                  <a:pt x="30" y="18"/>
                </a:lnTo>
                <a:lnTo>
                  <a:pt x="42" y="12"/>
                </a:lnTo>
                <a:lnTo>
                  <a:pt x="45" y="11"/>
                </a:lnTo>
                <a:lnTo>
                  <a:pt x="47" y="11"/>
                </a:lnTo>
                <a:lnTo>
                  <a:pt x="52" y="13"/>
                </a:lnTo>
                <a:lnTo>
                  <a:pt x="53" y="11"/>
                </a:lnTo>
                <a:lnTo>
                  <a:pt x="51" y="9"/>
                </a:lnTo>
                <a:lnTo>
                  <a:pt x="48" y="7"/>
                </a:lnTo>
                <a:cubicBezTo>
                  <a:pt x="46" y="4"/>
                  <a:pt x="47" y="6"/>
                  <a:pt x="44" y="6"/>
                </a:cubicBezTo>
                <a:cubicBezTo>
                  <a:pt x="42" y="6"/>
                  <a:pt x="39" y="6"/>
                  <a:pt x="37" y="5"/>
                </a:cubicBezTo>
                <a:cubicBezTo>
                  <a:pt x="36" y="4"/>
                  <a:pt x="36" y="4"/>
                  <a:pt x="35" y="4"/>
                </a:cubicBezTo>
                <a:cubicBezTo>
                  <a:pt x="33" y="4"/>
                  <a:pt x="34" y="4"/>
                  <a:pt x="33" y="5"/>
                </a:cubicBezTo>
                <a:lnTo>
                  <a:pt x="28" y="7"/>
                </a:lnTo>
                <a:lnTo>
                  <a:pt x="3" y="0"/>
                </a:lnTo>
                <a:lnTo>
                  <a:pt x="0" y="1"/>
                </a:lnTo>
                <a:close/>
              </a:path>
            </a:pathLst>
          </a:custGeom>
          <a:solidFill>
            <a:srgbClr val="00FF00"/>
          </a:solidFill>
          <a:ln w="9525" cap="rnd">
            <a:solidFill>
              <a:srgbClr val="000000"/>
            </a:solidFill>
            <a:round/>
            <a:headEnd/>
            <a:tailEnd/>
          </a:ln>
        </p:spPr>
        <p:txBody>
          <a:bodyPr/>
          <a:lstStyle/>
          <a:p>
            <a:endParaRPr lang="en-US"/>
          </a:p>
        </p:txBody>
      </p:sp>
      <p:sp>
        <p:nvSpPr>
          <p:cNvPr id="5162" name="Freeform 102"/>
          <p:cNvSpPr>
            <a:spLocks/>
          </p:cNvSpPr>
          <p:nvPr/>
        </p:nvSpPr>
        <p:spPr bwMode="auto">
          <a:xfrm>
            <a:off x="5657850" y="2287588"/>
            <a:ext cx="1000125" cy="914400"/>
          </a:xfrm>
          <a:custGeom>
            <a:avLst/>
            <a:gdLst>
              <a:gd name="T0" fmla="*/ 0 w 107"/>
              <a:gd name="T1" fmla="*/ 2147483647 h 96"/>
              <a:gd name="T2" fmla="*/ 2147483647 w 107"/>
              <a:gd name="T3" fmla="*/ 2147483647 h 96"/>
              <a:gd name="T4" fmla="*/ 2147483647 w 107"/>
              <a:gd name="T5" fmla="*/ 2147483647 h 96"/>
              <a:gd name="T6" fmla="*/ 2147483647 w 107"/>
              <a:gd name="T7" fmla="*/ 2147483647 h 96"/>
              <a:gd name="T8" fmla="*/ 2147483647 w 107"/>
              <a:gd name="T9" fmla="*/ 2147483647 h 96"/>
              <a:gd name="T10" fmla="*/ 2147483647 w 107"/>
              <a:gd name="T11" fmla="*/ 2147483647 h 96"/>
              <a:gd name="T12" fmla="*/ 2147483647 w 107"/>
              <a:gd name="T13" fmla="*/ 2147483647 h 96"/>
              <a:gd name="T14" fmla="*/ 2147483647 w 107"/>
              <a:gd name="T15" fmla="*/ 2147483647 h 96"/>
              <a:gd name="T16" fmla="*/ 2147483647 w 107"/>
              <a:gd name="T17" fmla="*/ 2147483647 h 96"/>
              <a:gd name="T18" fmla="*/ 2147483647 w 107"/>
              <a:gd name="T19" fmla="*/ 2147483647 h 96"/>
              <a:gd name="T20" fmla="*/ 2147483647 w 107"/>
              <a:gd name="T21" fmla="*/ 2147483647 h 96"/>
              <a:gd name="T22" fmla="*/ 2147483647 w 107"/>
              <a:gd name="T23" fmla="*/ 2147483647 h 96"/>
              <a:gd name="T24" fmla="*/ 2147483647 w 107"/>
              <a:gd name="T25" fmla="*/ 2147483647 h 96"/>
              <a:gd name="T26" fmla="*/ 2147483647 w 107"/>
              <a:gd name="T27" fmla="*/ 0 h 96"/>
              <a:gd name="T28" fmla="*/ 2147483647 w 107"/>
              <a:gd name="T29" fmla="*/ 0 h 96"/>
              <a:gd name="T30" fmla="*/ 2147483647 w 107"/>
              <a:gd name="T31" fmla="*/ 2147483647 h 96"/>
              <a:gd name="T32" fmla="*/ 2147483647 w 107"/>
              <a:gd name="T33" fmla="*/ 2147483647 h 96"/>
              <a:gd name="T34" fmla="*/ 2147483647 w 107"/>
              <a:gd name="T35" fmla="*/ 2147483647 h 96"/>
              <a:gd name="T36" fmla="*/ 2147483647 w 107"/>
              <a:gd name="T37" fmla="*/ 2147483647 h 96"/>
              <a:gd name="T38" fmla="*/ 2147483647 w 107"/>
              <a:gd name="T39" fmla="*/ 2147483647 h 96"/>
              <a:gd name="T40" fmla="*/ 2147483647 w 107"/>
              <a:gd name="T41" fmla="*/ 2147483647 h 96"/>
              <a:gd name="T42" fmla="*/ 2147483647 w 107"/>
              <a:gd name="T43" fmla="*/ 2147483647 h 96"/>
              <a:gd name="T44" fmla="*/ 2147483647 w 107"/>
              <a:gd name="T45" fmla="*/ 2147483647 h 96"/>
              <a:gd name="T46" fmla="*/ 2147483647 w 107"/>
              <a:gd name="T47" fmla="*/ 2147483647 h 96"/>
              <a:gd name="T48" fmla="*/ 2147483647 w 107"/>
              <a:gd name="T49" fmla="*/ 2147483647 h 96"/>
              <a:gd name="T50" fmla="*/ 2147483647 w 107"/>
              <a:gd name="T51" fmla="*/ 2147483647 h 96"/>
              <a:gd name="T52" fmla="*/ 2147483647 w 107"/>
              <a:gd name="T53" fmla="*/ 2147483647 h 96"/>
              <a:gd name="T54" fmla="*/ 2147483647 w 107"/>
              <a:gd name="T55" fmla="*/ 2147483647 h 96"/>
              <a:gd name="T56" fmla="*/ 2147483647 w 107"/>
              <a:gd name="T57" fmla="*/ 2147483647 h 96"/>
              <a:gd name="T58" fmla="*/ 2147483647 w 107"/>
              <a:gd name="T59" fmla="*/ 2147483647 h 96"/>
              <a:gd name="T60" fmla="*/ 2147483647 w 107"/>
              <a:gd name="T61" fmla="*/ 2147483647 h 96"/>
              <a:gd name="T62" fmla="*/ 2147483647 w 107"/>
              <a:gd name="T63" fmla="*/ 2147483647 h 96"/>
              <a:gd name="T64" fmla="*/ 2147483647 w 107"/>
              <a:gd name="T65" fmla="*/ 2147483647 h 96"/>
              <a:gd name="T66" fmla="*/ 2147483647 w 107"/>
              <a:gd name="T67" fmla="*/ 2147483647 h 96"/>
              <a:gd name="T68" fmla="*/ 2147483647 w 107"/>
              <a:gd name="T69" fmla="*/ 2147483647 h 96"/>
              <a:gd name="T70" fmla="*/ 2147483647 w 107"/>
              <a:gd name="T71" fmla="*/ 2147483647 h 96"/>
              <a:gd name="T72" fmla="*/ 2147483647 w 107"/>
              <a:gd name="T73" fmla="*/ 2147483647 h 96"/>
              <a:gd name="T74" fmla="*/ 2147483647 w 107"/>
              <a:gd name="T75" fmla="*/ 2147483647 h 96"/>
              <a:gd name="T76" fmla="*/ 2147483647 w 107"/>
              <a:gd name="T77" fmla="*/ 2147483647 h 96"/>
              <a:gd name="T78" fmla="*/ 2147483647 w 107"/>
              <a:gd name="T79" fmla="*/ 2147483647 h 96"/>
              <a:gd name="T80" fmla="*/ 2147483647 w 107"/>
              <a:gd name="T81" fmla="*/ 2147483647 h 96"/>
              <a:gd name="T82" fmla="*/ 2147483647 w 107"/>
              <a:gd name="T83" fmla="*/ 2147483647 h 96"/>
              <a:gd name="T84" fmla="*/ 2147483647 w 107"/>
              <a:gd name="T85" fmla="*/ 2147483647 h 96"/>
              <a:gd name="T86" fmla="*/ 2147483647 w 107"/>
              <a:gd name="T87" fmla="*/ 2147483647 h 96"/>
              <a:gd name="T88" fmla="*/ 2147483647 w 107"/>
              <a:gd name="T89" fmla="*/ 2147483647 h 96"/>
              <a:gd name="T90" fmla="*/ 2147483647 w 107"/>
              <a:gd name="T91" fmla="*/ 2147483647 h 96"/>
              <a:gd name="T92" fmla="*/ 2147483647 w 107"/>
              <a:gd name="T93" fmla="*/ 2147483647 h 96"/>
              <a:gd name="T94" fmla="*/ 2147483647 w 107"/>
              <a:gd name="T95" fmla="*/ 2147483647 h 96"/>
              <a:gd name="T96" fmla="*/ 2147483647 w 107"/>
              <a:gd name="T97" fmla="*/ 2147483647 h 96"/>
              <a:gd name="T98" fmla="*/ 2147483647 w 107"/>
              <a:gd name="T99" fmla="*/ 2147483647 h 96"/>
              <a:gd name="T100" fmla="*/ 2147483647 w 107"/>
              <a:gd name="T101" fmla="*/ 2147483647 h 96"/>
              <a:gd name="T102" fmla="*/ 2147483647 w 107"/>
              <a:gd name="T103" fmla="*/ 2147483647 h 96"/>
              <a:gd name="T104" fmla="*/ 2147483647 w 107"/>
              <a:gd name="T105" fmla="*/ 2147483647 h 96"/>
              <a:gd name="T106" fmla="*/ 2147483647 w 107"/>
              <a:gd name="T107" fmla="*/ 2147483647 h 96"/>
              <a:gd name="T108" fmla="*/ 2147483647 w 107"/>
              <a:gd name="T109" fmla="*/ 2147483647 h 96"/>
              <a:gd name="T110" fmla="*/ 0 w 107"/>
              <a:gd name="T111" fmla="*/ 2147483647 h 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7"/>
              <a:gd name="T169" fmla="*/ 0 h 96"/>
              <a:gd name="T170" fmla="*/ 107 w 107"/>
              <a:gd name="T171" fmla="*/ 96 h 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7" h="96">
                <a:moveTo>
                  <a:pt x="0" y="60"/>
                </a:moveTo>
                <a:lnTo>
                  <a:pt x="5" y="50"/>
                </a:lnTo>
                <a:lnTo>
                  <a:pt x="13" y="45"/>
                </a:lnTo>
                <a:lnTo>
                  <a:pt x="27" y="45"/>
                </a:lnTo>
                <a:lnTo>
                  <a:pt x="46" y="36"/>
                </a:lnTo>
                <a:lnTo>
                  <a:pt x="47" y="37"/>
                </a:lnTo>
                <a:lnTo>
                  <a:pt x="53" y="33"/>
                </a:lnTo>
                <a:lnTo>
                  <a:pt x="65" y="29"/>
                </a:lnTo>
                <a:lnTo>
                  <a:pt x="73" y="24"/>
                </a:lnTo>
                <a:lnTo>
                  <a:pt x="81" y="18"/>
                </a:lnTo>
                <a:lnTo>
                  <a:pt x="89" y="10"/>
                </a:lnTo>
                <a:lnTo>
                  <a:pt x="95" y="6"/>
                </a:lnTo>
                <a:lnTo>
                  <a:pt x="98" y="3"/>
                </a:lnTo>
                <a:lnTo>
                  <a:pt x="103" y="0"/>
                </a:lnTo>
                <a:lnTo>
                  <a:pt x="106" y="0"/>
                </a:lnTo>
                <a:lnTo>
                  <a:pt x="106" y="1"/>
                </a:lnTo>
                <a:lnTo>
                  <a:pt x="103" y="5"/>
                </a:lnTo>
                <a:lnTo>
                  <a:pt x="103" y="6"/>
                </a:lnTo>
                <a:lnTo>
                  <a:pt x="107" y="7"/>
                </a:lnTo>
                <a:lnTo>
                  <a:pt x="107" y="9"/>
                </a:lnTo>
                <a:cubicBezTo>
                  <a:pt x="105" y="12"/>
                  <a:pt x="105" y="12"/>
                  <a:pt x="103" y="14"/>
                </a:cubicBezTo>
                <a:cubicBezTo>
                  <a:pt x="102" y="15"/>
                  <a:pt x="102" y="15"/>
                  <a:pt x="101" y="15"/>
                </a:cubicBezTo>
                <a:cubicBezTo>
                  <a:pt x="101" y="17"/>
                  <a:pt x="99" y="18"/>
                  <a:pt x="97" y="18"/>
                </a:cubicBezTo>
                <a:cubicBezTo>
                  <a:pt x="97" y="19"/>
                  <a:pt x="96" y="19"/>
                  <a:pt x="96" y="20"/>
                </a:cubicBezTo>
                <a:cubicBezTo>
                  <a:pt x="95" y="22"/>
                  <a:pt x="94" y="25"/>
                  <a:pt x="93" y="27"/>
                </a:cubicBezTo>
                <a:cubicBezTo>
                  <a:pt x="93" y="29"/>
                  <a:pt x="94" y="30"/>
                  <a:pt x="92" y="31"/>
                </a:cubicBezTo>
                <a:cubicBezTo>
                  <a:pt x="92" y="32"/>
                  <a:pt x="92" y="33"/>
                  <a:pt x="91" y="33"/>
                </a:cubicBezTo>
                <a:cubicBezTo>
                  <a:pt x="91" y="35"/>
                  <a:pt x="90" y="36"/>
                  <a:pt x="89" y="38"/>
                </a:cubicBezTo>
                <a:cubicBezTo>
                  <a:pt x="88" y="42"/>
                  <a:pt x="87" y="46"/>
                  <a:pt x="85" y="51"/>
                </a:cubicBezTo>
                <a:cubicBezTo>
                  <a:pt x="84" y="52"/>
                  <a:pt x="84" y="53"/>
                  <a:pt x="83" y="54"/>
                </a:cubicBezTo>
                <a:cubicBezTo>
                  <a:pt x="83" y="55"/>
                  <a:pt x="82" y="57"/>
                  <a:pt x="82" y="57"/>
                </a:cubicBezTo>
                <a:cubicBezTo>
                  <a:pt x="82" y="57"/>
                  <a:pt x="82" y="59"/>
                  <a:pt x="82" y="59"/>
                </a:cubicBezTo>
                <a:cubicBezTo>
                  <a:pt x="81" y="62"/>
                  <a:pt x="80" y="66"/>
                  <a:pt x="79" y="68"/>
                </a:cubicBezTo>
                <a:cubicBezTo>
                  <a:pt x="78" y="71"/>
                  <a:pt x="77" y="73"/>
                  <a:pt x="75" y="76"/>
                </a:cubicBezTo>
                <a:cubicBezTo>
                  <a:pt x="75" y="77"/>
                  <a:pt x="74" y="79"/>
                  <a:pt x="73" y="80"/>
                </a:cubicBezTo>
                <a:cubicBezTo>
                  <a:pt x="73" y="81"/>
                  <a:pt x="72" y="82"/>
                  <a:pt x="72" y="83"/>
                </a:cubicBezTo>
                <a:cubicBezTo>
                  <a:pt x="71" y="84"/>
                  <a:pt x="71" y="86"/>
                  <a:pt x="70" y="87"/>
                </a:cubicBezTo>
                <a:cubicBezTo>
                  <a:pt x="70" y="88"/>
                  <a:pt x="69" y="89"/>
                  <a:pt x="68" y="90"/>
                </a:cubicBezTo>
                <a:cubicBezTo>
                  <a:pt x="69" y="91"/>
                  <a:pt x="69" y="91"/>
                  <a:pt x="70" y="93"/>
                </a:cubicBezTo>
                <a:cubicBezTo>
                  <a:pt x="69" y="94"/>
                  <a:pt x="69" y="95"/>
                  <a:pt x="67" y="95"/>
                </a:cubicBezTo>
                <a:cubicBezTo>
                  <a:pt x="66" y="95"/>
                  <a:pt x="65" y="96"/>
                  <a:pt x="64" y="96"/>
                </a:cubicBezTo>
                <a:cubicBezTo>
                  <a:pt x="62" y="96"/>
                  <a:pt x="60" y="95"/>
                  <a:pt x="58" y="94"/>
                </a:cubicBezTo>
                <a:cubicBezTo>
                  <a:pt x="57" y="93"/>
                  <a:pt x="56" y="92"/>
                  <a:pt x="55" y="91"/>
                </a:cubicBezTo>
                <a:cubicBezTo>
                  <a:pt x="54" y="90"/>
                  <a:pt x="54" y="90"/>
                  <a:pt x="53" y="89"/>
                </a:cubicBezTo>
                <a:cubicBezTo>
                  <a:pt x="53" y="85"/>
                  <a:pt x="55" y="82"/>
                  <a:pt x="56" y="78"/>
                </a:cubicBezTo>
                <a:cubicBezTo>
                  <a:pt x="56" y="76"/>
                  <a:pt x="57" y="72"/>
                  <a:pt x="55" y="71"/>
                </a:cubicBezTo>
                <a:cubicBezTo>
                  <a:pt x="54" y="70"/>
                  <a:pt x="54" y="70"/>
                  <a:pt x="53" y="70"/>
                </a:cubicBezTo>
                <a:cubicBezTo>
                  <a:pt x="53" y="69"/>
                  <a:pt x="51" y="68"/>
                  <a:pt x="51" y="68"/>
                </a:cubicBezTo>
                <a:cubicBezTo>
                  <a:pt x="51" y="67"/>
                  <a:pt x="51" y="67"/>
                  <a:pt x="51" y="66"/>
                </a:cubicBezTo>
                <a:cubicBezTo>
                  <a:pt x="47" y="66"/>
                  <a:pt x="44" y="66"/>
                  <a:pt x="40" y="66"/>
                </a:cubicBezTo>
                <a:cubicBezTo>
                  <a:pt x="39" y="65"/>
                  <a:pt x="38" y="64"/>
                  <a:pt x="37" y="64"/>
                </a:cubicBezTo>
                <a:cubicBezTo>
                  <a:pt x="36" y="64"/>
                  <a:pt x="35" y="65"/>
                  <a:pt x="34" y="65"/>
                </a:cubicBezTo>
                <a:cubicBezTo>
                  <a:pt x="32" y="66"/>
                  <a:pt x="32" y="66"/>
                  <a:pt x="30" y="66"/>
                </a:cubicBezTo>
                <a:cubicBezTo>
                  <a:pt x="25" y="66"/>
                  <a:pt x="21" y="65"/>
                  <a:pt x="17" y="64"/>
                </a:cubicBezTo>
                <a:cubicBezTo>
                  <a:pt x="12" y="62"/>
                  <a:pt x="8" y="62"/>
                  <a:pt x="4" y="61"/>
                </a:cubicBezTo>
                <a:cubicBezTo>
                  <a:pt x="1" y="61"/>
                  <a:pt x="2" y="61"/>
                  <a:pt x="0" y="60"/>
                </a:cubicBezTo>
                <a:close/>
              </a:path>
            </a:pathLst>
          </a:custGeom>
          <a:solidFill>
            <a:srgbClr val="00FF00"/>
          </a:solidFill>
          <a:ln w="9525" cap="rnd">
            <a:solidFill>
              <a:srgbClr val="000000"/>
            </a:solidFill>
            <a:round/>
            <a:headEnd/>
            <a:tailEnd/>
          </a:ln>
        </p:spPr>
        <p:txBody>
          <a:bodyPr/>
          <a:lstStyle/>
          <a:p>
            <a:endParaRPr lang="en-US"/>
          </a:p>
        </p:txBody>
      </p:sp>
      <p:sp>
        <p:nvSpPr>
          <p:cNvPr id="5163" name="Freeform 103"/>
          <p:cNvSpPr>
            <a:spLocks/>
          </p:cNvSpPr>
          <p:nvPr/>
        </p:nvSpPr>
        <p:spPr bwMode="auto">
          <a:xfrm>
            <a:off x="6007100" y="2038350"/>
            <a:ext cx="1016000" cy="609600"/>
          </a:xfrm>
          <a:custGeom>
            <a:avLst/>
            <a:gdLst>
              <a:gd name="T0" fmla="*/ 2147483647 w 109"/>
              <a:gd name="T1" fmla="*/ 2147483647 h 64"/>
              <a:gd name="T2" fmla="*/ 0 w 109"/>
              <a:gd name="T3" fmla="*/ 2147483647 h 64"/>
              <a:gd name="T4" fmla="*/ 2147483647 w 109"/>
              <a:gd name="T5" fmla="*/ 2147483647 h 64"/>
              <a:gd name="T6" fmla="*/ 2147483647 w 109"/>
              <a:gd name="T7" fmla="*/ 2147483647 h 64"/>
              <a:gd name="T8" fmla="*/ 2147483647 w 109"/>
              <a:gd name="T9" fmla="*/ 2147483647 h 64"/>
              <a:gd name="T10" fmla="*/ 2147483647 w 109"/>
              <a:gd name="T11" fmla="*/ 2147483647 h 64"/>
              <a:gd name="T12" fmla="*/ 2147483647 w 109"/>
              <a:gd name="T13" fmla="*/ 2147483647 h 64"/>
              <a:gd name="T14" fmla="*/ 2147483647 w 109"/>
              <a:gd name="T15" fmla="*/ 2147483647 h 64"/>
              <a:gd name="T16" fmla="*/ 2147483647 w 109"/>
              <a:gd name="T17" fmla="*/ 2147483647 h 64"/>
              <a:gd name="T18" fmla="*/ 2147483647 w 109"/>
              <a:gd name="T19" fmla="*/ 2147483647 h 64"/>
              <a:gd name="T20" fmla="*/ 2147483647 w 109"/>
              <a:gd name="T21" fmla="*/ 2147483647 h 64"/>
              <a:gd name="T22" fmla="*/ 2147483647 w 109"/>
              <a:gd name="T23" fmla="*/ 2147483647 h 64"/>
              <a:gd name="T24" fmla="*/ 2147483647 w 109"/>
              <a:gd name="T25" fmla="*/ 2147483647 h 64"/>
              <a:gd name="T26" fmla="*/ 2147483647 w 109"/>
              <a:gd name="T27" fmla="*/ 2147483647 h 64"/>
              <a:gd name="T28" fmla="*/ 2147483647 w 109"/>
              <a:gd name="T29" fmla="*/ 2147483647 h 64"/>
              <a:gd name="T30" fmla="*/ 2147483647 w 109"/>
              <a:gd name="T31" fmla="*/ 2147483647 h 64"/>
              <a:gd name="T32" fmla="*/ 2147483647 w 109"/>
              <a:gd name="T33" fmla="*/ 2147483647 h 64"/>
              <a:gd name="T34" fmla="*/ 2147483647 w 109"/>
              <a:gd name="T35" fmla="*/ 2147483647 h 64"/>
              <a:gd name="T36" fmla="*/ 2147483647 w 109"/>
              <a:gd name="T37" fmla="*/ 2147483647 h 64"/>
              <a:gd name="T38" fmla="*/ 2147483647 w 109"/>
              <a:gd name="T39" fmla="*/ 2147483647 h 64"/>
              <a:gd name="T40" fmla="*/ 2147483647 w 109"/>
              <a:gd name="T41" fmla="*/ 2147483647 h 64"/>
              <a:gd name="T42" fmla="*/ 2147483647 w 109"/>
              <a:gd name="T43" fmla="*/ 2147483647 h 64"/>
              <a:gd name="T44" fmla="*/ 2147483647 w 109"/>
              <a:gd name="T45" fmla="*/ 2147483647 h 64"/>
              <a:gd name="T46" fmla="*/ 2147483647 w 109"/>
              <a:gd name="T47" fmla="*/ 2147483647 h 64"/>
              <a:gd name="T48" fmla="*/ 2147483647 w 109"/>
              <a:gd name="T49" fmla="*/ 2147483647 h 64"/>
              <a:gd name="T50" fmla="*/ 2147483647 w 109"/>
              <a:gd name="T51" fmla="*/ 2147483647 h 64"/>
              <a:gd name="T52" fmla="*/ 2147483647 w 109"/>
              <a:gd name="T53" fmla="*/ 2147483647 h 64"/>
              <a:gd name="T54" fmla="*/ 2147483647 w 109"/>
              <a:gd name="T55" fmla="*/ 2147483647 h 64"/>
              <a:gd name="T56" fmla="*/ 2147483647 w 109"/>
              <a:gd name="T57" fmla="*/ 2147483647 h 64"/>
              <a:gd name="T58" fmla="*/ 2147483647 w 109"/>
              <a:gd name="T59" fmla="*/ 2147483647 h 64"/>
              <a:gd name="T60" fmla="*/ 2147483647 w 109"/>
              <a:gd name="T61" fmla="*/ 2147483647 h 64"/>
              <a:gd name="T62" fmla="*/ 2147483647 w 109"/>
              <a:gd name="T63" fmla="*/ 2147483647 h 64"/>
              <a:gd name="T64" fmla="*/ 2147483647 w 109"/>
              <a:gd name="T65" fmla="*/ 2147483647 h 64"/>
              <a:gd name="T66" fmla="*/ 2147483647 w 109"/>
              <a:gd name="T67" fmla="*/ 2147483647 h 64"/>
              <a:gd name="T68" fmla="*/ 2147483647 w 109"/>
              <a:gd name="T69" fmla="*/ 2147483647 h 64"/>
              <a:gd name="T70" fmla="*/ 2147483647 w 109"/>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9"/>
              <a:gd name="T109" fmla="*/ 0 h 64"/>
              <a:gd name="T110" fmla="*/ 109 w 109"/>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9" h="64">
                <a:moveTo>
                  <a:pt x="8" y="60"/>
                </a:moveTo>
                <a:lnTo>
                  <a:pt x="8" y="55"/>
                </a:lnTo>
                <a:lnTo>
                  <a:pt x="7" y="50"/>
                </a:lnTo>
                <a:lnTo>
                  <a:pt x="0" y="48"/>
                </a:lnTo>
                <a:lnTo>
                  <a:pt x="2" y="42"/>
                </a:lnTo>
                <a:lnTo>
                  <a:pt x="6" y="39"/>
                </a:lnTo>
                <a:lnTo>
                  <a:pt x="11" y="41"/>
                </a:lnTo>
                <a:lnTo>
                  <a:pt x="19" y="39"/>
                </a:lnTo>
                <a:lnTo>
                  <a:pt x="26" y="41"/>
                </a:lnTo>
                <a:lnTo>
                  <a:pt x="24" y="34"/>
                </a:lnTo>
                <a:lnTo>
                  <a:pt x="29" y="31"/>
                </a:lnTo>
                <a:lnTo>
                  <a:pt x="30" y="25"/>
                </a:lnTo>
                <a:lnTo>
                  <a:pt x="39" y="25"/>
                </a:lnTo>
                <a:lnTo>
                  <a:pt x="44" y="20"/>
                </a:lnTo>
                <a:lnTo>
                  <a:pt x="46" y="17"/>
                </a:lnTo>
                <a:lnTo>
                  <a:pt x="47" y="9"/>
                </a:lnTo>
                <a:lnTo>
                  <a:pt x="53" y="6"/>
                </a:lnTo>
                <a:lnTo>
                  <a:pt x="60" y="14"/>
                </a:lnTo>
                <a:lnTo>
                  <a:pt x="68" y="9"/>
                </a:lnTo>
                <a:lnTo>
                  <a:pt x="71" y="4"/>
                </a:lnTo>
                <a:lnTo>
                  <a:pt x="85" y="0"/>
                </a:lnTo>
                <a:lnTo>
                  <a:pt x="87" y="5"/>
                </a:lnTo>
                <a:lnTo>
                  <a:pt x="86" y="12"/>
                </a:lnTo>
                <a:lnTo>
                  <a:pt x="92" y="9"/>
                </a:lnTo>
                <a:lnTo>
                  <a:pt x="92" y="13"/>
                </a:lnTo>
                <a:lnTo>
                  <a:pt x="91" y="20"/>
                </a:lnTo>
                <a:lnTo>
                  <a:pt x="96" y="22"/>
                </a:lnTo>
                <a:lnTo>
                  <a:pt x="100" y="22"/>
                </a:lnTo>
                <a:lnTo>
                  <a:pt x="109" y="23"/>
                </a:lnTo>
                <a:lnTo>
                  <a:pt x="109" y="29"/>
                </a:lnTo>
                <a:lnTo>
                  <a:pt x="103" y="34"/>
                </a:lnTo>
                <a:lnTo>
                  <a:pt x="102" y="40"/>
                </a:lnTo>
                <a:lnTo>
                  <a:pt x="105" y="45"/>
                </a:lnTo>
                <a:lnTo>
                  <a:pt x="109" y="50"/>
                </a:lnTo>
                <a:lnTo>
                  <a:pt x="105" y="52"/>
                </a:lnTo>
                <a:lnTo>
                  <a:pt x="97" y="48"/>
                </a:lnTo>
                <a:lnTo>
                  <a:pt x="92" y="43"/>
                </a:lnTo>
                <a:lnTo>
                  <a:pt x="89" y="49"/>
                </a:lnTo>
                <a:lnTo>
                  <a:pt x="86" y="52"/>
                </a:lnTo>
                <a:lnTo>
                  <a:pt x="81" y="54"/>
                </a:lnTo>
                <a:lnTo>
                  <a:pt x="79" y="56"/>
                </a:lnTo>
                <a:lnTo>
                  <a:pt x="76" y="58"/>
                </a:lnTo>
                <a:lnTo>
                  <a:pt x="72" y="59"/>
                </a:lnTo>
                <a:lnTo>
                  <a:pt x="70" y="64"/>
                </a:lnTo>
                <a:cubicBezTo>
                  <a:pt x="69" y="63"/>
                  <a:pt x="70" y="62"/>
                  <a:pt x="68" y="61"/>
                </a:cubicBezTo>
                <a:cubicBezTo>
                  <a:pt x="68" y="58"/>
                  <a:pt x="70" y="55"/>
                  <a:pt x="70" y="52"/>
                </a:cubicBezTo>
                <a:cubicBezTo>
                  <a:pt x="70" y="51"/>
                  <a:pt x="70" y="49"/>
                  <a:pt x="69" y="49"/>
                </a:cubicBezTo>
                <a:cubicBezTo>
                  <a:pt x="68" y="48"/>
                  <a:pt x="68" y="47"/>
                  <a:pt x="68" y="47"/>
                </a:cubicBezTo>
                <a:cubicBezTo>
                  <a:pt x="68" y="38"/>
                  <a:pt x="68" y="42"/>
                  <a:pt x="67" y="38"/>
                </a:cubicBezTo>
                <a:cubicBezTo>
                  <a:pt x="67" y="37"/>
                  <a:pt x="68" y="36"/>
                  <a:pt x="69" y="35"/>
                </a:cubicBezTo>
                <a:cubicBezTo>
                  <a:pt x="69" y="34"/>
                  <a:pt x="69" y="34"/>
                  <a:pt x="70" y="33"/>
                </a:cubicBezTo>
                <a:cubicBezTo>
                  <a:pt x="69" y="32"/>
                  <a:pt x="69" y="32"/>
                  <a:pt x="68" y="32"/>
                </a:cubicBezTo>
                <a:cubicBezTo>
                  <a:pt x="67" y="31"/>
                  <a:pt x="66" y="30"/>
                  <a:pt x="66" y="29"/>
                </a:cubicBezTo>
                <a:lnTo>
                  <a:pt x="69" y="25"/>
                </a:lnTo>
                <a:lnTo>
                  <a:pt x="68" y="23"/>
                </a:lnTo>
                <a:lnTo>
                  <a:pt x="65" y="24"/>
                </a:lnTo>
                <a:lnTo>
                  <a:pt x="61" y="26"/>
                </a:lnTo>
                <a:lnTo>
                  <a:pt x="60" y="28"/>
                </a:lnTo>
                <a:lnTo>
                  <a:pt x="58" y="31"/>
                </a:lnTo>
                <a:lnTo>
                  <a:pt x="56" y="32"/>
                </a:lnTo>
                <a:lnTo>
                  <a:pt x="51" y="34"/>
                </a:lnTo>
                <a:lnTo>
                  <a:pt x="48" y="38"/>
                </a:lnTo>
                <a:lnTo>
                  <a:pt x="45" y="40"/>
                </a:lnTo>
                <a:lnTo>
                  <a:pt x="43" y="43"/>
                </a:lnTo>
                <a:lnTo>
                  <a:pt x="38" y="46"/>
                </a:lnTo>
                <a:lnTo>
                  <a:pt x="33" y="50"/>
                </a:lnTo>
                <a:lnTo>
                  <a:pt x="29" y="53"/>
                </a:lnTo>
                <a:lnTo>
                  <a:pt x="24" y="55"/>
                </a:lnTo>
                <a:lnTo>
                  <a:pt x="20" y="55"/>
                </a:lnTo>
                <a:lnTo>
                  <a:pt x="17" y="57"/>
                </a:lnTo>
                <a:lnTo>
                  <a:pt x="13" y="59"/>
                </a:lnTo>
                <a:lnTo>
                  <a:pt x="10" y="61"/>
                </a:lnTo>
                <a:lnTo>
                  <a:pt x="8" y="60"/>
                </a:lnTo>
                <a:close/>
              </a:path>
            </a:pathLst>
          </a:custGeom>
          <a:solidFill>
            <a:srgbClr val="00FF00"/>
          </a:solidFill>
          <a:ln w="9525" cap="rnd">
            <a:solidFill>
              <a:srgbClr val="000000"/>
            </a:solidFill>
            <a:round/>
            <a:headEnd/>
            <a:tailEnd/>
          </a:ln>
        </p:spPr>
        <p:txBody>
          <a:bodyPr/>
          <a:lstStyle/>
          <a:p>
            <a:endParaRPr lang="en-US"/>
          </a:p>
        </p:txBody>
      </p:sp>
      <p:sp>
        <p:nvSpPr>
          <p:cNvPr id="5164" name="Freeform 104"/>
          <p:cNvSpPr>
            <a:spLocks/>
          </p:cNvSpPr>
          <p:nvPr/>
        </p:nvSpPr>
        <p:spPr bwMode="auto">
          <a:xfrm>
            <a:off x="2895600" y="2782888"/>
            <a:ext cx="1579563" cy="1190625"/>
          </a:xfrm>
          <a:custGeom>
            <a:avLst/>
            <a:gdLst>
              <a:gd name="T0" fmla="*/ 2147483647 w 169"/>
              <a:gd name="T1" fmla="*/ 2147483647 h 125"/>
              <a:gd name="T2" fmla="*/ 2147483647 w 169"/>
              <a:gd name="T3" fmla="*/ 2147483647 h 125"/>
              <a:gd name="T4" fmla="*/ 2147483647 w 169"/>
              <a:gd name="T5" fmla="*/ 2147483647 h 125"/>
              <a:gd name="T6" fmla="*/ 2147483647 w 169"/>
              <a:gd name="T7" fmla="*/ 2147483647 h 125"/>
              <a:gd name="T8" fmla="*/ 2147483647 w 169"/>
              <a:gd name="T9" fmla="*/ 2147483647 h 125"/>
              <a:gd name="T10" fmla="*/ 2147483647 w 169"/>
              <a:gd name="T11" fmla="*/ 2147483647 h 125"/>
              <a:gd name="T12" fmla="*/ 2147483647 w 169"/>
              <a:gd name="T13" fmla="*/ 2147483647 h 125"/>
              <a:gd name="T14" fmla="*/ 2147483647 w 169"/>
              <a:gd name="T15" fmla="*/ 2147483647 h 125"/>
              <a:gd name="T16" fmla="*/ 2147483647 w 169"/>
              <a:gd name="T17" fmla="*/ 2147483647 h 125"/>
              <a:gd name="T18" fmla="*/ 2147483647 w 169"/>
              <a:gd name="T19" fmla="*/ 2147483647 h 125"/>
              <a:gd name="T20" fmla="*/ 2147483647 w 169"/>
              <a:gd name="T21" fmla="*/ 2147483647 h 125"/>
              <a:gd name="T22" fmla="*/ 2147483647 w 169"/>
              <a:gd name="T23" fmla="*/ 2147483647 h 125"/>
              <a:gd name="T24" fmla="*/ 2147483647 w 169"/>
              <a:gd name="T25" fmla="*/ 2147483647 h 125"/>
              <a:gd name="T26" fmla="*/ 2147483647 w 169"/>
              <a:gd name="T27" fmla="*/ 2147483647 h 125"/>
              <a:gd name="T28" fmla="*/ 2147483647 w 169"/>
              <a:gd name="T29" fmla="*/ 2147483647 h 125"/>
              <a:gd name="T30" fmla="*/ 2147483647 w 169"/>
              <a:gd name="T31" fmla="*/ 2147483647 h 125"/>
              <a:gd name="T32" fmla="*/ 2147483647 w 169"/>
              <a:gd name="T33" fmla="*/ 0 h 125"/>
              <a:gd name="T34" fmla="*/ 2147483647 w 169"/>
              <a:gd name="T35" fmla="*/ 2147483647 h 125"/>
              <a:gd name="T36" fmla="*/ 2147483647 w 169"/>
              <a:gd name="T37" fmla="*/ 2147483647 h 125"/>
              <a:gd name="T38" fmla="*/ 2147483647 w 169"/>
              <a:gd name="T39" fmla="*/ 2147483647 h 125"/>
              <a:gd name="T40" fmla="*/ 2147483647 w 169"/>
              <a:gd name="T41" fmla="*/ 2147483647 h 125"/>
              <a:gd name="T42" fmla="*/ 2147483647 w 169"/>
              <a:gd name="T43" fmla="*/ 2147483647 h 125"/>
              <a:gd name="T44" fmla="*/ 2147483647 w 169"/>
              <a:gd name="T45" fmla="*/ 2147483647 h 125"/>
              <a:gd name="T46" fmla="*/ 2147483647 w 169"/>
              <a:gd name="T47" fmla="*/ 2147483647 h 125"/>
              <a:gd name="T48" fmla="*/ 2147483647 w 169"/>
              <a:gd name="T49" fmla="*/ 2147483647 h 125"/>
              <a:gd name="T50" fmla="*/ 2147483647 w 169"/>
              <a:gd name="T51" fmla="*/ 2147483647 h 125"/>
              <a:gd name="T52" fmla="*/ 2147483647 w 169"/>
              <a:gd name="T53" fmla="*/ 2147483647 h 125"/>
              <a:gd name="T54" fmla="*/ 2147483647 w 169"/>
              <a:gd name="T55" fmla="*/ 2147483647 h 125"/>
              <a:gd name="T56" fmla="*/ 2147483647 w 169"/>
              <a:gd name="T57" fmla="*/ 2147483647 h 125"/>
              <a:gd name="T58" fmla="*/ 2147483647 w 169"/>
              <a:gd name="T59" fmla="*/ 2147483647 h 125"/>
              <a:gd name="T60" fmla="*/ 2147483647 w 169"/>
              <a:gd name="T61" fmla="*/ 2147483647 h 125"/>
              <a:gd name="T62" fmla="*/ 2147483647 w 169"/>
              <a:gd name="T63" fmla="*/ 2147483647 h 125"/>
              <a:gd name="T64" fmla="*/ 2147483647 w 169"/>
              <a:gd name="T65" fmla="*/ 2147483647 h 125"/>
              <a:gd name="T66" fmla="*/ 2147483647 w 169"/>
              <a:gd name="T67" fmla="*/ 2147483647 h 125"/>
              <a:gd name="T68" fmla="*/ 2147483647 w 169"/>
              <a:gd name="T69" fmla="*/ 2147483647 h 125"/>
              <a:gd name="T70" fmla="*/ 2147483647 w 169"/>
              <a:gd name="T71" fmla="*/ 2147483647 h 125"/>
              <a:gd name="T72" fmla="*/ 2147483647 w 169"/>
              <a:gd name="T73" fmla="*/ 2147483647 h 125"/>
              <a:gd name="T74" fmla="*/ 2147483647 w 169"/>
              <a:gd name="T75" fmla="*/ 2147483647 h 125"/>
              <a:gd name="T76" fmla="*/ 2147483647 w 169"/>
              <a:gd name="T77" fmla="*/ 2147483647 h 125"/>
              <a:gd name="T78" fmla="*/ 2147483647 w 169"/>
              <a:gd name="T79" fmla="*/ 2147483647 h 125"/>
              <a:gd name="T80" fmla="*/ 2147483647 w 169"/>
              <a:gd name="T81" fmla="*/ 2147483647 h 125"/>
              <a:gd name="T82" fmla="*/ 2147483647 w 169"/>
              <a:gd name="T83" fmla="*/ 2147483647 h 125"/>
              <a:gd name="T84" fmla="*/ 2147483647 w 169"/>
              <a:gd name="T85" fmla="*/ 2147483647 h 125"/>
              <a:gd name="T86" fmla="*/ 2147483647 w 169"/>
              <a:gd name="T87" fmla="*/ 2147483647 h 125"/>
              <a:gd name="T88" fmla="*/ 2147483647 w 169"/>
              <a:gd name="T89" fmla="*/ 2147483647 h 125"/>
              <a:gd name="T90" fmla="*/ 2147483647 w 169"/>
              <a:gd name="T91" fmla="*/ 2147483647 h 125"/>
              <a:gd name="T92" fmla="*/ 2147483647 w 169"/>
              <a:gd name="T93" fmla="*/ 2147483647 h 125"/>
              <a:gd name="T94" fmla="*/ 2147483647 w 169"/>
              <a:gd name="T95" fmla="*/ 2147483647 h 125"/>
              <a:gd name="T96" fmla="*/ 2147483647 w 169"/>
              <a:gd name="T97" fmla="*/ 2147483647 h 125"/>
              <a:gd name="T98" fmla="*/ 2147483647 w 169"/>
              <a:gd name="T99" fmla="*/ 2147483647 h 125"/>
              <a:gd name="T100" fmla="*/ 2147483647 w 169"/>
              <a:gd name="T101" fmla="*/ 2147483647 h 125"/>
              <a:gd name="T102" fmla="*/ 2147483647 w 169"/>
              <a:gd name="T103" fmla="*/ 2147483647 h 1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9"/>
              <a:gd name="T157" fmla="*/ 0 h 125"/>
              <a:gd name="T158" fmla="*/ 169 w 169"/>
              <a:gd name="T159" fmla="*/ 125 h 1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9" h="125">
                <a:moveTo>
                  <a:pt x="4" y="84"/>
                </a:moveTo>
                <a:cubicBezTo>
                  <a:pt x="9" y="86"/>
                  <a:pt x="5" y="83"/>
                  <a:pt x="11" y="83"/>
                </a:cubicBezTo>
                <a:cubicBezTo>
                  <a:pt x="9" y="80"/>
                  <a:pt x="9" y="80"/>
                  <a:pt x="7" y="77"/>
                </a:cubicBezTo>
                <a:cubicBezTo>
                  <a:pt x="9" y="75"/>
                  <a:pt x="10" y="75"/>
                  <a:pt x="12" y="73"/>
                </a:cubicBezTo>
                <a:cubicBezTo>
                  <a:pt x="13" y="70"/>
                  <a:pt x="14" y="67"/>
                  <a:pt x="15" y="64"/>
                </a:cubicBezTo>
                <a:cubicBezTo>
                  <a:pt x="14" y="61"/>
                  <a:pt x="13" y="59"/>
                  <a:pt x="11" y="57"/>
                </a:cubicBezTo>
                <a:cubicBezTo>
                  <a:pt x="12" y="51"/>
                  <a:pt x="10" y="50"/>
                  <a:pt x="14" y="48"/>
                </a:cubicBezTo>
                <a:cubicBezTo>
                  <a:pt x="15" y="47"/>
                  <a:pt x="19" y="47"/>
                  <a:pt x="20" y="46"/>
                </a:cubicBezTo>
                <a:cubicBezTo>
                  <a:pt x="21" y="46"/>
                  <a:pt x="23" y="44"/>
                  <a:pt x="23" y="44"/>
                </a:cubicBezTo>
                <a:cubicBezTo>
                  <a:pt x="29" y="45"/>
                  <a:pt x="25" y="47"/>
                  <a:pt x="28" y="49"/>
                </a:cubicBezTo>
                <a:cubicBezTo>
                  <a:pt x="30" y="50"/>
                  <a:pt x="35" y="51"/>
                  <a:pt x="37" y="52"/>
                </a:cubicBezTo>
                <a:cubicBezTo>
                  <a:pt x="38" y="53"/>
                  <a:pt x="38" y="52"/>
                  <a:pt x="37" y="53"/>
                </a:cubicBezTo>
                <a:cubicBezTo>
                  <a:pt x="36" y="58"/>
                  <a:pt x="35" y="60"/>
                  <a:pt x="32" y="63"/>
                </a:cubicBezTo>
                <a:cubicBezTo>
                  <a:pt x="32" y="65"/>
                  <a:pt x="29" y="69"/>
                  <a:pt x="29" y="69"/>
                </a:cubicBezTo>
                <a:cubicBezTo>
                  <a:pt x="30" y="69"/>
                  <a:pt x="30" y="70"/>
                  <a:pt x="30" y="71"/>
                </a:cubicBezTo>
                <a:cubicBezTo>
                  <a:pt x="31" y="71"/>
                  <a:pt x="30" y="72"/>
                  <a:pt x="31" y="72"/>
                </a:cubicBezTo>
                <a:cubicBezTo>
                  <a:pt x="32" y="73"/>
                  <a:pt x="34" y="72"/>
                  <a:pt x="35" y="71"/>
                </a:cubicBezTo>
                <a:cubicBezTo>
                  <a:pt x="35" y="71"/>
                  <a:pt x="37" y="66"/>
                  <a:pt x="38" y="66"/>
                </a:cubicBezTo>
                <a:cubicBezTo>
                  <a:pt x="42" y="59"/>
                  <a:pt x="39" y="62"/>
                  <a:pt x="46" y="60"/>
                </a:cubicBezTo>
                <a:cubicBezTo>
                  <a:pt x="50" y="60"/>
                  <a:pt x="54" y="61"/>
                  <a:pt x="57" y="58"/>
                </a:cubicBezTo>
                <a:cubicBezTo>
                  <a:pt x="55" y="55"/>
                  <a:pt x="57" y="57"/>
                  <a:pt x="60" y="56"/>
                </a:cubicBezTo>
                <a:cubicBezTo>
                  <a:pt x="59" y="54"/>
                  <a:pt x="57" y="52"/>
                  <a:pt x="56" y="50"/>
                </a:cubicBezTo>
                <a:cubicBezTo>
                  <a:pt x="56" y="50"/>
                  <a:pt x="55" y="48"/>
                  <a:pt x="55" y="48"/>
                </a:cubicBezTo>
                <a:cubicBezTo>
                  <a:pt x="57" y="47"/>
                  <a:pt x="57" y="45"/>
                  <a:pt x="58" y="43"/>
                </a:cubicBezTo>
                <a:cubicBezTo>
                  <a:pt x="58" y="41"/>
                  <a:pt x="57" y="37"/>
                  <a:pt x="56" y="36"/>
                </a:cubicBezTo>
                <a:cubicBezTo>
                  <a:pt x="55" y="35"/>
                  <a:pt x="49" y="34"/>
                  <a:pt x="48" y="34"/>
                </a:cubicBezTo>
                <a:cubicBezTo>
                  <a:pt x="47" y="33"/>
                  <a:pt x="46" y="33"/>
                  <a:pt x="44" y="32"/>
                </a:cubicBezTo>
                <a:cubicBezTo>
                  <a:pt x="44" y="32"/>
                  <a:pt x="42" y="32"/>
                  <a:pt x="42" y="32"/>
                </a:cubicBezTo>
                <a:cubicBezTo>
                  <a:pt x="42" y="30"/>
                  <a:pt x="41" y="28"/>
                  <a:pt x="42" y="26"/>
                </a:cubicBezTo>
                <a:cubicBezTo>
                  <a:pt x="43" y="25"/>
                  <a:pt x="47" y="22"/>
                  <a:pt x="47" y="22"/>
                </a:cubicBezTo>
                <a:cubicBezTo>
                  <a:pt x="52" y="15"/>
                  <a:pt x="60" y="16"/>
                  <a:pt x="66" y="13"/>
                </a:cubicBezTo>
                <a:cubicBezTo>
                  <a:pt x="71" y="12"/>
                  <a:pt x="65" y="13"/>
                  <a:pt x="71" y="11"/>
                </a:cubicBezTo>
                <a:cubicBezTo>
                  <a:pt x="72" y="10"/>
                  <a:pt x="74" y="9"/>
                  <a:pt x="74" y="9"/>
                </a:cubicBezTo>
                <a:cubicBezTo>
                  <a:pt x="76" y="4"/>
                  <a:pt x="74" y="5"/>
                  <a:pt x="75" y="0"/>
                </a:cubicBezTo>
                <a:cubicBezTo>
                  <a:pt x="76" y="1"/>
                  <a:pt x="79" y="2"/>
                  <a:pt x="80" y="3"/>
                </a:cubicBezTo>
                <a:cubicBezTo>
                  <a:pt x="80" y="3"/>
                  <a:pt x="80" y="4"/>
                  <a:pt x="80" y="4"/>
                </a:cubicBezTo>
                <a:cubicBezTo>
                  <a:pt x="81" y="5"/>
                  <a:pt x="86" y="7"/>
                  <a:pt x="88" y="8"/>
                </a:cubicBezTo>
                <a:cubicBezTo>
                  <a:pt x="89" y="8"/>
                  <a:pt x="90" y="9"/>
                  <a:pt x="92" y="9"/>
                </a:cubicBezTo>
                <a:cubicBezTo>
                  <a:pt x="92" y="9"/>
                  <a:pt x="94" y="10"/>
                  <a:pt x="94" y="10"/>
                </a:cubicBezTo>
                <a:cubicBezTo>
                  <a:pt x="96" y="13"/>
                  <a:pt x="97" y="19"/>
                  <a:pt x="93" y="22"/>
                </a:cubicBezTo>
                <a:cubicBezTo>
                  <a:pt x="91" y="25"/>
                  <a:pt x="90" y="28"/>
                  <a:pt x="87" y="29"/>
                </a:cubicBezTo>
                <a:cubicBezTo>
                  <a:pt x="84" y="33"/>
                  <a:pt x="86" y="32"/>
                  <a:pt x="83" y="34"/>
                </a:cubicBezTo>
                <a:cubicBezTo>
                  <a:pt x="80" y="41"/>
                  <a:pt x="83" y="49"/>
                  <a:pt x="80" y="56"/>
                </a:cubicBezTo>
                <a:cubicBezTo>
                  <a:pt x="81" y="58"/>
                  <a:pt x="82" y="59"/>
                  <a:pt x="82" y="59"/>
                </a:cubicBezTo>
                <a:cubicBezTo>
                  <a:pt x="82" y="58"/>
                  <a:pt x="84" y="59"/>
                  <a:pt x="85" y="60"/>
                </a:cubicBezTo>
                <a:cubicBezTo>
                  <a:pt x="87" y="60"/>
                  <a:pt x="89" y="62"/>
                  <a:pt x="89" y="62"/>
                </a:cubicBezTo>
                <a:cubicBezTo>
                  <a:pt x="90" y="64"/>
                  <a:pt x="91" y="65"/>
                  <a:pt x="92" y="63"/>
                </a:cubicBezTo>
                <a:cubicBezTo>
                  <a:pt x="92" y="62"/>
                  <a:pt x="90" y="55"/>
                  <a:pt x="89" y="52"/>
                </a:cubicBezTo>
                <a:cubicBezTo>
                  <a:pt x="88" y="50"/>
                  <a:pt x="88" y="46"/>
                  <a:pt x="88" y="46"/>
                </a:cubicBezTo>
                <a:cubicBezTo>
                  <a:pt x="88" y="42"/>
                  <a:pt x="88" y="39"/>
                  <a:pt x="89" y="36"/>
                </a:cubicBezTo>
                <a:cubicBezTo>
                  <a:pt x="90" y="34"/>
                  <a:pt x="92" y="33"/>
                  <a:pt x="92" y="33"/>
                </a:cubicBezTo>
                <a:cubicBezTo>
                  <a:pt x="94" y="34"/>
                  <a:pt x="96" y="34"/>
                  <a:pt x="98" y="36"/>
                </a:cubicBezTo>
                <a:cubicBezTo>
                  <a:pt x="100" y="40"/>
                  <a:pt x="97" y="40"/>
                  <a:pt x="99" y="43"/>
                </a:cubicBezTo>
                <a:cubicBezTo>
                  <a:pt x="103" y="41"/>
                  <a:pt x="99" y="35"/>
                  <a:pt x="100" y="31"/>
                </a:cubicBezTo>
                <a:cubicBezTo>
                  <a:pt x="103" y="32"/>
                  <a:pt x="105" y="35"/>
                  <a:pt x="108" y="37"/>
                </a:cubicBezTo>
                <a:cubicBezTo>
                  <a:pt x="109" y="39"/>
                  <a:pt x="108" y="42"/>
                  <a:pt x="111" y="43"/>
                </a:cubicBezTo>
                <a:cubicBezTo>
                  <a:pt x="112" y="41"/>
                  <a:pt x="113" y="36"/>
                  <a:pt x="113" y="36"/>
                </a:cubicBezTo>
                <a:cubicBezTo>
                  <a:pt x="114" y="35"/>
                  <a:pt x="114" y="36"/>
                  <a:pt x="116" y="35"/>
                </a:cubicBezTo>
                <a:cubicBezTo>
                  <a:pt x="117" y="34"/>
                  <a:pt x="122" y="34"/>
                  <a:pt x="122" y="34"/>
                </a:cubicBezTo>
                <a:cubicBezTo>
                  <a:pt x="123" y="38"/>
                  <a:pt x="122" y="39"/>
                  <a:pt x="122" y="42"/>
                </a:cubicBezTo>
                <a:cubicBezTo>
                  <a:pt x="123" y="47"/>
                  <a:pt x="123" y="41"/>
                  <a:pt x="127" y="40"/>
                </a:cubicBezTo>
                <a:cubicBezTo>
                  <a:pt x="129" y="37"/>
                  <a:pt x="134" y="41"/>
                  <a:pt x="137" y="41"/>
                </a:cubicBezTo>
                <a:cubicBezTo>
                  <a:pt x="137" y="43"/>
                  <a:pt x="138" y="42"/>
                  <a:pt x="139" y="42"/>
                </a:cubicBezTo>
                <a:cubicBezTo>
                  <a:pt x="139" y="43"/>
                  <a:pt x="140" y="41"/>
                  <a:pt x="140" y="41"/>
                </a:cubicBezTo>
                <a:cubicBezTo>
                  <a:pt x="141" y="40"/>
                  <a:pt x="141" y="41"/>
                  <a:pt x="142" y="40"/>
                </a:cubicBezTo>
                <a:cubicBezTo>
                  <a:pt x="143" y="40"/>
                  <a:pt x="144" y="39"/>
                  <a:pt x="144" y="39"/>
                </a:cubicBezTo>
                <a:cubicBezTo>
                  <a:pt x="147" y="43"/>
                  <a:pt x="149" y="46"/>
                  <a:pt x="152" y="48"/>
                </a:cubicBezTo>
                <a:cubicBezTo>
                  <a:pt x="153" y="49"/>
                  <a:pt x="153" y="47"/>
                  <a:pt x="154" y="47"/>
                </a:cubicBezTo>
                <a:cubicBezTo>
                  <a:pt x="156" y="47"/>
                  <a:pt x="158" y="48"/>
                  <a:pt x="159" y="48"/>
                </a:cubicBezTo>
                <a:cubicBezTo>
                  <a:pt x="160" y="47"/>
                  <a:pt x="163" y="46"/>
                  <a:pt x="163" y="46"/>
                </a:cubicBezTo>
                <a:cubicBezTo>
                  <a:pt x="164" y="47"/>
                  <a:pt x="167" y="50"/>
                  <a:pt x="167" y="51"/>
                </a:cubicBezTo>
                <a:cubicBezTo>
                  <a:pt x="168" y="54"/>
                  <a:pt x="165" y="54"/>
                  <a:pt x="166" y="57"/>
                </a:cubicBezTo>
                <a:cubicBezTo>
                  <a:pt x="166" y="58"/>
                  <a:pt x="166" y="59"/>
                  <a:pt x="167" y="60"/>
                </a:cubicBezTo>
                <a:cubicBezTo>
                  <a:pt x="167" y="62"/>
                  <a:pt x="169" y="65"/>
                  <a:pt x="168" y="64"/>
                </a:cubicBezTo>
                <a:cubicBezTo>
                  <a:pt x="167" y="64"/>
                  <a:pt x="167" y="64"/>
                  <a:pt x="166" y="63"/>
                </a:cubicBezTo>
                <a:cubicBezTo>
                  <a:pt x="160" y="65"/>
                  <a:pt x="154" y="67"/>
                  <a:pt x="148" y="69"/>
                </a:cubicBezTo>
                <a:cubicBezTo>
                  <a:pt x="147" y="72"/>
                  <a:pt x="147" y="73"/>
                  <a:pt x="150" y="74"/>
                </a:cubicBezTo>
                <a:cubicBezTo>
                  <a:pt x="151" y="78"/>
                  <a:pt x="151" y="83"/>
                  <a:pt x="155" y="85"/>
                </a:cubicBezTo>
                <a:cubicBezTo>
                  <a:pt x="156" y="85"/>
                  <a:pt x="157" y="86"/>
                  <a:pt x="157" y="86"/>
                </a:cubicBezTo>
                <a:cubicBezTo>
                  <a:pt x="156" y="87"/>
                  <a:pt x="155" y="87"/>
                  <a:pt x="155" y="87"/>
                </a:cubicBezTo>
                <a:cubicBezTo>
                  <a:pt x="153" y="89"/>
                  <a:pt x="154" y="90"/>
                  <a:pt x="151" y="92"/>
                </a:cubicBezTo>
                <a:cubicBezTo>
                  <a:pt x="150" y="95"/>
                  <a:pt x="147" y="96"/>
                  <a:pt x="145" y="98"/>
                </a:cubicBezTo>
                <a:cubicBezTo>
                  <a:pt x="143" y="100"/>
                  <a:pt x="142" y="102"/>
                  <a:pt x="140" y="104"/>
                </a:cubicBezTo>
                <a:cubicBezTo>
                  <a:pt x="135" y="107"/>
                  <a:pt x="129" y="112"/>
                  <a:pt x="123" y="114"/>
                </a:cubicBezTo>
                <a:cubicBezTo>
                  <a:pt x="117" y="114"/>
                  <a:pt x="110" y="114"/>
                  <a:pt x="104" y="113"/>
                </a:cubicBezTo>
                <a:cubicBezTo>
                  <a:pt x="104" y="113"/>
                  <a:pt x="104" y="112"/>
                  <a:pt x="104" y="111"/>
                </a:cubicBezTo>
                <a:cubicBezTo>
                  <a:pt x="103" y="111"/>
                  <a:pt x="102" y="111"/>
                  <a:pt x="102" y="110"/>
                </a:cubicBezTo>
                <a:cubicBezTo>
                  <a:pt x="97" y="112"/>
                  <a:pt x="100" y="112"/>
                  <a:pt x="96" y="114"/>
                </a:cubicBezTo>
                <a:cubicBezTo>
                  <a:pt x="93" y="119"/>
                  <a:pt x="88" y="116"/>
                  <a:pt x="85" y="114"/>
                </a:cubicBezTo>
                <a:cubicBezTo>
                  <a:pt x="84" y="111"/>
                  <a:pt x="83" y="110"/>
                  <a:pt x="80" y="111"/>
                </a:cubicBezTo>
                <a:cubicBezTo>
                  <a:pt x="79" y="113"/>
                  <a:pt x="79" y="116"/>
                  <a:pt x="76" y="117"/>
                </a:cubicBezTo>
                <a:cubicBezTo>
                  <a:pt x="75" y="117"/>
                  <a:pt x="74" y="118"/>
                  <a:pt x="73" y="118"/>
                </a:cubicBezTo>
                <a:cubicBezTo>
                  <a:pt x="72" y="119"/>
                  <a:pt x="71" y="119"/>
                  <a:pt x="71" y="119"/>
                </a:cubicBezTo>
                <a:cubicBezTo>
                  <a:pt x="70" y="118"/>
                  <a:pt x="70" y="116"/>
                  <a:pt x="70" y="115"/>
                </a:cubicBezTo>
                <a:cubicBezTo>
                  <a:pt x="69" y="114"/>
                  <a:pt x="69" y="114"/>
                  <a:pt x="68" y="113"/>
                </a:cubicBezTo>
                <a:cubicBezTo>
                  <a:pt x="68" y="112"/>
                  <a:pt x="67" y="109"/>
                  <a:pt x="67" y="109"/>
                </a:cubicBezTo>
                <a:cubicBezTo>
                  <a:pt x="62" y="110"/>
                  <a:pt x="58" y="112"/>
                  <a:pt x="54" y="113"/>
                </a:cubicBezTo>
                <a:cubicBezTo>
                  <a:pt x="52" y="114"/>
                  <a:pt x="48" y="116"/>
                  <a:pt x="48" y="116"/>
                </a:cubicBezTo>
                <a:cubicBezTo>
                  <a:pt x="47" y="123"/>
                  <a:pt x="47" y="123"/>
                  <a:pt x="42" y="125"/>
                </a:cubicBezTo>
                <a:cubicBezTo>
                  <a:pt x="37" y="123"/>
                  <a:pt x="38" y="119"/>
                  <a:pt x="34" y="118"/>
                </a:cubicBezTo>
                <a:cubicBezTo>
                  <a:pt x="30" y="116"/>
                  <a:pt x="24" y="116"/>
                  <a:pt x="20" y="115"/>
                </a:cubicBezTo>
                <a:cubicBezTo>
                  <a:pt x="17" y="108"/>
                  <a:pt x="8" y="106"/>
                  <a:pt x="1" y="105"/>
                </a:cubicBezTo>
                <a:cubicBezTo>
                  <a:pt x="4" y="104"/>
                  <a:pt x="0" y="105"/>
                  <a:pt x="1" y="102"/>
                </a:cubicBezTo>
                <a:cubicBezTo>
                  <a:pt x="2" y="101"/>
                  <a:pt x="5" y="98"/>
                  <a:pt x="5" y="98"/>
                </a:cubicBezTo>
                <a:cubicBezTo>
                  <a:pt x="5" y="94"/>
                  <a:pt x="4" y="88"/>
                  <a:pt x="4" y="84"/>
                </a:cubicBezTo>
                <a:close/>
              </a:path>
            </a:pathLst>
          </a:custGeom>
          <a:solidFill>
            <a:srgbClr val="00FF00"/>
          </a:solidFill>
          <a:ln w="9525" cap="rnd">
            <a:solidFill>
              <a:srgbClr val="000000"/>
            </a:solidFill>
            <a:round/>
            <a:headEnd/>
            <a:tailEnd/>
          </a:ln>
        </p:spPr>
        <p:txBody>
          <a:bodyPr/>
          <a:lstStyle/>
          <a:p>
            <a:endParaRPr lang="en-US"/>
          </a:p>
        </p:txBody>
      </p:sp>
      <p:sp>
        <p:nvSpPr>
          <p:cNvPr id="5165" name="Freeform 105"/>
          <p:cNvSpPr>
            <a:spLocks/>
          </p:cNvSpPr>
          <p:nvPr/>
        </p:nvSpPr>
        <p:spPr bwMode="auto">
          <a:xfrm>
            <a:off x="3576638" y="1916113"/>
            <a:ext cx="523875" cy="466725"/>
          </a:xfrm>
          <a:custGeom>
            <a:avLst/>
            <a:gdLst>
              <a:gd name="T0" fmla="*/ 2147483647 w 335"/>
              <a:gd name="T1" fmla="*/ 2147483647 h 294"/>
              <a:gd name="T2" fmla="*/ 2147483647 w 335"/>
              <a:gd name="T3" fmla="*/ 2147483647 h 294"/>
              <a:gd name="T4" fmla="*/ 2147483647 w 335"/>
              <a:gd name="T5" fmla="*/ 2147483647 h 294"/>
              <a:gd name="T6" fmla="*/ 2147483647 w 335"/>
              <a:gd name="T7" fmla="*/ 2147483647 h 294"/>
              <a:gd name="T8" fmla="*/ 2147483647 w 335"/>
              <a:gd name="T9" fmla="*/ 2147483647 h 294"/>
              <a:gd name="T10" fmla="*/ 2147483647 w 335"/>
              <a:gd name="T11" fmla="*/ 2147483647 h 294"/>
              <a:gd name="T12" fmla="*/ 2147483647 w 335"/>
              <a:gd name="T13" fmla="*/ 2147483647 h 294"/>
              <a:gd name="T14" fmla="*/ 2147483647 w 335"/>
              <a:gd name="T15" fmla="*/ 2147483647 h 294"/>
              <a:gd name="T16" fmla="*/ 2147483647 w 335"/>
              <a:gd name="T17" fmla="*/ 2147483647 h 294"/>
              <a:gd name="T18" fmla="*/ 2147483647 w 335"/>
              <a:gd name="T19" fmla="*/ 2147483647 h 294"/>
              <a:gd name="T20" fmla="*/ 2147483647 w 335"/>
              <a:gd name="T21" fmla="*/ 2147483647 h 294"/>
              <a:gd name="T22" fmla="*/ 2147483647 w 335"/>
              <a:gd name="T23" fmla="*/ 2147483647 h 294"/>
              <a:gd name="T24" fmla="*/ 2147483647 w 335"/>
              <a:gd name="T25" fmla="*/ 2147483647 h 294"/>
              <a:gd name="T26" fmla="*/ 2147483647 w 335"/>
              <a:gd name="T27" fmla="*/ 0 h 294"/>
              <a:gd name="T28" fmla="*/ 2147483647 w 335"/>
              <a:gd name="T29" fmla="*/ 2147483647 h 294"/>
              <a:gd name="T30" fmla="*/ 0 w 335"/>
              <a:gd name="T31" fmla="*/ 2147483647 h 294"/>
              <a:gd name="T32" fmla="*/ 0 w 335"/>
              <a:gd name="T33" fmla="*/ 2147483647 h 294"/>
              <a:gd name="T34" fmla="*/ 2147483647 w 335"/>
              <a:gd name="T35" fmla="*/ 2147483647 h 294"/>
              <a:gd name="T36" fmla="*/ 2147483647 w 335"/>
              <a:gd name="T37" fmla="*/ 2147483647 h 294"/>
              <a:gd name="T38" fmla="*/ 2147483647 w 335"/>
              <a:gd name="T39" fmla="*/ 2147483647 h 294"/>
              <a:gd name="T40" fmla="*/ 2147483647 w 335"/>
              <a:gd name="T41" fmla="*/ 2147483647 h 294"/>
              <a:gd name="T42" fmla="*/ 2147483647 w 335"/>
              <a:gd name="T43" fmla="*/ 2147483647 h 294"/>
              <a:gd name="T44" fmla="*/ 2147483647 w 335"/>
              <a:gd name="T45" fmla="*/ 2147483647 h 294"/>
              <a:gd name="T46" fmla="*/ 2147483647 w 335"/>
              <a:gd name="T47" fmla="*/ 2147483647 h 2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5"/>
              <a:gd name="T73" fmla="*/ 0 h 294"/>
              <a:gd name="T74" fmla="*/ 335 w 335"/>
              <a:gd name="T75" fmla="*/ 294 h 2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5" h="294">
                <a:moveTo>
                  <a:pt x="245" y="294"/>
                </a:moveTo>
                <a:lnTo>
                  <a:pt x="215" y="264"/>
                </a:lnTo>
                <a:lnTo>
                  <a:pt x="233" y="246"/>
                </a:lnTo>
                <a:lnTo>
                  <a:pt x="251" y="234"/>
                </a:lnTo>
                <a:lnTo>
                  <a:pt x="257" y="204"/>
                </a:lnTo>
                <a:lnTo>
                  <a:pt x="281" y="186"/>
                </a:lnTo>
                <a:lnTo>
                  <a:pt x="281" y="150"/>
                </a:lnTo>
                <a:lnTo>
                  <a:pt x="317" y="144"/>
                </a:lnTo>
                <a:lnTo>
                  <a:pt x="335" y="138"/>
                </a:lnTo>
                <a:lnTo>
                  <a:pt x="323" y="120"/>
                </a:lnTo>
                <a:lnTo>
                  <a:pt x="257" y="72"/>
                </a:lnTo>
                <a:lnTo>
                  <a:pt x="197" y="42"/>
                </a:lnTo>
                <a:lnTo>
                  <a:pt x="143" y="36"/>
                </a:lnTo>
                <a:lnTo>
                  <a:pt x="125" y="0"/>
                </a:lnTo>
                <a:lnTo>
                  <a:pt x="84" y="42"/>
                </a:lnTo>
                <a:lnTo>
                  <a:pt x="0" y="60"/>
                </a:lnTo>
                <a:lnTo>
                  <a:pt x="0" y="120"/>
                </a:lnTo>
                <a:lnTo>
                  <a:pt x="12" y="144"/>
                </a:lnTo>
                <a:lnTo>
                  <a:pt x="42" y="168"/>
                </a:lnTo>
                <a:lnTo>
                  <a:pt x="101" y="168"/>
                </a:lnTo>
                <a:lnTo>
                  <a:pt x="149" y="204"/>
                </a:lnTo>
                <a:lnTo>
                  <a:pt x="191" y="246"/>
                </a:lnTo>
                <a:lnTo>
                  <a:pt x="215" y="288"/>
                </a:lnTo>
                <a:lnTo>
                  <a:pt x="245" y="294"/>
                </a:lnTo>
                <a:close/>
              </a:path>
            </a:pathLst>
          </a:custGeom>
          <a:solidFill>
            <a:srgbClr val="00FF00"/>
          </a:solidFill>
          <a:ln w="9525" cap="rnd">
            <a:solidFill>
              <a:srgbClr val="000000"/>
            </a:solidFill>
            <a:round/>
            <a:headEnd/>
            <a:tailEnd/>
          </a:ln>
        </p:spPr>
        <p:txBody>
          <a:bodyPr/>
          <a:lstStyle/>
          <a:p>
            <a:endParaRPr lang="en-US"/>
          </a:p>
        </p:txBody>
      </p:sp>
      <p:sp>
        <p:nvSpPr>
          <p:cNvPr id="5166" name="Rectangle 109"/>
          <p:cNvSpPr>
            <a:spLocks noChangeArrowheads="1"/>
          </p:cNvSpPr>
          <p:nvPr/>
        </p:nvSpPr>
        <p:spPr bwMode="auto">
          <a:xfrm>
            <a:off x="3230563" y="1752600"/>
            <a:ext cx="384175" cy="1524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67" name="Rectangle 110"/>
          <p:cNvSpPr>
            <a:spLocks noChangeArrowheads="1"/>
          </p:cNvSpPr>
          <p:nvPr/>
        </p:nvSpPr>
        <p:spPr bwMode="auto">
          <a:xfrm>
            <a:off x="3230563" y="1752600"/>
            <a:ext cx="263525"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Himachal </a:t>
            </a:r>
            <a:endParaRPr lang="en-US" sz="800">
              <a:latin typeface="Times New Roman" pitchFamily="18" charset="0"/>
            </a:endParaRPr>
          </a:p>
        </p:txBody>
      </p:sp>
      <p:sp>
        <p:nvSpPr>
          <p:cNvPr id="5168" name="Rectangle 111"/>
          <p:cNvSpPr>
            <a:spLocks noChangeArrowheads="1"/>
          </p:cNvSpPr>
          <p:nvPr/>
        </p:nvSpPr>
        <p:spPr bwMode="auto">
          <a:xfrm>
            <a:off x="3230563" y="1828800"/>
            <a:ext cx="201612"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Pradesh</a:t>
            </a:r>
            <a:endParaRPr lang="en-US" sz="800">
              <a:latin typeface="Times New Roman" pitchFamily="18" charset="0"/>
            </a:endParaRPr>
          </a:p>
        </p:txBody>
      </p:sp>
      <p:sp>
        <p:nvSpPr>
          <p:cNvPr id="5169" name="Rectangle 112"/>
          <p:cNvSpPr>
            <a:spLocks noChangeArrowheads="1"/>
          </p:cNvSpPr>
          <p:nvPr/>
        </p:nvSpPr>
        <p:spPr bwMode="auto">
          <a:xfrm>
            <a:off x="3025775" y="2000250"/>
            <a:ext cx="288925" cy="104775"/>
          </a:xfrm>
          <a:prstGeom prst="rect">
            <a:avLst/>
          </a:prstGeom>
          <a:solidFill>
            <a:srgbClr val="0000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70" name="Rectangle 113"/>
          <p:cNvSpPr>
            <a:spLocks noChangeArrowheads="1"/>
          </p:cNvSpPr>
          <p:nvPr/>
        </p:nvSpPr>
        <p:spPr bwMode="auto">
          <a:xfrm>
            <a:off x="3025775" y="2009775"/>
            <a:ext cx="247650" cy="106363"/>
          </a:xfrm>
          <a:prstGeom prst="rect">
            <a:avLst/>
          </a:prstGeom>
          <a:noFill/>
          <a:ln w="9525">
            <a:noFill/>
            <a:miter lim="800000"/>
            <a:headEnd/>
            <a:tailEnd/>
          </a:ln>
        </p:spPr>
        <p:txBody>
          <a:bodyPr wrap="none" lIns="0" tIns="0" rIns="0" bIns="0">
            <a:spAutoFit/>
          </a:bodyPr>
          <a:lstStyle/>
          <a:p>
            <a:pPr defTabSz="457200"/>
            <a:r>
              <a:rPr lang="en-US" sz="700">
                <a:solidFill>
                  <a:srgbClr val="FFFFFF"/>
                </a:solidFill>
                <a:latin typeface="Times New Roman" pitchFamily="18" charset="0"/>
              </a:rPr>
              <a:t>Punjab</a:t>
            </a:r>
            <a:endParaRPr lang="en-US" sz="800">
              <a:latin typeface="Times New Roman" pitchFamily="18" charset="0"/>
            </a:endParaRPr>
          </a:p>
        </p:txBody>
      </p:sp>
      <p:sp>
        <p:nvSpPr>
          <p:cNvPr id="5171" name="Rectangle 114"/>
          <p:cNvSpPr>
            <a:spLocks noChangeArrowheads="1"/>
          </p:cNvSpPr>
          <p:nvPr/>
        </p:nvSpPr>
        <p:spPr bwMode="auto">
          <a:xfrm>
            <a:off x="3136900" y="2324100"/>
            <a:ext cx="346075" cy="104775"/>
          </a:xfrm>
          <a:prstGeom prst="rect">
            <a:avLst/>
          </a:prstGeom>
          <a:solidFill>
            <a:srgbClr val="00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72" name="Rectangle 115"/>
          <p:cNvSpPr>
            <a:spLocks noChangeArrowheads="1"/>
          </p:cNvSpPr>
          <p:nvPr/>
        </p:nvSpPr>
        <p:spPr bwMode="auto">
          <a:xfrm>
            <a:off x="3136900" y="2333625"/>
            <a:ext cx="301625" cy="106363"/>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Haryana</a:t>
            </a:r>
            <a:endParaRPr lang="en-US" sz="800">
              <a:latin typeface="Times New Roman" pitchFamily="18" charset="0"/>
            </a:endParaRPr>
          </a:p>
        </p:txBody>
      </p:sp>
      <p:sp>
        <p:nvSpPr>
          <p:cNvPr id="5173" name="Rectangle 116"/>
          <p:cNvSpPr>
            <a:spLocks noChangeArrowheads="1"/>
          </p:cNvSpPr>
          <p:nvPr/>
        </p:nvSpPr>
        <p:spPr bwMode="auto">
          <a:xfrm>
            <a:off x="3717925" y="2647950"/>
            <a:ext cx="560388" cy="104775"/>
          </a:xfrm>
          <a:prstGeom prst="rect">
            <a:avLst/>
          </a:prstGeom>
          <a:solidFill>
            <a:srgbClr val="FF9900"/>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74" name="Rectangle 117"/>
          <p:cNvSpPr>
            <a:spLocks noChangeArrowheads="1"/>
          </p:cNvSpPr>
          <p:nvPr/>
        </p:nvSpPr>
        <p:spPr bwMode="auto">
          <a:xfrm>
            <a:off x="3717925" y="2657475"/>
            <a:ext cx="185738" cy="107950"/>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Uttar</a:t>
            </a:r>
            <a:endParaRPr lang="en-US" sz="800">
              <a:latin typeface="Times New Roman" pitchFamily="18" charset="0"/>
            </a:endParaRPr>
          </a:p>
        </p:txBody>
      </p:sp>
      <p:sp>
        <p:nvSpPr>
          <p:cNvPr id="5175" name="Rectangle 118"/>
          <p:cNvSpPr>
            <a:spLocks noChangeArrowheads="1"/>
          </p:cNvSpPr>
          <p:nvPr/>
        </p:nvSpPr>
        <p:spPr bwMode="auto">
          <a:xfrm>
            <a:off x="3922713" y="2657475"/>
            <a:ext cx="282575" cy="106363"/>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Pradesh</a:t>
            </a:r>
            <a:endParaRPr lang="en-US" sz="800">
              <a:latin typeface="Times New Roman" pitchFamily="18" charset="0"/>
            </a:endParaRPr>
          </a:p>
        </p:txBody>
      </p:sp>
      <p:sp>
        <p:nvSpPr>
          <p:cNvPr id="5176" name="Rectangle 123"/>
          <p:cNvSpPr>
            <a:spLocks noChangeArrowheads="1"/>
          </p:cNvSpPr>
          <p:nvPr/>
        </p:nvSpPr>
        <p:spPr bwMode="auto">
          <a:xfrm>
            <a:off x="4819650" y="2933700"/>
            <a:ext cx="223838" cy="104775"/>
          </a:xfrm>
          <a:prstGeom prst="rect">
            <a:avLst/>
          </a:prstGeom>
          <a:solidFill>
            <a:srgbClr val="FF9900"/>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77" name="Rectangle 124"/>
          <p:cNvSpPr>
            <a:spLocks noChangeArrowheads="1"/>
          </p:cNvSpPr>
          <p:nvPr/>
        </p:nvSpPr>
        <p:spPr bwMode="auto">
          <a:xfrm>
            <a:off x="4819650" y="2943225"/>
            <a:ext cx="200025" cy="107950"/>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Bihar</a:t>
            </a:r>
            <a:endParaRPr lang="en-US" sz="800">
              <a:latin typeface="Times New Roman" pitchFamily="18" charset="0"/>
            </a:endParaRPr>
          </a:p>
        </p:txBody>
      </p:sp>
      <p:sp>
        <p:nvSpPr>
          <p:cNvPr id="5178" name="Rectangle 125"/>
          <p:cNvSpPr>
            <a:spLocks noChangeArrowheads="1"/>
          </p:cNvSpPr>
          <p:nvPr/>
        </p:nvSpPr>
        <p:spPr bwMode="auto">
          <a:xfrm>
            <a:off x="2297113" y="3438525"/>
            <a:ext cx="307975" cy="104775"/>
          </a:xfrm>
          <a:prstGeom prst="rect">
            <a:avLst/>
          </a:prstGeom>
          <a:solidFill>
            <a:srgbClr val="FF9900"/>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79" name="Rectangle 126"/>
          <p:cNvSpPr>
            <a:spLocks noChangeArrowheads="1"/>
          </p:cNvSpPr>
          <p:nvPr/>
        </p:nvSpPr>
        <p:spPr bwMode="auto">
          <a:xfrm>
            <a:off x="2297113" y="3448050"/>
            <a:ext cx="268287" cy="106363"/>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Gujarat</a:t>
            </a:r>
            <a:endParaRPr lang="en-US" sz="800">
              <a:latin typeface="Times New Roman" pitchFamily="18" charset="0"/>
            </a:endParaRPr>
          </a:p>
        </p:txBody>
      </p:sp>
      <p:sp>
        <p:nvSpPr>
          <p:cNvPr id="5180" name="Rectangle 127"/>
          <p:cNvSpPr>
            <a:spLocks noChangeArrowheads="1"/>
          </p:cNvSpPr>
          <p:nvPr/>
        </p:nvSpPr>
        <p:spPr bwMode="auto">
          <a:xfrm>
            <a:off x="2830513" y="4229100"/>
            <a:ext cx="503237" cy="762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81" name="Rectangle 128"/>
          <p:cNvSpPr>
            <a:spLocks noChangeArrowheads="1"/>
          </p:cNvSpPr>
          <p:nvPr/>
        </p:nvSpPr>
        <p:spPr bwMode="auto">
          <a:xfrm>
            <a:off x="2830513" y="4229100"/>
            <a:ext cx="319087"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Maharashtra</a:t>
            </a:r>
            <a:endParaRPr lang="en-US" sz="800">
              <a:latin typeface="Times New Roman" pitchFamily="18" charset="0"/>
            </a:endParaRPr>
          </a:p>
        </p:txBody>
      </p:sp>
      <p:sp>
        <p:nvSpPr>
          <p:cNvPr id="5182" name="Rectangle 129"/>
          <p:cNvSpPr>
            <a:spLocks noChangeArrowheads="1"/>
          </p:cNvSpPr>
          <p:nvPr/>
        </p:nvSpPr>
        <p:spPr bwMode="auto">
          <a:xfrm>
            <a:off x="2914650" y="5029200"/>
            <a:ext cx="512763" cy="762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83" name="Rectangle 130"/>
          <p:cNvSpPr>
            <a:spLocks noChangeArrowheads="1"/>
          </p:cNvSpPr>
          <p:nvPr/>
        </p:nvSpPr>
        <p:spPr bwMode="auto">
          <a:xfrm>
            <a:off x="2914650" y="5029200"/>
            <a:ext cx="261938"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Karnataka</a:t>
            </a:r>
            <a:endParaRPr lang="en-US" sz="800">
              <a:latin typeface="Times New Roman" pitchFamily="18" charset="0"/>
            </a:endParaRPr>
          </a:p>
        </p:txBody>
      </p:sp>
      <p:sp>
        <p:nvSpPr>
          <p:cNvPr id="5184" name="Rectangle 131"/>
          <p:cNvSpPr>
            <a:spLocks noChangeArrowheads="1"/>
          </p:cNvSpPr>
          <p:nvPr/>
        </p:nvSpPr>
        <p:spPr bwMode="auto">
          <a:xfrm>
            <a:off x="3194050" y="5924550"/>
            <a:ext cx="271463" cy="762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85" name="Rectangle 132"/>
          <p:cNvSpPr>
            <a:spLocks noChangeArrowheads="1"/>
          </p:cNvSpPr>
          <p:nvPr/>
        </p:nvSpPr>
        <p:spPr bwMode="auto">
          <a:xfrm>
            <a:off x="3194050" y="5924550"/>
            <a:ext cx="169863"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Kerala</a:t>
            </a:r>
            <a:endParaRPr lang="en-US" sz="800">
              <a:latin typeface="Times New Roman" pitchFamily="18" charset="0"/>
            </a:endParaRPr>
          </a:p>
        </p:txBody>
      </p:sp>
      <p:sp>
        <p:nvSpPr>
          <p:cNvPr id="5186" name="Rectangle 133"/>
          <p:cNvSpPr>
            <a:spLocks noChangeArrowheads="1"/>
          </p:cNvSpPr>
          <p:nvPr/>
        </p:nvSpPr>
        <p:spPr bwMode="auto">
          <a:xfrm>
            <a:off x="3595688" y="5848350"/>
            <a:ext cx="269875" cy="1524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87" name="Rectangle 134"/>
          <p:cNvSpPr>
            <a:spLocks noChangeArrowheads="1"/>
          </p:cNvSpPr>
          <p:nvPr/>
        </p:nvSpPr>
        <p:spPr bwMode="auto">
          <a:xfrm>
            <a:off x="3595688" y="5848350"/>
            <a:ext cx="152400"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Tamil</a:t>
            </a:r>
            <a:endParaRPr lang="en-US" sz="800">
              <a:latin typeface="Times New Roman" pitchFamily="18" charset="0"/>
            </a:endParaRPr>
          </a:p>
        </p:txBody>
      </p:sp>
      <p:sp>
        <p:nvSpPr>
          <p:cNvPr id="5188" name="Rectangle 135"/>
          <p:cNvSpPr>
            <a:spLocks noChangeArrowheads="1"/>
          </p:cNvSpPr>
          <p:nvPr/>
        </p:nvSpPr>
        <p:spPr bwMode="auto">
          <a:xfrm>
            <a:off x="3595688" y="5924550"/>
            <a:ext cx="139700"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Nadu</a:t>
            </a:r>
            <a:endParaRPr lang="en-US" sz="800">
              <a:latin typeface="Times New Roman" pitchFamily="18" charset="0"/>
            </a:endParaRPr>
          </a:p>
        </p:txBody>
      </p:sp>
      <p:sp>
        <p:nvSpPr>
          <p:cNvPr id="5189" name="Rectangle 136"/>
          <p:cNvSpPr>
            <a:spLocks noChangeArrowheads="1"/>
          </p:cNvSpPr>
          <p:nvPr/>
        </p:nvSpPr>
        <p:spPr bwMode="auto">
          <a:xfrm>
            <a:off x="3595688" y="4781550"/>
            <a:ext cx="354012" cy="1524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90" name="Rectangle 137"/>
          <p:cNvSpPr>
            <a:spLocks noChangeArrowheads="1"/>
          </p:cNvSpPr>
          <p:nvPr/>
        </p:nvSpPr>
        <p:spPr bwMode="auto">
          <a:xfrm>
            <a:off x="3595688" y="4781550"/>
            <a:ext cx="190500"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Andhra</a:t>
            </a:r>
            <a:endParaRPr lang="en-US" sz="800">
              <a:latin typeface="Times New Roman" pitchFamily="18" charset="0"/>
            </a:endParaRPr>
          </a:p>
        </p:txBody>
      </p:sp>
      <p:sp>
        <p:nvSpPr>
          <p:cNvPr id="5191" name="Rectangle 138"/>
          <p:cNvSpPr>
            <a:spLocks noChangeArrowheads="1"/>
          </p:cNvSpPr>
          <p:nvPr/>
        </p:nvSpPr>
        <p:spPr bwMode="auto">
          <a:xfrm>
            <a:off x="3595688" y="4857750"/>
            <a:ext cx="203200"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Pradesh</a:t>
            </a:r>
            <a:endParaRPr lang="en-US" sz="800">
              <a:latin typeface="Times New Roman" pitchFamily="18" charset="0"/>
            </a:endParaRPr>
          </a:p>
        </p:txBody>
      </p:sp>
      <p:sp>
        <p:nvSpPr>
          <p:cNvPr id="5192" name="Rectangle 139"/>
          <p:cNvSpPr>
            <a:spLocks noChangeArrowheads="1"/>
          </p:cNvSpPr>
          <p:nvPr/>
        </p:nvSpPr>
        <p:spPr bwMode="auto">
          <a:xfrm>
            <a:off x="4567238" y="4010025"/>
            <a:ext cx="271462" cy="76200"/>
          </a:xfrm>
          <a:prstGeom prst="rect">
            <a:avLst/>
          </a:prstGeom>
          <a:solidFill>
            <a:srgbClr val="FFFFFF"/>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93" name="Rectangle 140"/>
          <p:cNvSpPr>
            <a:spLocks noChangeArrowheads="1"/>
          </p:cNvSpPr>
          <p:nvPr/>
        </p:nvSpPr>
        <p:spPr bwMode="auto">
          <a:xfrm>
            <a:off x="4567238" y="4010025"/>
            <a:ext cx="165100" cy="76200"/>
          </a:xfrm>
          <a:prstGeom prst="rect">
            <a:avLst/>
          </a:prstGeom>
          <a:noFill/>
          <a:ln w="9525">
            <a:noFill/>
            <a:miter lim="800000"/>
            <a:headEnd/>
            <a:tailEnd/>
          </a:ln>
        </p:spPr>
        <p:txBody>
          <a:bodyPr wrap="none" lIns="0" tIns="0" rIns="0" bIns="0">
            <a:spAutoFit/>
          </a:bodyPr>
          <a:lstStyle/>
          <a:p>
            <a:pPr defTabSz="457200"/>
            <a:r>
              <a:rPr lang="en-US" sz="500">
                <a:solidFill>
                  <a:srgbClr val="000000"/>
                </a:solidFill>
                <a:latin typeface="Times New Roman" pitchFamily="18" charset="0"/>
              </a:rPr>
              <a:t>Orissa</a:t>
            </a:r>
            <a:endParaRPr lang="en-US" sz="800">
              <a:latin typeface="Times New Roman" pitchFamily="18" charset="0"/>
            </a:endParaRPr>
          </a:p>
        </p:txBody>
      </p:sp>
      <p:sp>
        <p:nvSpPr>
          <p:cNvPr id="5194" name="Rectangle 144"/>
          <p:cNvSpPr>
            <a:spLocks noChangeArrowheads="1"/>
          </p:cNvSpPr>
          <p:nvPr/>
        </p:nvSpPr>
        <p:spPr bwMode="auto">
          <a:xfrm>
            <a:off x="5062538" y="3419475"/>
            <a:ext cx="458787" cy="106363"/>
          </a:xfrm>
          <a:prstGeom prst="rect">
            <a:avLst/>
          </a:prstGeom>
          <a:noFill/>
          <a:ln w="9525">
            <a:noFill/>
            <a:miter lim="800000"/>
            <a:headEnd/>
            <a:tailEnd/>
          </a:ln>
        </p:spPr>
        <p:txBody>
          <a:bodyPr wrap="none" lIns="0" tIns="0" rIns="0" bIns="0">
            <a:spAutoFit/>
          </a:bodyPr>
          <a:lstStyle/>
          <a:p>
            <a:pPr defTabSz="457200"/>
            <a:r>
              <a:rPr lang="en-US" sz="700">
                <a:solidFill>
                  <a:srgbClr val="FFFFFF"/>
                </a:solidFill>
                <a:latin typeface="Times New Roman" pitchFamily="18" charset="0"/>
              </a:rPr>
              <a:t>West Bengal</a:t>
            </a:r>
            <a:endParaRPr lang="en-US" sz="800">
              <a:latin typeface="Times New Roman" pitchFamily="18" charset="0"/>
            </a:endParaRPr>
          </a:p>
        </p:txBody>
      </p:sp>
      <p:sp>
        <p:nvSpPr>
          <p:cNvPr id="5195" name="Rectangle 145"/>
          <p:cNvSpPr>
            <a:spLocks noChangeArrowheads="1"/>
          </p:cNvSpPr>
          <p:nvPr/>
        </p:nvSpPr>
        <p:spPr bwMode="auto">
          <a:xfrm>
            <a:off x="4622800" y="3486150"/>
            <a:ext cx="439738" cy="104775"/>
          </a:xfrm>
          <a:prstGeom prst="rect">
            <a:avLst/>
          </a:prstGeom>
          <a:solidFill>
            <a:srgbClr val="00FF00"/>
          </a:solid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96" name="Rectangle 146"/>
          <p:cNvSpPr>
            <a:spLocks noChangeArrowheads="1"/>
          </p:cNvSpPr>
          <p:nvPr/>
        </p:nvSpPr>
        <p:spPr bwMode="auto">
          <a:xfrm>
            <a:off x="4622800" y="3495675"/>
            <a:ext cx="366713" cy="106363"/>
          </a:xfrm>
          <a:prstGeom prst="rect">
            <a:avLst/>
          </a:prstGeom>
          <a:noFill/>
          <a:ln w="9525">
            <a:noFill/>
            <a:miter lim="800000"/>
            <a:headEnd/>
            <a:tailEnd/>
          </a:ln>
        </p:spPr>
        <p:txBody>
          <a:bodyPr wrap="none" lIns="0" tIns="0" rIns="0" bIns="0">
            <a:spAutoFit/>
          </a:bodyPr>
          <a:lstStyle/>
          <a:p>
            <a:pPr defTabSz="457200"/>
            <a:r>
              <a:rPr lang="en-US" sz="700">
                <a:solidFill>
                  <a:srgbClr val="000000"/>
                </a:solidFill>
                <a:latin typeface="Times New Roman" pitchFamily="18" charset="0"/>
              </a:rPr>
              <a:t>Jharkhand</a:t>
            </a:r>
            <a:endParaRPr lang="en-US" sz="800">
              <a:latin typeface="Times New Roman" pitchFamily="18" charset="0"/>
            </a:endParaRPr>
          </a:p>
        </p:txBody>
      </p:sp>
      <p:sp>
        <p:nvSpPr>
          <p:cNvPr id="5197" name="Oval 148"/>
          <p:cNvSpPr>
            <a:spLocks noChangeArrowheads="1"/>
          </p:cNvSpPr>
          <p:nvPr/>
        </p:nvSpPr>
        <p:spPr bwMode="auto">
          <a:xfrm>
            <a:off x="3959225" y="5600700"/>
            <a:ext cx="74613" cy="76200"/>
          </a:xfrm>
          <a:prstGeom prst="ellipse">
            <a:avLst/>
          </a:prstGeom>
          <a:solidFill>
            <a:srgbClr val="FF9900"/>
          </a:solidFill>
          <a:ln w="9525" cap="rnd">
            <a:solidFill>
              <a:srgbClr val="000000"/>
            </a:solidFill>
            <a:round/>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198" name="Oval 149"/>
          <p:cNvSpPr>
            <a:spLocks noChangeArrowheads="1"/>
          </p:cNvSpPr>
          <p:nvPr/>
        </p:nvSpPr>
        <p:spPr bwMode="auto">
          <a:xfrm>
            <a:off x="5435600" y="3543300"/>
            <a:ext cx="74613" cy="76200"/>
          </a:xfrm>
          <a:prstGeom prst="ellipse">
            <a:avLst/>
          </a:prstGeom>
          <a:solidFill>
            <a:srgbClr val="FFFFFF"/>
          </a:solidFill>
          <a:ln w="9525" cap="rnd">
            <a:solidFill>
              <a:srgbClr val="000000"/>
            </a:solidFill>
            <a:round/>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grpSp>
        <p:nvGrpSpPr>
          <p:cNvPr id="26" name="Group 286"/>
          <p:cNvGrpSpPr>
            <a:grpSpLocks/>
          </p:cNvGrpSpPr>
          <p:nvPr/>
        </p:nvGrpSpPr>
        <p:grpSpPr bwMode="auto">
          <a:xfrm>
            <a:off x="3408363" y="5445125"/>
            <a:ext cx="673100" cy="1125538"/>
            <a:chOff x="3408363" y="5467350"/>
            <a:chExt cx="673100" cy="1125538"/>
          </a:xfrm>
        </p:grpSpPr>
        <p:sp>
          <p:nvSpPr>
            <p:cNvPr id="5327" name="Freeform 155"/>
            <p:cNvSpPr>
              <a:spLocks/>
            </p:cNvSpPr>
            <p:nvPr/>
          </p:nvSpPr>
          <p:spPr bwMode="auto">
            <a:xfrm>
              <a:off x="3408363" y="5467350"/>
              <a:ext cx="673100" cy="1125538"/>
            </a:xfrm>
            <a:custGeom>
              <a:avLst/>
              <a:gdLst>
                <a:gd name="T0" fmla="*/ 2147483647 w 431"/>
                <a:gd name="T1" fmla="*/ 0 h 709"/>
                <a:gd name="T2" fmla="*/ 2147483647 w 431"/>
                <a:gd name="T3" fmla="*/ 2147483647 h 709"/>
                <a:gd name="T4" fmla="*/ 2147483647 w 431"/>
                <a:gd name="T5" fmla="*/ 2147483647 h 709"/>
                <a:gd name="T6" fmla="*/ 2147483647 w 431"/>
                <a:gd name="T7" fmla="*/ 2147483647 h 709"/>
                <a:gd name="T8" fmla="*/ 2147483647 w 431"/>
                <a:gd name="T9" fmla="*/ 2147483647 h 709"/>
                <a:gd name="T10" fmla="*/ 2147483647 w 431"/>
                <a:gd name="T11" fmla="*/ 2147483647 h 709"/>
                <a:gd name="T12" fmla="*/ 2147483647 w 431"/>
                <a:gd name="T13" fmla="*/ 2147483647 h 709"/>
                <a:gd name="T14" fmla="*/ 2147483647 w 431"/>
                <a:gd name="T15" fmla="*/ 2147483647 h 709"/>
                <a:gd name="T16" fmla="*/ 2147483647 w 431"/>
                <a:gd name="T17" fmla="*/ 2147483647 h 709"/>
                <a:gd name="T18" fmla="*/ 2147483647 w 431"/>
                <a:gd name="T19" fmla="*/ 2147483647 h 709"/>
                <a:gd name="T20" fmla="*/ 2147483647 w 431"/>
                <a:gd name="T21" fmla="*/ 2147483647 h 709"/>
                <a:gd name="T22" fmla="*/ 2147483647 w 431"/>
                <a:gd name="T23" fmla="*/ 2147483647 h 709"/>
                <a:gd name="T24" fmla="*/ 2147483647 w 431"/>
                <a:gd name="T25" fmla="*/ 2147483647 h 709"/>
                <a:gd name="T26" fmla="*/ 2147483647 w 431"/>
                <a:gd name="T27" fmla="*/ 2147483647 h 709"/>
                <a:gd name="T28" fmla="*/ 2147483647 w 431"/>
                <a:gd name="T29" fmla="*/ 2147483647 h 709"/>
                <a:gd name="T30" fmla="*/ 0 w 431"/>
                <a:gd name="T31" fmla="*/ 2147483647 h 709"/>
                <a:gd name="T32" fmla="*/ 2147483647 w 431"/>
                <a:gd name="T33" fmla="*/ 2147483647 h 709"/>
                <a:gd name="T34" fmla="*/ 2147483647 w 431"/>
                <a:gd name="T35" fmla="*/ 2147483647 h 709"/>
                <a:gd name="T36" fmla="*/ 2147483647 w 431"/>
                <a:gd name="T37" fmla="*/ 2147483647 h 709"/>
                <a:gd name="T38" fmla="*/ 2147483647 w 431"/>
                <a:gd name="T39" fmla="*/ 2147483647 h 709"/>
                <a:gd name="T40" fmla="*/ 2147483647 w 431"/>
                <a:gd name="T41" fmla="*/ 2147483647 h 709"/>
                <a:gd name="T42" fmla="*/ 2147483647 w 431"/>
                <a:gd name="T43" fmla="*/ 2147483647 h 709"/>
                <a:gd name="T44" fmla="*/ 2147483647 w 431"/>
                <a:gd name="T45" fmla="*/ 2147483647 h 709"/>
                <a:gd name="T46" fmla="*/ 2147483647 w 431"/>
                <a:gd name="T47" fmla="*/ 2147483647 h 709"/>
                <a:gd name="T48" fmla="*/ 2147483647 w 431"/>
                <a:gd name="T49" fmla="*/ 2147483647 h 709"/>
                <a:gd name="T50" fmla="*/ 2147483647 w 431"/>
                <a:gd name="T51" fmla="*/ 2147483647 h 709"/>
                <a:gd name="T52" fmla="*/ 2147483647 w 431"/>
                <a:gd name="T53" fmla="*/ 2147483647 h 709"/>
                <a:gd name="T54" fmla="*/ 2147483647 w 431"/>
                <a:gd name="T55" fmla="*/ 2147483647 h 709"/>
                <a:gd name="T56" fmla="*/ 2147483647 w 431"/>
                <a:gd name="T57" fmla="*/ 2147483647 h 709"/>
                <a:gd name="T58" fmla="*/ 2147483647 w 431"/>
                <a:gd name="T59" fmla="*/ 2147483647 h 709"/>
                <a:gd name="T60" fmla="*/ 2147483647 w 431"/>
                <a:gd name="T61" fmla="*/ 2147483647 h 709"/>
                <a:gd name="T62" fmla="*/ 2147483647 w 431"/>
                <a:gd name="T63" fmla="*/ 2147483647 h 709"/>
                <a:gd name="T64" fmla="*/ 2147483647 w 431"/>
                <a:gd name="T65" fmla="*/ 2147483647 h 709"/>
                <a:gd name="T66" fmla="*/ 2147483647 w 431"/>
                <a:gd name="T67" fmla="*/ 2147483647 h 709"/>
                <a:gd name="T68" fmla="*/ 2147483647 w 431"/>
                <a:gd name="T69" fmla="*/ 2147483647 h 709"/>
                <a:gd name="T70" fmla="*/ 2147483647 w 431"/>
                <a:gd name="T71" fmla="*/ 2147483647 h 709"/>
                <a:gd name="T72" fmla="*/ 2147483647 w 431"/>
                <a:gd name="T73" fmla="*/ 2147483647 h 709"/>
                <a:gd name="T74" fmla="*/ 2147483647 w 431"/>
                <a:gd name="T75" fmla="*/ 2147483647 h 709"/>
                <a:gd name="T76" fmla="*/ 2147483647 w 431"/>
                <a:gd name="T77" fmla="*/ 2147483647 h 709"/>
                <a:gd name="T78" fmla="*/ 2147483647 w 431"/>
                <a:gd name="T79" fmla="*/ 2147483647 h 709"/>
                <a:gd name="T80" fmla="*/ 2147483647 w 431"/>
                <a:gd name="T81" fmla="*/ 2147483647 h 709"/>
                <a:gd name="T82" fmla="*/ 2147483647 w 431"/>
                <a:gd name="T83" fmla="*/ 2147483647 h 709"/>
                <a:gd name="T84" fmla="*/ 2147483647 w 431"/>
                <a:gd name="T85" fmla="*/ 2147483647 h 709"/>
                <a:gd name="T86" fmla="*/ 2147483647 w 431"/>
                <a:gd name="T87" fmla="*/ 2147483647 h 709"/>
                <a:gd name="T88" fmla="*/ 2147483647 w 431"/>
                <a:gd name="T89" fmla="*/ 2147483647 h 709"/>
                <a:gd name="T90" fmla="*/ 2147483647 w 431"/>
                <a:gd name="T91" fmla="*/ 2147483647 h 709"/>
                <a:gd name="T92" fmla="*/ 2147483647 w 431"/>
                <a:gd name="T93" fmla="*/ 2147483647 h 709"/>
                <a:gd name="T94" fmla="*/ 2147483647 w 431"/>
                <a:gd name="T95" fmla="*/ 2147483647 h 709"/>
                <a:gd name="T96" fmla="*/ 2147483647 w 431"/>
                <a:gd name="T97" fmla="*/ 2147483647 h 709"/>
                <a:gd name="T98" fmla="*/ 2147483647 w 431"/>
                <a:gd name="T99" fmla="*/ 2147483647 h 709"/>
                <a:gd name="T100" fmla="*/ 2147483647 w 431"/>
                <a:gd name="T101" fmla="*/ 2147483647 h 709"/>
                <a:gd name="T102" fmla="*/ 2147483647 w 431"/>
                <a:gd name="T103" fmla="*/ 2147483647 h 709"/>
                <a:gd name="T104" fmla="*/ 2147483647 w 431"/>
                <a:gd name="T105" fmla="*/ 2147483647 h 709"/>
                <a:gd name="T106" fmla="*/ 2147483647 w 431"/>
                <a:gd name="T107" fmla="*/ 2147483647 h 709"/>
                <a:gd name="T108" fmla="*/ 2147483647 w 431"/>
                <a:gd name="T109" fmla="*/ 2147483647 h 709"/>
                <a:gd name="T110" fmla="*/ 2147483647 w 431"/>
                <a:gd name="T111" fmla="*/ 2147483647 h 709"/>
                <a:gd name="T112" fmla="*/ 2147483647 w 431"/>
                <a:gd name="T113" fmla="*/ 2147483647 h 709"/>
                <a:gd name="T114" fmla="*/ 2147483647 w 431"/>
                <a:gd name="T115" fmla="*/ 2147483647 h 709"/>
                <a:gd name="T116" fmla="*/ 2147483647 w 431"/>
                <a:gd name="T117" fmla="*/ 2147483647 h 709"/>
                <a:gd name="T118" fmla="*/ 2147483647 w 431"/>
                <a:gd name="T119" fmla="*/ 2147483647 h 709"/>
                <a:gd name="T120" fmla="*/ 2147483647 w 431"/>
                <a:gd name="T121" fmla="*/ 2147483647 h 709"/>
                <a:gd name="T122" fmla="*/ 2147483647 w 431"/>
                <a:gd name="T123" fmla="*/ 2147483647 h 709"/>
                <a:gd name="T124" fmla="*/ 2147483647 w 431"/>
                <a:gd name="T125" fmla="*/ 0 h 7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1"/>
                <a:gd name="T190" fmla="*/ 0 h 709"/>
                <a:gd name="T191" fmla="*/ 431 w 431"/>
                <a:gd name="T192" fmla="*/ 709 h 7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1" h="709">
                  <a:moveTo>
                    <a:pt x="431" y="0"/>
                  </a:moveTo>
                  <a:lnTo>
                    <a:pt x="395" y="12"/>
                  </a:lnTo>
                  <a:lnTo>
                    <a:pt x="353" y="30"/>
                  </a:lnTo>
                  <a:lnTo>
                    <a:pt x="347" y="66"/>
                  </a:lnTo>
                  <a:lnTo>
                    <a:pt x="299" y="48"/>
                  </a:lnTo>
                  <a:lnTo>
                    <a:pt x="281" y="60"/>
                  </a:lnTo>
                  <a:lnTo>
                    <a:pt x="245" y="78"/>
                  </a:lnTo>
                  <a:lnTo>
                    <a:pt x="227" y="60"/>
                  </a:lnTo>
                  <a:lnTo>
                    <a:pt x="209" y="78"/>
                  </a:lnTo>
                  <a:lnTo>
                    <a:pt x="162" y="108"/>
                  </a:lnTo>
                  <a:lnTo>
                    <a:pt x="108" y="108"/>
                  </a:lnTo>
                  <a:lnTo>
                    <a:pt x="72" y="114"/>
                  </a:lnTo>
                  <a:lnTo>
                    <a:pt x="96" y="162"/>
                  </a:lnTo>
                  <a:lnTo>
                    <a:pt x="60" y="192"/>
                  </a:lnTo>
                  <a:lnTo>
                    <a:pt x="18" y="204"/>
                  </a:lnTo>
                  <a:lnTo>
                    <a:pt x="0" y="210"/>
                  </a:lnTo>
                  <a:lnTo>
                    <a:pt x="6" y="222"/>
                  </a:lnTo>
                  <a:lnTo>
                    <a:pt x="24" y="246"/>
                  </a:lnTo>
                  <a:lnTo>
                    <a:pt x="42" y="270"/>
                  </a:lnTo>
                  <a:lnTo>
                    <a:pt x="72" y="306"/>
                  </a:lnTo>
                  <a:lnTo>
                    <a:pt x="72" y="336"/>
                  </a:lnTo>
                  <a:lnTo>
                    <a:pt x="78" y="354"/>
                  </a:lnTo>
                  <a:lnTo>
                    <a:pt x="78" y="373"/>
                  </a:lnTo>
                  <a:lnTo>
                    <a:pt x="96" y="403"/>
                  </a:lnTo>
                  <a:lnTo>
                    <a:pt x="108" y="421"/>
                  </a:lnTo>
                  <a:lnTo>
                    <a:pt x="90" y="469"/>
                  </a:lnTo>
                  <a:lnTo>
                    <a:pt x="78" y="499"/>
                  </a:lnTo>
                  <a:lnTo>
                    <a:pt x="78" y="529"/>
                  </a:lnTo>
                  <a:lnTo>
                    <a:pt x="60" y="553"/>
                  </a:lnTo>
                  <a:lnTo>
                    <a:pt x="54" y="577"/>
                  </a:lnTo>
                  <a:lnTo>
                    <a:pt x="72" y="613"/>
                  </a:lnTo>
                  <a:lnTo>
                    <a:pt x="90" y="631"/>
                  </a:lnTo>
                  <a:lnTo>
                    <a:pt x="78" y="667"/>
                  </a:lnTo>
                  <a:lnTo>
                    <a:pt x="60" y="697"/>
                  </a:lnTo>
                  <a:lnTo>
                    <a:pt x="72" y="709"/>
                  </a:lnTo>
                  <a:lnTo>
                    <a:pt x="108" y="691"/>
                  </a:lnTo>
                  <a:lnTo>
                    <a:pt x="126" y="667"/>
                  </a:lnTo>
                  <a:lnTo>
                    <a:pt x="132" y="625"/>
                  </a:lnTo>
                  <a:lnTo>
                    <a:pt x="144" y="595"/>
                  </a:lnTo>
                  <a:lnTo>
                    <a:pt x="174" y="577"/>
                  </a:lnTo>
                  <a:lnTo>
                    <a:pt x="204" y="553"/>
                  </a:lnTo>
                  <a:lnTo>
                    <a:pt x="221" y="547"/>
                  </a:lnTo>
                  <a:lnTo>
                    <a:pt x="257" y="535"/>
                  </a:lnTo>
                  <a:lnTo>
                    <a:pt x="293" y="547"/>
                  </a:lnTo>
                  <a:lnTo>
                    <a:pt x="329" y="529"/>
                  </a:lnTo>
                  <a:lnTo>
                    <a:pt x="299" y="505"/>
                  </a:lnTo>
                  <a:lnTo>
                    <a:pt x="281" y="499"/>
                  </a:lnTo>
                  <a:lnTo>
                    <a:pt x="281" y="487"/>
                  </a:lnTo>
                  <a:lnTo>
                    <a:pt x="281" y="457"/>
                  </a:lnTo>
                  <a:lnTo>
                    <a:pt x="281" y="439"/>
                  </a:lnTo>
                  <a:lnTo>
                    <a:pt x="317" y="403"/>
                  </a:lnTo>
                  <a:lnTo>
                    <a:pt x="329" y="367"/>
                  </a:lnTo>
                  <a:lnTo>
                    <a:pt x="353" y="324"/>
                  </a:lnTo>
                  <a:lnTo>
                    <a:pt x="371" y="294"/>
                  </a:lnTo>
                  <a:lnTo>
                    <a:pt x="407" y="240"/>
                  </a:lnTo>
                  <a:lnTo>
                    <a:pt x="371" y="210"/>
                  </a:lnTo>
                  <a:lnTo>
                    <a:pt x="377" y="186"/>
                  </a:lnTo>
                  <a:lnTo>
                    <a:pt x="371" y="156"/>
                  </a:lnTo>
                  <a:lnTo>
                    <a:pt x="377" y="132"/>
                  </a:lnTo>
                  <a:lnTo>
                    <a:pt x="407" y="114"/>
                  </a:lnTo>
                  <a:lnTo>
                    <a:pt x="413" y="84"/>
                  </a:lnTo>
                  <a:lnTo>
                    <a:pt x="425" y="48"/>
                  </a:lnTo>
                  <a:lnTo>
                    <a:pt x="431" y="0"/>
                  </a:lnTo>
                  <a:close/>
                </a:path>
              </a:pathLst>
            </a:custGeom>
            <a:solidFill>
              <a:srgbClr val="00FF00"/>
            </a:solidFill>
            <a:ln w="9525">
              <a:noFill/>
              <a:round/>
              <a:headEnd/>
              <a:tailEnd/>
            </a:ln>
          </p:spPr>
          <p:txBody>
            <a:bodyPr/>
            <a:lstStyle/>
            <a:p>
              <a:endParaRPr lang="en-US"/>
            </a:p>
          </p:txBody>
        </p:sp>
        <p:sp>
          <p:nvSpPr>
            <p:cNvPr id="5328" name="Freeform 156"/>
            <p:cNvSpPr>
              <a:spLocks/>
            </p:cNvSpPr>
            <p:nvPr/>
          </p:nvSpPr>
          <p:spPr bwMode="auto">
            <a:xfrm>
              <a:off x="3408363" y="5467350"/>
              <a:ext cx="673100" cy="1125538"/>
            </a:xfrm>
            <a:custGeom>
              <a:avLst/>
              <a:gdLst>
                <a:gd name="T0" fmla="*/ 2147483647 w 431"/>
                <a:gd name="T1" fmla="*/ 0 h 709"/>
                <a:gd name="T2" fmla="*/ 2147483647 w 431"/>
                <a:gd name="T3" fmla="*/ 2147483647 h 709"/>
                <a:gd name="T4" fmla="*/ 2147483647 w 431"/>
                <a:gd name="T5" fmla="*/ 2147483647 h 709"/>
                <a:gd name="T6" fmla="*/ 2147483647 w 431"/>
                <a:gd name="T7" fmla="*/ 2147483647 h 709"/>
                <a:gd name="T8" fmla="*/ 2147483647 w 431"/>
                <a:gd name="T9" fmla="*/ 2147483647 h 709"/>
                <a:gd name="T10" fmla="*/ 2147483647 w 431"/>
                <a:gd name="T11" fmla="*/ 2147483647 h 709"/>
                <a:gd name="T12" fmla="*/ 2147483647 w 431"/>
                <a:gd name="T13" fmla="*/ 2147483647 h 709"/>
                <a:gd name="T14" fmla="*/ 2147483647 w 431"/>
                <a:gd name="T15" fmla="*/ 2147483647 h 709"/>
                <a:gd name="T16" fmla="*/ 2147483647 w 431"/>
                <a:gd name="T17" fmla="*/ 2147483647 h 709"/>
                <a:gd name="T18" fmla="*/ 2147483647 w 431"/>
                <a:gd name="T19" fmla="*/ 2147483647 h 709"/>
                <a:gd name="T20" fmla="*/ 2147483647 w 431"/>
                <a:gd name="T21" fmla="*/ 2147483647 h 709"/>
                <a:gd name="T22" fmla="*/ 2147483647 w 431"/>
                <a:gd name="T23" fmla="*/ 2147483647 h 709"/>
                <a:gd name="T24" fmla="*/ 2147483647 w 431"/>
                <a:gd name="T25" fmla="*/ 2147483647 h 709"/>
                <a:gd name="T26" fmla="*/ 2147483647 w 431"/>
                <a:gd name="T27" fmla="*/ 2147483647 h 709"/>
                <a:gd name="T28" fmla="*/ 2147483647 w 431"/>
                <a:gd name="T29" fmla="*/ 2147483647 h 709"/>
                <a:gd name="T30" fmla="*/ 0 w 431"/>
                <a:gd name="T31" fmla="*/ 2147483647 h 709"/>
                <a:gd name="T32" fmla="*/ 2147483647 w 431"/>
                <a:gd name="T33" fmla="*/ 2147483647 h 709"/>
                <a:gd name="T34" fmla="*/ 2147483647 w 431"/>
                <a:gd name="T35" fmla="*/ 2147483647 h 709"/>
                <a:gd name="T36" fmla="*/ 2147483647 w 431"/>
                <a:gd name="T37" fmla="*/ 2147483647 h 709"/>
                <a:gd name="T38" fmla="*/ 2147483647 w 431"/>
                <a:gd name="T39" fmla="*/ 2147483647 h 709"/>
                <a:gd name="T40" fmla="*/ 2147483647 w 431"/>
                <a:gd name="T41" fmla="*/ 2147483647 h 709"/>
                <a:gd name="T42" fmla="*/ 2147483647 w 431"/>
                <a:gd name="T43" fmla="*/ 2147483647 h 709"/>
                <a:gd name="T44" fmla="*/ 2147483647 w 431"/>
                <a:gd name="T45" fmla="*/ 2147483647 h 709"/>
                <a:gd name="T46" fmla="*/ 2147483647 w 431"/>
                <a:gd name="T47" fmla="*/ 2147483647 h 709"/>
                <a:gd name="T48" fmla="*/ 2147483647 w 431"/>
                <a:gd name="T49" fmla="*/ 2147483647 h 709"/>
                <a:gd name="T50" fmla="*/ 2147483647 w 431"/>
                <a:gd name="T51" fmla="*/ 2147483647 h 709"/>
                <a:gd name="T52" fmla="*/ 2147483647 w 431"/>
                <a:gd name="T53" fmla="*/ 2147483647 h 709"/>
                <a:gd name="T54" fmla="*/ 2147483647 w 431"/>
                <a:gd name="T55" fmla="*/ 2147483647 h 709"/>
                <a:gd name="T56" fmla="*/ 2147483647 w 431"/>
                <a:gd name="T57" fmla="*/ 2147483647 h 709"/>
                <a:gd name="T58" fmla="*/ 2147483647 w 431"/>
                <a:gd name="T59" fmla="*/ 2147483647 h 709"/>
                <a:gd name="T60" fmla="*/ 2147483647 w 431"/>
                <a:gd name="T61" fmla="*/ 2147483647 h 709"/>
                <a:gd name="T62" fmla="*/ 2147483647 w 431"/>
                <a:gd name="T63" fmla="*/ 2147483647 h 709"/>
                <a:gd name="T64" fmla="*/ 2147483647 w 431"/>
                <a:gd name="T65" fmla="*/ 2147483647 h 709"/>
                <a:gd name="T66" fmla="*/ 2147483647 w 431"/>
                <a:gd name="T67" fmla="*/ 2147483647 h 709"/>
                <a:gd name="T68" fmla="*/ 2147483647 w 431"/>
                <a:gd name="T69" fmla="*/ 2147483647 h 709"/>
                <a:gd name="T70" fmla="*/ 2147483647 w 431"/>
                <a:gd name="T71" fmla="*/ 2147483647 h 709"/>
                <a:gd name="T72" fmla="*/ 2147483647 w 431"/>
                <a:gd name="T73" fmla="*/ 2147483647 h 709"/>
                <a:gd name="T74" fmla="*/ 2147483647 w 431"/>
                <a:gd name="T75" fmla="*/ 2147483647 h 709"/>
                <a:gd name="T76" fmla="*/ 2147483647 w 431"/>
                <a:gd name="T77" fmla="*/ 2147483647 h 709"/>
                <a:gd name="T78" fmla="*/ 2147483647 w 431"/>
                <a:gd name="T79" fmla="*/ 2147483647 h 709"/>
                <a:gd name="T80" fmla="*/ 2147483647 w 431"/>
                <a:gd name="T81" fmla="*/ 2147483647 h 709"/>
                <a:gd name="T82" fmla="*/ 2147483647 w 431"/>
                <a:gd name="T83" fmla="*/ 2147483647 h 709"/>
                <a:gd name="T84" fmla="*/ 2147483647 w 431"/>
                <a:gd name="T85" fmla="*/ 2147483647 h 709"/>
                <a:gd name="T86" fmla="*/ 2147483647 w 431"/>
                <a:gd name="T87" fmla="*/ 2147483647 h 709"/>
                <a:gd name="T88" fmla="*/ 2147483647 w 431"/>
                <a:gd name="T89" fmla="*/ 2147483647 h 709"/>
                <a:gd name="T90" fmla="*/ 2147483647 w 431"/>
                <a:gd name="T91" fmla="*/ 2147483647 h 709"/>
                <a:gd name="T92" fmla="*/ 2147483647 w 431"/>
                <a:gd name="T93" fmla="*/ 2147483647 h 709"/>
                <a:gd name="T94" fmla="*/ 2147483647 w 431"/>
                <a:gd name="T95" fmla="*/ 2147483647 h 709"/>
                <a:gd name="T96" fmla="*/ 2147483647 w 431"/>
                <a:gd name="T97" fmla="*/ 2147483647 h 709"/>
                <a:gd name="T98" fmla="*/ 2147483647 w 431"/>
                <a:gd name="T99" fmla="*/ 2147483647 h 709"/>
                <a:gd name="T100" fmla="*/ 2147483647 w 431"/>
                <a:gd name="T101" fmla="*/ 2147483647 h 709"/>
                <a:gd name="T102" fmla="*/ 2147483647 w 431"/>
                <a:gd name="T103" fmla="*/ 2147483647 h 709"/>
                <a:gd name="T104" fmla="*/ 2147483647 w 431"/>
                <a:gd name="T105" fmla="*/ 2147483647 h 709"/>
                <a:gd name="T106" fmla="*/ 2147483647 w 431"/>
                <a:gd name="T107" fmla="*/ 2147483647 h 709"/>
                <a:gd name="T108" fmla="*/ 2147483647 w 431"/>
                <a:gd name="T109" fmla="*/ 2147483647 h 709"/>
                <a:gd name="T110" fmla="*/ 2147483647 w 431"/>
                <a:gd name="T111" fmla="*/ 2147483647 h 709"/>
                <a:gd name="T112" fmla="*/ 2147483647 w 431"/>
                <a:gd name="T113" fmla="*/ 2147483647 h 709"/>
                <a:gd name="T114" fmla="*/ 2147483647 w 431"/>
                <a:gd name="T115" fmla="*/ 2147483647 h 709"/>
                <a:gd name="T116" fmla="*/ 2147483647 w 431"/>
                <a:gd name="T117" fmla="*/ 2147483647 h 709"/>
                <a:gd name="T118" fmla="*/ 2147483647 w 431"/>
                <a:gd name="T119" fmla="*/ 2147483647 h 709"/>
                <a:gd name="T120" fmla="*/ 2147483647 w 431"/>
                <a:gd name="T121" fmla="*/ 2147483647 h 709"/>
                <a:gd name="T122" fmla="*/ 2147483647 w 431"/>
                <a:gd name="T123" fmla="*/ 2147483647 h 709"/>
                <a:gd name="T124" fmla="*/ 2147483647 w 431"/>
                <a:gd name="T125" fmla="*/ 0 h 7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31"/>
                <a:gd name="T190" fmla="*/ 0 h 709"/>
                <a:gd name="T191" fmla="*/ 431 w 431"/>
                <a:gd name="T192" fmla="*/ 709 h 709"/>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31" h="709">
                  <a:moveTo>
                    <a:pt x="431" y="0"/>
                  </a:moveTo>
                  <a:lnTo>
                    <a:pt x="395" y="12"/>
                  </a:lnTo>
                  <a:lnTo>
                    <a:pt x="353" y="30"/>
                  </a:lnTo>
                  <a:lnTo>
                    <a:pt x="347" y="66"/>
                  </a:lnTo>
                  <a:lnTo>
                    <a:pt x="299" y="48"/>
                  </a:lnTo>
                  <a:lnTo>
                    <a:pt x="281" y="60"/>
                  </a:lnTo>
                  <a:lnTo>
                    <a:pt x="245" y="78"/>
                  </a:lnTo>
                  <a:lnTo>
                    <a:pt x="227" y="60"/>
                  </a:lnTo>
                  <a:lnTo>
                    <a:pt x="209" y="78"/>
                  </a:lnTo>
                  <a:lnTo>
                    <a:pt x="162" y="108"/>
                  </a:lnTo>
                  <a:lnTo>
                    <a:pt x="108" y="108"/>
                  </a:lnTo>
                  <a:lnTo>
                    <a:pt x="72" y="114"/>
                  </a:lnTo>
                  <a:lnTo>
                    <a:pt x="96" y="162"/>
                  </a:lnTo>
                  <a:lnTo>
                    <a:pt x="60" y="192"/>
                  </a:lnTo>
                  <a:lnTo>
                    <a:pt x="18" y="204"/>
                  </a:lnTo>
                  <a:lnTo>
                    <a:pt x="0" y="210"/>
                  </a:lnTo>
                  <a:lnTo>
                    <a:pt x="6" y="222"/>
                  </a:lnTo>
                  <a:lnTo>
                    <a:pt x="24" y="246"/>
                  </a:lnTo>
                  <a:lnTo>
                    <a:pt x="42" y="270"/>
                  </a:lnTo>
                  <a:lnTo>
                    <a:pt x="72" y="306"/>
                  </a:lnTo>
                  <a:lnTo>
                    <a:pt x="72" y="336"/>
                  </a:lnTo>
                  <a:lnTo>
                    <a:pt x="78" y="354"/>
                  </a:lnTo>
                  <a:lnTo>
                    <a:pt x="78" y="373"/>
                  </a:lnTo>
                  <a:lnTo>
                    <a:pt x="96" y="403"/>
                  </a:lnTo>
                  <a:lnTo>
                    <a:pt x="108" y="421"/>
                  </a:lnTo>
                  <a:lnTo>
                    <a:pt x="90" y="469"/>
                  </a:lnTo>
                  <a:lnTo>
                    <a:pt x="78" y="499"/>
                  </a:lnTo>
                  <a:lnTo>
                    <a:pt x="78" y="529"/>
                  </a:lnTo>
                  <a:lnTo>
                    <a:pt x="60" y="553"/>
                  </a:lnTo>
                  <a:lnTo>
                    <a:pt x="54" y="577"/>
                  </a:lnTo>
                  <a:lnTo>
                    <a:pt x="72" y="613"/>
                  </a:lnTo>
                  <a:lnTo>
                    <a:pt x="90" y="631"/>
                  </a:lnTo>
                  <a:lnTo>
                    <a:pt x="78" y="667"/>
                  </a:lnTo>
                  <a:lnTo>
                    <a:pt x="60" y="697"/>
                  </a:lnTo>
                  <a:lnTo>
                    <a:pt x="72" y="709"/>
                  </a:lnTo>
                  <a:lnTo>
                    <a:pt x="108" y="691"/>
                  </a:lnTo>
                  <a:lnTo>
                    <a:pt x="126" y="667"/>
                  </a:lnTo>
                  <a:lnTo>
                    <a:pt x="132" y="625"/>
                  </a:lnTo>
                  <a:lnTo>
                    <a:pt x="144" y="595"/>
                  </a:lnTo>
                  <a:lnTo>
                    <a:pt x="174" y="577"/>
                  </a:lnTo>
                  <a:lnTo>
                    <a:pt x="204" y="553"/>
                  </a:lnTo>
                  <a:lnTo>
                    <a:pt x="221" y="547"/>
                  </a:lnTo>
                  <a:lnTo>
                    <a:pt x="257" y="535"/>
                  </a:lnTo>
                  <a:lnTo>
                    <a:pt x="293" y="547"/>
                  </a:lnTo>
                  <a:lnTo>
                    <a:pt x="329" y="529"/>
                  </a:lnTo>
                  <a:lnTo>
                    <a:pt x="299" y="505"/>
                  </a:lnTo>
                  <a:lnTo>
                    <a:pt x="281" y="499"/>
                  </a:lnTo>
                  <a:lnTo>
                    <a:pt x="281" y="487"/>
                  </a:lnTo>
                  <a:lnTo>
                    <a:pt x="281" y="457"/>
                  </a:lnTo>
                  <a:lnTo>
                    <a:pt x="281" y="439"/>
                  </a:lnTo>
                  <a:lnTo>
                    <a:pt x="317" y="403"/>
                  </a:lnTo>
                  <a:lnTo>
                    <a:pt x="329" y="367"/>
                  </a:lnTo>
                  <a:lnTo>
                    <a:pt x="353" y="324"/>
                  </a:lnTo>
                  <a:lnTo>
                    <a:pt x="371" y="294"/>
                  </a:lnTo>
                  <a:lnTo>
                    <a:pt x="407" y="240"/>
                  </a:lnTo>
                  <a:lnTo>
                    <a:pt x="371" y="210"/>
                  </a:lnTo>
                  <a:lnTo>
                    <a:pt x="377" y="186"/>
                  </a:lnTo>
                  <a:lnTo>
                    <a:pt x="371" y="156"/>
                  </a:lnTo>
                  <a:lnTo>
                    <a:pt x="377" y="132"/>
                  </a:lnTo>
                  <a:lnTo>
                    <a:pt x="407" y="114"/>
                  </a:lnTo>
                  <a:lnTo>
                    <a:pt x="413" y="84"/>
                  </a:lnTo>
                  <a:lnTo>
                    <a:pt x="425" y="48"/>
                  </a:lnTo>
                  <a:lnTo>
                    <a:pt x="431" y="0"/>
                  </a:lnTo>
                </a:path>
              </a:pathLst>
            </a:custGeom>
            <a:solidFill>
              <a:srgbClr val="00FF00"/>
            </a:solidFill>
            <a:ln w="9525" cap="rnd">
              <a:solidFill>
                <a:srgbClr val="000000"/>
              </a:solidFill>
              <a:round/>
              <a:headEnd/>
              <a:tailEnd/>
            </a:ln>
          </p:spPr>
          <p:txBody>
            <a:bodyPr/>
            <a:lstStyle/>
            <a:p>
              <a:endParaRPr lang="en-US"/>
            </a:p>
          </p:txBody>
        </p:sp>
      </p:grpSp>
      <p:sp>
        <p:nvSpPr>
          <p:cNvPr id="5200" name="Freeform 157"/>
          <p:cNvSpPr>
            <a:spLocks/>
          </p:cNvSpPr>
          <p:nvPr/>
        </p:nvSpPr>
        <p:spPr bwMode="auto">
          <a:xfrm>
            <a:off x="3000375" y="5456238"/>
            <a:ext cx="579438" cy="1144587"/>
          </a:xfrm>
          <a:custGeom>
            <a:avLst/>
            <a:gdLst>
              <a:gd name="T0" fmla="*/ 0 w 62"/>
              <a:gd name="T1" fmla="*/ 0 h 120"/>
              <a:gd name="T2" fmla="*/ 2147483647 w 62"/>
              <a:gd name="T3" fmla="*/ 2147483647 h 120"/>
              <a:gd name="T4" fmla="*/ 2147483647 w 62"/>
              <a:gd name="T5" fmla="*/ 2147483647 h 120"/>
              <a:gd name="T6" fmla="*/ 2147483647 w 62"/>
              <a:gd name="T7" fmla="*/ 2147483647 h 120"/>
              <a:gd name="T8" fmla="*/ 2147483647 w 62"/>
              <a:gd name="T9" fmla="*/ 2147483647 h 120"/>
              <a:gd name="T10" fmla="*/ 2147483647 w 62"/>
              <a:gd name="T11" fmla="*/ 2147483647 h 120"/>
              <a:gd name="T12" fmla="*/ 2147483647 w 62"/>
              <a:gd name="T13" fmla="*/ 2147483647 h 120"/>
              <a:gd name="T14" fmla="*/ 2147483647 w 62"/>
              <a:gd name="T15" fmla="*/ 2147483647 h 120"/>
              <a:gd name="T16" fmla="*/ 2147483647 w 62"/>
              <a:gd name="T17" fmla="*/ 2147483647 h 120"/>
              <a:gd name="T18" fmla="*/ 2147483647 w 62"/>
              <a:gd name="T19" fmla="*/ 2147483647 h 120"/>
              <a:gd name="T20" fmla="*/ 2147483647 w 62"/>
              <a:gd name="T21" fmla="*/ 2147483647 h 120"/>
              <a:gd name="T22" fmla="*/ 2147483647 w 62"/>
              <a:gd name="T23" fmla="*/ 2147483647 h 120"/>
              <a:gd name="T24" fmla="*/ 2147483647 w 62"/>
              <a:gd name="T25" fmla="*/ 2147483647 h 120"/>
              <a:gd name="T26" fmla="*/ 2147483647 w 62"/>
              <a:gd name="T27" fmla="*/ 2147483647 h 120"/>
              <a:gd name="T28" fmla="*/ 2147483647 w 62"/>
              <a:gd name="T29" fmla="*/ 2147483647 h 120"/>
              <a:gd name="T30" fmla="*/ 2147483647 w 62"/>
              <a:gd name="T31" fmla="*/ 2147483647 h 120"/>
              <a:gd name="T32" fmla="*/ 2147483647 w 62"/>
              <a:gd name="T33" fmla="*/ 2147483647 h 120"/>
              <a:gd name="T34" fmla="*/ 2147483647 w 62"/>
              <a:gd name="T35" fmla="*/ 2147483647 h 120"/>
              <a:gd name="T36" fmla="*/ 2147483647 w 62"/>
              <a:gd name="T37" fmla="*/ 2147483647 h 120"/>
              <a:gd name="T38" fmla="*/ 2147483647 w 62"/>
              <a:gd name="T39" fmla="*/ 2147483647 h 120"/>
              <a:gd name="T40" fmla="*/ 2147483647 w 62"/>
              <a:gd name="T41" fmla="*/ 2147483647 h 120"/>
              <a:gd name="T42" fmla="*/ 2147483647 w 62"/>
              <a:gd name="T43" fmla="*/ 2147483647 h 120"/>
              <a:gd name="T44" fmla="*/ 2147483647 w 62"/>
              <a:gd name="T45" fmla="*/ 2147483647 h 120"/>
              <a:gd name="T46" fmla="*/ 2147483647 w 62"/>
              <a:gd name="T47" fmla="*/ 2147483647 h 120"/>
              <a:gd name="T48" fmla="*/ 2147483647 w 62"/>
              <a:gd name="T49" fmla="*/ 2147483647 h 120"/>
              <a:gd name="T50" fmla="*/ 2147483647 w 62"/>
              <a:gd name="T51" fmla="*/ 2147483647 h 120"/>
              <a:gd name="T52" fmla="*/ 2147483647 w 62"/>
              <a:gd name="T53" fmla="*/ 2147483647 h 120"/>
              <a:gd name="T54" fmla="*/ 2147483647 w 62"/>
              <a:gd name="T55" fmla="*/ 2147483647 h 120"/>
              <a:gd name="T56" fmla="*/ 2147483647 w 62"/>
              <a:gd name="T57" fmla="*/ 2147483647 h 120"/>
              <a:gd name="T58" fmla="*/ 2147483647 w 62"/>
              <a:gd name="T59" fmla="*/ 2147483647 h 120"/>
              <a:gd name="T60" fmla="*/ 2147483647 w 62"/>
              <a:gd name="T61" fmla="*/ 2147483647 h 120"/>
              <a:gd name="T62" fmla="*/ 2147483647 w 62"/>
              <a:gd name="T63" fmla="*/ 2147483647 h 120"/>
              <a:gd name="T64" fmla="*/ 2147483647 w 62"/>
              <a:gd name="T65" fmla="*/ 2147483647 h 120"/>
              <a:gd name="T66" fmla="*/ 2147483647 w 62"/>
              <a:gd name="T67" fmla="*/ 2147483647 h 120"/>
              <a:gd name="T68" fmla="*/ 2147483647 w 62"/>
              <a:gd name="T69" fmla="*/ 2147483647 h 120"/>
              <a:gd name="T70" fmla="*/ 2147483647 w 62"/>
              <a:gd name="T71" fmla="*/ 2147483647 h 120"/>
              <a:gd name="T72" fmla="*/ 2147483647 w 62"/>
              <a:gd name="T73" fmla="*/ 2147483647 h 120"/>
              <a:gd name="T74" fmla="*/ 2147483647 w 62"/>
              <a:gd name="T75" fmla="*/ 2147483647 h 120"/>
              <a:gd name="T76" fmla="*/ 2147483647 w 62"/>
              <a:gd name="T77" fmla="*/ 2147483647 h 120"/>
              <a:gd name="T78" fmla="*/ 2147483647 w 62"/>
              <a:gd name="T79" fmla="*/ 2147483647 h 120"/>
              <a:gd name="T80" fmla="*/ 2147483647 w 62"/>
              <a:gd name="T81" fmla="*/ 2147483647 h 120"/>
              <a:gd name="T82" fmla="*/ 2147483647 w 62"/>
              <a:gd name="T83" fmla="*/ 2147483647 h 120"/>
              <a:gd name="T84" fmla="*/ 2147483647 w 62"/>
              <a:gd name="T85" fmla="*/ 2147483647 h 120"/>
              <a:gd name="T86" fmla="*/ 2147483647 w 62"/>
              <a:gd name="T87" fmla="*/ 2147483647 h 120"/>
              <a:gd name="T88" fmla="*/ 2147483647 w 62"/>
              <a:gd name="T89" fmla="*/ 2147483647 h 120"/>
              <a:gd name="T90" fmla="*/ 2147483647 w 62"/>
              <a:gd name="T91" fmla="*/ 2147483647 h 120"/>
              <a:gd name="T92" fmla="*/ 2147483647 w 62"/>
              <a:gd name="T93" fmla="*/ 2147483647 h 120"/>
              <a:gd name="T94" fmla="*/ 2147483647 w 62"/>
              <a:gd name="T95" fmla="*/ 2147483647 h 120"/>
              <a:gd name="T96" fmla="*/ 2147483647 w 62"/>
              <a:gd name="T97" fmla="*/ 2147483647 h 120"/>
              <a:gd name="T98" fmla="*/ 2147483647 w 62"/>
              <a:gd name="T99" fmla="*/ 2147483647 h 120"/>
              <a:gd name="T100" fmla="*/ 2147483647 w 62"/>
              <a:gd name="T101" fmla="*/ 2147483647 h 120"/>
              <a:gd name="T102" fmla="*/ 0 w 62"/>
              <a:gd name="T103" fmla="*/ 0 h 12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62"/>
              <a:gd name="T157" fmla="*/ 0 h 120"/>
              <a:gd name="T158" fmla="*/ 62 w 62"/>
              <a:gd name="T159" fmla="*/ 120 h 12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62" h="120">
                <a:moveTo>
                  <a:pt x="0" y="0"/>
                </a:moveTo>
                <a:cubicBezTo>
                  <a:pt x="2" y="1"/>
                  <a:pt x="4" y="2"/>
                  <a:pt x="6" y="4"/>
                </a:cubicBezTo>
                <a:cubicBezTo>
                  <a:pt x="6" y="6"/>
                  <a:pt x="8" y="7"/>
                  <a:pt x="9" y="9"/>
                </a:cubicBezTo>
                <a:cubicBezTo>
                  <a:pt x="10" y="10"/>
                  <a:pt x="11" y="12"/>
                  <a:pt x="11" y="12"/>
                </a:cubicBezTo>
                <a:cubicBezTo>
                  <a:pt x="12" y="15"/>
                  <a:pt x="13" y="14"/>
                  <a:pt x="14" y="16"/>
                </a:cubicBezTo>
                <a:cubicBezTo>
                  <a:pt x="15" y="17"/>
                  <a:pt x="19" y="20"/>
                  <a:pt x="19" y="20"/>
                </a:cubicBezTo>
                <a:cubicBezTo>
                  <a:pt x="21" y="22"/>
                  <a:pt x="21" y="25"/>
                  <a:pt x="22" y="27"/>
                </a:cubicBezTo>
                <a:cubicBezTo>
                  <a:pt x="22" y="28"/>
                  <a:pt x="22" y="30"/>
                  <a:pt x="23" y="31"/>
                </a:cubicBezTo>
                <a:cubicBezTo>
                  <a:pt x="25" y="32"/>
                  <a:pt x="30" y="33"/>
                  <a:pt x="32" y="34"/>
                </a:cubicBezTo>
                <a:cubicBezTo>
                  <a:pt x="33" y="34"/>
                  <a:pt x="34" y="35"/>
                  <a:pt x="35" y="36"/>
                </a:cubicBezTo>
                <a:cubicBezTo>
                  <a:pt x="37" y="37"/>
                  <a:pt x="40" y="37"/>
                  <a:pt x="42" y="39"/>
                </a:cubicBezTo>
                <a:cubicBezTo>
                  <a:pt x="44" y="40"/>
                  <a:pt x="45" y="42"/>
                  <a:pt x="47" y="43"/>
                </a:cubicBezTo>
                <a:cubicBezTo>
                  <a:pt x="49" y="45"/>
                  <a:pt x="52" y="47"/>
                  <a:pt x="53" y="50"/>
                </a:cubicBezTo>
                <a:cubicBezTo>
                  <a:pt x="55" y="52"/>
                  <a:pt x="54" y="54"/>
                  <a:pt x="57" y="56"/>
                </a:cubicBezTo>
                <a:cubicBezTo>
                  <a:pt x="56" y="59"/>
                  <a:pt x="56" y="61"/>
                  <a:pt x="58" y="63"/>
                </a:cubicBezTo>
                <a:cubicBezTo>
                  <a:pt x="58" y="66"/>
                  <a:pt x="58" y="67"/>
                  <a:pt x="59" y="69"/>
                </a:cubicBezTo>
                <a:cubicBezTo>
                  <a:pt x="60" y="71"/>
                  <a:pt x="61" y="73"/>
                  <a:pt x="62" y="75"/>
                </a:cubicBezTo>
                <a:cubicBezTo>
                  <a:pt x="61" y="77"/>
                  <a:pt x="61" y="79"/>
                  <a:pt x="60" y="81"/>
                </a:cubicBezTo>
                <a:cubicBezTo>
                  <a:pt x="59" y="82"/>
                  <a:pt x="58" y="84"/>
                  <a:pt x="58" y="85"/>
                </a:cubicBezTo>
                <a:cubicBezTo>
                  <a:pt x="58" y="86"/>
                  <a:pt x="57" y="88"/>
                  <a:pt x="57" y="88"/>
                </a:cubicBezTo>
                <a:cubicBezTo>
                  <a:pt x="58" y="90"/>
                  <a:pt x="58" y="92"/>
                  <a:pt x="56" y="93"/>
                </a:cubicBezTo>
                <a:cubicBezTo>
                  <a:pt x="55" y="95"/>
                  <a:pt x="54" y="96"/>
                  <a:pt x="54" y="98"/>
                </a:cubicBezTo>
                <a:cubicBezTo>
                  <a:pt x="54" y="100"/>
                  <a:pt x="54" y="104"/>
                  <a:pt x="56" y="105"/>
                </a:cubicBezTo>
                <a:cubicBezTo>
                  <a:pt x="57" y="106"/>
                  <a:pt x="59" y="108"/>
                  <a:pt x="59" y="108"/>
                </a:cubicBezTo>
                <a:cubicBezTo>
                  <a:pt x="58" y="112"/>
                  <a:pt x="58" y="117"/>
                  <a:pt x="57" y="120"/>
                </a:cubicBezTo>
                <a:cubicBezTo>
                  <a:pt x="56" y="120"/>
                  <a:pt x="55" y="120"/>
                  <a:pt x="55" y="119"/>
                </a:cubicBezTo>
                <a:cubicBezTo>
                  <a:pt x="53" y="117"/>
                  <a:pt x="53" y="117"/>
                  <a:pt x="51" y="116"/>
                </a:cubicBezTo>
                <a:cubicBezTo>
                  <a:pt x="50" y="114"/>
                  <a:pt x="47" y="113"/>
                  <a:pt x="45" y="112"/>
                </a:cubicBezTo>
                <a:cubicBezTo>
                  <a:pt x="45" y="110"/>
                  <a:pt x="44" y="109"/>
                  <a:pt x="44" y="108"/>
                </a:cubicBezTo>
                <a:cubicBezTo>
                  <a:pt x="43" y="107"/>
                  <a:pt x="42" y="106"/>
                  <a:pt x="42" y="106"/>
                </a:cubicBezTo>
                <a:cubicBezTo>
                  <a:pt x="42" y="104"/>
                  <a:pt x="41" y="101"/>
                  <a:pt x="40" y="100"/>
                </a:cubicBezTo>
                <a:cubicBezTo>
                  <a:pt x="40" y="99"/>
                  <a:pt x="39" y="99"/>
                  <a:pt x="38" y="99"/>
                </a:cubicBezTo>
                <a:cubicBezTo>
                  <a:pt x="38" y="98"/>
                  <a:pt x="36" y="98"/>
                  <a:pt x="36" y="98"/>
                </a:cubicBezTo>
                <a:cubicBezTo>
                  <a:pt x="35" y="95"/>
                  <a:pt x="36" y="92"/>
                  <a:pt x="35" y="89"/>
                </a:cubicBezTo>
                <a:cubicBezTo>
                  <a:pt x="34" y="86"/>
                  <a:pt x="33" y="84"/>
                  <a:pt x="33" y="81"/>
                </a:cubicBezTo>
                <a:cubicBezTo>
                  <a:pt x="32" y="79"/>
                  <a:pt x="32" y="76"/>
                  <a:pt x="32" y="74"/>
                </a:cubicBezTo>
                <a:cubicBezTo>
                  <a:pt x="31" y="73"/>
                  <a:pt x="30" y="72"/>
                  <a:pt x="30" y="70"/>
                </a:cubicBezTo>
                <a:cubicBezTo>
                  <a:pt x="30" y="70"/>
                  <a:pt x="29" y="68"/>
                  <a:pt x="29" y="68"/>
                </a:cubicBezTo>
                <a:cubicBezTo>
                  <a:pt x="29" y="66"/>
                  <a:pt x="29" y="66"/>
                  <a:pt x="28" y="64"/>
                </a:cubicBezTo>
                <a:cubicBezTo>
                  <a:pt x="27" y="62"/>
                  <a:pt x="27" y="60"/>
                  <a:pt x="25" y="59"/>
                </a:cubicBezTo>
                <a:cubicBezTo>
                  <a:pt x="25" y="57"/>
                  <a:pt x="25" y="59"/>
                  <a:pt x="24" y="57"/>
                </a:cubicBezTo>
                <a:cubicBezTo>
                  <a:pt x="23" y="57"/>
                  <a:pt x="22" y="55"/>
                  <a:pt x="21" y="55"/>
                </a:cubicBezTo>
                <a:cubicBezTo>
                  <a:pt x="20" y="54"/>
                  <a:pt x="19" y="52"/>
                  <a:pt x="17" y="51"/>
                </a:cubicBezTo>
                <a:cubicBezTo>
                  <a:pt x="16" y="49"/>
                  <a:pt x="15" y="47"/>
                  <a:pt x="14" y="46"/>
                </a:cubicBezTo>
                <a:cubicBezTo>
                  <a:pt x="13" y="45"/>
                  <a:pt x="12" y="41"/>
                  <a:pt x="11" y="41"/>
                </a:cubicBezTo>
                <a:cubicBezTo>
                  <a:pt x="11" y="41"/>
                  <a:pt x="10" y="38"/>
                  <a:pt x="10" y="38"/>
                </a:cubicBezTo>
                <a:cubicBezTo>
                  <a:pt x="7" y="36"/>
                  <a:pt x="7" y="32"/>
                  <a:pt x="6" y="29"/>
                </a:cubicBezTo>
                <a:cubicBezTo>
                  <a:pt x="6" y="28"/>
                  <a:pt x="5" y="27"/>
                  <a:pt x="5" y="27"/>
                </a:cubicBezTo>
                <a:cubicBezTo>
                  <a:pt x="4" y="26"/>
                  <a:pt x="3" y="24"/>
                  <a:pt x="3" y="24"/>
                </a:cubicBezTo>
                <a:cubicBezTo>
                  <a:pt x="3" y="21"/>
                  <a:pt x="3" y="20"/>
                  <a:pt x="2" y="17"/>
                </a:cubicBezTo>
                <a:cubicBezTo>
                  <a:pt x="2" y="16"/>
                  <a:pt x="1" y="14"/>
                  <a:pt x="1" y="13"/>
                </a:cubicBezTo>
                <a:cubicBezTo>
                  <a:pt x="1" y="8"/>
                  <a:pt x="0" y="4"/>
                  <a:pt x="0" y="0"/>
                </a:cubicBezTo>
                <a:close/>
              </a:path>
            </a:pathLst>
          </a:custGeom>
          <a:solidFill>
            <a:srgbClr val="00FF00"/>
          </a:solidFill>
          <a:ln w="9525" cap="rnd">
            <a:solidFill>
              <a:srgbClr val="000000"/>
            </a:solidFill>
            <a:round/>
            <a:headEnd/>
            <a:tailEnd/>
          </a:ln>
        </p:spPr>
        <p:txBody>
          <a:bodyPr/>
          <a:lstStyle/>
          <a:p>
            <a:endParaRPr lang="en-US"/>
          </a:p>
        </p:txBody>
      </p:sp>
      <p:grpSp>
        <p:nvGrpSpPr>
          <p:cNvPr id="27" name="Group 287"/>
          <p:cNvGrpSpPr>
            <a:grpSpLocks/>
          </p:cNvGrpSpPr>
          <p:nvPr/>
        </p:nvGrpSpPr>
        <p:grpSpPr bwMode="auto">
          <a:xfrm>
            <a:off x="3052763" y="1724025"/>
            <a:ext cx="122237" cy="38100"/>
            <a:chOff x="3052763" y="1724025"/>
            <a:chExt cx="122237" cy="38100"/>
          </a:xfrm>
        </p:grpSpPr>
        <p:sp>
          <p:nvSpPr>
            <p:cNvPr id="5325" name="Freeform 159"/>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close/>
                </a:path>
              </a:pathLst>
            </a:custGeom>
            <a:solidFill>
              <a:srgbClr val="FFFFFF"/>
            </a:solidFill>
            <a:ln w="9525">
              <a:noFill/>
              <a:round/>
              <a:headEnd/>
              <a:tailEnd/>
            </a:ln>
          </p:spPr>
          <p:txBody>
            <a:bodyPr/>
            <a:lstStyle/>
            <a:p>
              <a:endParaRPr lang="en-US"/>
            </a:p>
          </p:txBody>
        </p:sp>
        <p:sp>
          <p:nvSpPr>
            <p:cNvPr id="5326" name="Freeform 160"/>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path>
              </a:pathLst>
            </a:custGeom>
            <a:noFill/>
            <a:ln w="9525" cap="rnd">
              <a:solidFill>
                <a:srgbClr val="000000"/>
              </a:solidFill>
              <a:round/>
              <a:headEnd/>
              <a:tailEnd/>
            </a:ln>
          </p:spPr>
          <p:txBody>
            <a:bodyPr/>
            <a:lstStyle/>
            <a:p>
              <a:endParaRPr lang="en-US"/>
            </a:p>
          </p:txBody>
        </p:sp>
      </p:grpSp>
      <p:grpSp>
        <p:nvGrpSpPr>
          <p:cNvPr id="28" name="Group 288"/>
          <p:cNvGrpSpPr>
            <a:grpSpLocks/>
          </p:cNvGrpSpPr>
          <p:nvPr/>
        </p:nvGrpSpPr>
        <p:grpSpPr bwMode="auto">
          <a:xfrm>
            <a:off x="3052763" y="1724025"/>
            <a:ext cx="122237" cy="38100"/>
            <a:chOff x="3052763" y="1724025"/>
            <a:chExt cx="122237" cy="38100"/>
          </a:xfrm>
        </p:grpSpPr>
        <p:sp>
          <p:nvSpPr>
            <p:cNvPr id="5323" name="Freeform 162"/>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2147483647 w 78"/>
                <a:gd name="T9" fmla="*/ 2147483647 h 24"/>
                <a:gd name="T10" fmla="*/ 0 60000 65536"/>
                <a:gd name="T11" fmla="*/ 0 60000 65536"/>
                <a:gd name="T12" fmla="*/ 0 60000 65536"/>
                <a:gd name="T13" fmla="*/ 0 60000 65536"/>
                <a:gd name="T14" fmla="*/ 0 60000 65536"/>
                <a:gd name="T15" fmla="*/ 0 w 78"/>
                <a:gd name="T16" fmla="*/ 0 h 24"/>
                <a:gd name="T17" fmla="*/ 78 w 78"/>
                <a:gd name="T18" fmla="*/ 24 h 24"/>
              </a:gdLst>
              <a:ahLst/>
              <a:cxnLst>
                <a:cxn ang="T10">
                  <a:pos x="T0" y="T1"/>
                </a:cxn>
                <a:cxn ang="T11">
                  <a:pos x="T2" y="T3"/>
                </a:cxn>
                <a:cxn ang="T12">
                  <a:pos x="T4" y="T5"/>
                </a:cxn>
                <a:cxn ang="T13">
                  <a:pos x="T6" y="T7"/>
                </a:cxn>
                <a:cxn ang="T14">
                  <a:pos x="T8" y="T9"/>
                </a:cxn>
              </a:cxnLst>
              <a:rect l="T15" t="T16" r="T17" b="T18"/>
              <a:pathLst>
                <a:path w="78" h="24">
                  <a:moveTo>
                    <a:pt x="78" y="12"/>
                  </a:moveTo>
                  <a:lnTo>
                    <a:pt x="24" y="0"/>
                  </a:lnTo>
                  <a:lnTo>
                    <a:pt x="24" y="24"/>
                  </a:lnTo>
                  <a:lnTo>
                    <a:pt x="0" y="12"/>
                  </a:lnTo>
                  <a:lnTo>
                    <a:pt x="78" y="12"/>
                  </a:lnTo>
                  <a:close/>
                </a:path>
              </a:pathLst>
            </a:custGeom>
            <a:solidFill>
              <a:srgbClr val="FFFFFF"/>
            </a:solidFill>
            <a:ln w="9525">
              <a:noFill/>
              <a:round/>
              <a:headEnd/>
              <a:tailEnd/>
            </a:ln>
          </p:spPr>
          <p:txBody>
            <a:bodyPr/>
            <a:lstStyle/>
            <a:p>
              <a:endParaRPr lang="en-US"/>
            </a:p>
          </p:txBody>
        </p:sp>
        <p:sp>
          <p:nvSpPr>
            <p:cNvPr id="5324" name="Freeform 163"/>
            <p:cNvSpPr>
              <a:spLocks/>
            </p:cNvSpPr>
            <p:nvPr/>
          </p:nvSpPr>
          <p:spPr bwMode="auto">
            <a:xfrm>
              <a:off x="3052763" y="1724025"/>
              <a:ext cx="122237" cy="38100"/>
            </a:xfrm>
            <a:custGeom>
              <a:avLst/>
              <a:gdLst>
                <a:gd name="T0" fmla="*/ 2147483647 w 78"/>
                <a:gd name="T1" fmla="*/ 2147483647 h 24"/>
                <a:gd name="T2" fmla="*/ 2147483647 w 78"/>
                <a:gd name="T3" fmla="*/ 0 h 24"/>
                <a:gd name="T4" fmla="*/ 2147483647 w 78"/>
                <a:gd name="T5" fmla="*/ 2147483647 h 24"/>
                <a:gd name="T6" fmla="*/ 0 w 78"/>
                <a:gd name="T7" fmla="*/ 2147483647 h 24"/>
                <a:gd name="T8" fmla="*/ 0 60000 65536"/>
                <a:gd name="T9" fmla="*/ 0 60000 65536"/>
                <a:gd name="T10" fmla="*/ 0 60000 65536"/>
                <a:gd name="T11" fmla="*/ 0 60000 65536"/>
                <a:gd name="T12" fmla="*/ 0 w 78"/>
                <a:gd name="T13" fmla="*/ 0 h 24"/>
                <a:gd name="T14" fmla="*/ 78 w 78"/>
                <a:gd name="T15" fmla="*/ 24 h 24"/>
              </a:gdLst>
              <a:ahLst/>
              <a:cxnLst>
                <a:cxn ang="T8">
                  <a:pos x="T0" y="T1"/>
                </a:cxn>
                <a:cxn ang="T9">
                  <a:pos x="T2" y="T3"/>
                </a:cxn>
                <a:cxn ang="T10">
                  <a:pos x="T4" y="T5"/>
                </a:cxn>
                <a:cxn ang="T11">
                  <a:pos x="T6" y="T7"/>
                </a:cxn>
              </a:cxnLst>
              <a:rect l="T12" t="T13" r="T14" b="T15"/>
              <a:pathLst>
                <a:path w="78" h="24">
                  <a:moveTo>
                    <a:pt x="78" y="12"/>
                  </a:moveTo>
                  <a:lnTo>
                    <a:pt x="24" y="0"/>
                  </a:lnTo>
                  <a:lnTo>
                    <a:pt x="24" y="24"/>
                  </a:lnTo>
                  <a:lnTo>
                    <a:pt x="0" y="12"/>
                  </a:lnTo>
                </a:path>
              </a:pathLst>
            </a:custGeom>
            <a:noFill/>
            <a:ln w="9525" cap="rnd">
              <a:solidFill>
                <a:srgbClr val="000000"/>
              </a:solidFill>
              <a:round/>
              <a:headEnd/>
              <a:tailEnd/>
            </a:ln>
          </p:spPr>
          <p:txBody>
            <a:bodyPr/>
            <a:lstStyle/>
            <a:p>
              <a:endParaRPr lang="en-US"/>
            </a:p>
          </p:txBody>
        </p:sp>
      </p:grpSp>
      <p:grpSp>
        <p:nvGrpSpPr>
          <p:cNvPr id="29" name="Group 289"/>
          <p:cNvGrpSpPr>
            <a:grpSpLocks/>
          </p:cNvGrpSpPr>
          <p:nvPr/>
        </p:nvGrpSpPr>
        <p:grpSpPr bwMode="auto">
          <a:xfrm>
            <a:off x="3175000" y="1647825"/>
            <a:ext cx="523875" cy="381000"/>
            <a:chOff x="3175000" y="1647825"/>
            <a:chExt cx="523875" cy="381000"/>
          </a:xfrm>
        </p:grpSpPr>
        <p:sp>
          <p:nvSpPr>
            <p:cNvPr id="5321" name="Freeform 168"/>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close/>
                </a:path>
              </a:pathLst>
            </a:custGeom>
            <a:solidFill>
              <a:srgbClr val="FFFFFF"/>
            </a:solidFill>
            <a:ln w="9525">
              <a:noFill/>
              <a:round/>
              <a:headEnd/>
              <a:tailEnd/>
            </a:ln>
          </p:spPr>
          <p:txBody>
            <a:bodyPr/>
            <a:lstStyle/>
            <a:p>
              <a:endParaRPr lang="en-US"/>
            </a:p>
          </p:txBody>
        </p:sp>
        <p:sp>
          <p:nvSpPr>
            <p:cNvPr id="5322" name="Freeform 169"/>
            <p:cNvSpPr>
              <a:spLocks/>
            </p:cNvSpPr>
            <p:nvPr/>
          </p:nvSpPr>
          <p:spPr bwMode="auto">
            <a:xfrm>
              <a:off x="3175000" y="1647825"/>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path>
              </a:pathLst>
            </a:custGeom>
            <a:noFill/>
            <a:ln w="9525" cap="rnd">
              <a:solidFill>
                <a:srgbClr val="000000"/>
              </a:solidFill>
              <a:round/>
              <a:headEnd/>
              <a:tailEnd/>
            </a:ln>
          </p:spPr>
          <p:txBody>
            <a:bodyPr/>
            <a:lstStyle/>
            <a:p>
              <a:endParaRPr lang="en-US"/>
            </a:p>
          </p:txBody>
        </p:sp>
      </p:grpSp>
      <p:grpSp>
        <p:nvGrpSpPr>
          <p:cNvPr id="30" name="Group 290"/>
          <p:cNvGrpSpPr>
            <a:grpSpLocks/>
          </p:cNvGrpSpPr>
          <p:nvPr/>
        </p:nvGrpSpPr>
        <p:grpSpPr bwMode="auto">
          <a:xfrm>
            <a:off x="3175000" y="1655763"/>
            <a:ext cx="523875" cy="381000"/>
            <a:chOff x="3175000" y="1655763"/>
            <a:chExt cx="523875" cy="381000"/>
          </a:xfrm>
        </p:grpSpPr>
        <p:sp>
          <p:nvSpPr>
            <p:cNvPr id="5319" name="Freeform 171"/>
            <p:cNvSpPr>
              <a:spLocks/>
            </p:cNvSpPr>
            <p:nvPr/>
          </p:nvSpPr>
          <p:spPr bwMode="auto">
            <a:xfrm>
              <a:off x="3175000" y="1655763"/>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close/>
                </a:path>
              </a:pathLst>
            </a:custGeom>
            <a:solidFill>
              <a:srgbClr val="00FF00"/>
            </a:solidFill>
            <a:ln w="9525">
              <a:noFill/>
              <a:round/>
              <a:headEnd/>
              <a:tailEnd/>
            </a:ln>
          </p:spPr>
          <p:txBody>
            <a:bodyPr/>
            <a:lstStyle/>
            <a:p>
              <a:endParaRPr lang="en-US"/>
            </a:p>
          </p:txBody>
        </p:sp>
        <p:sp>
          <p:nvSpPr>
            <p:cNvPr id="5320" name="Freeform 172"/>
            <p:cNvSpPr>
              <a:spLocks/>
            </p:cNvSpPr>
            <p:nvPr/>
          </p:nvSpPr>
          <p:spPr bwMode="auto">
            <a:xfrm>
              <a:off x="3175000" y="1655763"/>
              <a:ext cx="523875" cy="381000"/>
            </a:xfrm>
            <a:custGeom>
              <a:avLst/>
              <a:gdLst>
                <a:gd name="T0" fmla="*/ 2147483647 w 336"/>
                <a:gd name="T1" fmla="*/ 2147483647 h 240"/>
                <a:gd name="T2" fmla="*/ 2147483647 w 336"/>
                <a:gd name="T3" fmla="*/ 2147483647 h 240"/>
                <a:gd name="T4" fmla="*/ 2147483647 w 336"/>
                <a:gd name="T5" fmla="*/ 2147483647 h 240"/>
                <a:gd name="T6" fmla="*/ 2147483647 w 336"/>
                <a:gd name="T7" fmla="*/ 2147483647 h 240"/>
                <a:gd name="T8" fmla="*/ 2147483647 w 336"/>
                <a:gd name="T9" fmla="*/ 2147483647 h 240"/>
                <a:gd name="T10" fmla="*/ 2147483647 w 336"/>
                <a:gd name="T11" fmla="*/ 2147483647 h 240"/>
                <a:gd name="T12" fmla="*/ 2147483647 w 336"/>
                <a:gd name="T13" fmla="*/ 2147483647 h 240"/>
                <a:gd name="T14" fmla="*/ 2147483647 w 336"/>
                <a:gd name="T15" fmla="*/ 2147483647 h 240"/>
                <a:gd name="T16" fmla="*/ 2147483647 w 336"/>
                <a:gd name="T17" fmla="*/ 2147483647 h 240"/>
                <a:gd name="T18" fmla="*/ 2147483647 w 336"/>
                <a:gd name="T19" fmla="*/ 2147483647 h 240"/>
                <a:gd name="T20" fmla="*/ 2147483647 w 336"/>
                <a:gd name="T21" fmla="*/ 2147483647 h 240"/>
                <a:gd name="T22" fmla="*/ 2147483647 w 336"/>
                <a:gd name="T23" fmla="*/ 2147483647 h 240"/>
                <a:gd name="T24" fmla="*/ 2147483647 w 336"/>
                <a:gd name="T25" fmla="*/ 2147483647 h 240"/>
                <a:gd name="T26" fmla="*/ 2147483647 w 336"/>
                <a:gd name="T27" fmla="*/ 2147483647 h 240"/>
                <a:gd name="T28" fmla="*/ 2147483647 w 336"/>
                <a:gd name="T29" fmla="*/ 2147483647 h 240"/>
                <a:gd name="T30" fmla="*/ 0 w 336"/>
                <a:gd name="T31" fmla="*/ 2147483647 h 240"/>
                <a:gd name="T32" fmla="*/ 2147483647 w 336"/>
                <a:gd name="T33" fmla="*/ 2147483647 h 240"/>
                <a:gd name="T34" fmla="*/ 2147483647 w 336"/>
                <a:gd name="T35" fmla="*/ 0 h 240"/>
                <a:gd name="T36" fmla="*/ 2147483647 w 336"/>
                <a:gd name="T37" fmla="*/ 2147483647 h 240"/>
                <a:gd name="T38" fmla="*/ 2147483647 w 336"/>
                <a:gd name="T39" fmla="*/ 2147483647 h 240"/>
                <a:gd name="T40" fmla="*/ 2147483647 w 336"/>
                <a:gd name="T41" fmla="*/ 2147483647 h 240"/>
                <a:gd name="T42" fmla="*/ 2147483647 w 336"/>
                <a:gd name="T43" fmla="*/ 2147483647 h 240"/>
                <a:gd name="T44" fmla="*/ 2147483647 w 336"/>
                <a:gd name="T45" fmla="*/ 2147483647 h 240"/>
                <a:gd name="T46" fmla="*/ 2147483647 w 336"/>
                <a:gd name="T47" fmla="*/ 2147483647 h 2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36"/>
                <a:gd name="T73" fmla="*/ 0 h 240"/>
                <a:gd name="T74" fmla="*/ 336 w 336"/>
                <a:gd name="T75" fmla="*/ 240 h 2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36" h="240">
                  <a:moveTo>
                    <a:pt x="318" y="84"/>
                  </a:moveTo>
                  <a:lnTo>
                    <a:pt x="318" y="132"/>
                  </a:lnTo>
                  <a:lnTo>
                    <a:pt x="330" y="150"/>
                  </a:lnTo>
                  <a:lnTo>
                    <a:pt x="336" y="168"/>
                  </a:lnTo>
                  <a:lnTo>
                    <a:pt x="336" y="198"/>
                  </a:lnTo>
                  <a:lnTo>
                    <a:pt x="312" y="210"/>
                  </a:lnTo>
                  <a:lnTo>
                    <a:pt x="282" y="210"/>
                  </a:lnTo>
                  <a:lnTo>
                    <a:pt x="258" y="216"/>
                  </a:lnTo>
                  <a:lnTo>
                    <a:pt x="234" y="228"/>
                  </a:lnTo>
                  <a:lnTo>
                    <a:pt x="198" y="228"/>
                  </a:lnTo>
                  <a:lnTo>
                    <a:pt x="174" y="240"/>
                  </a:lnTo>
                  <a:lnTo>
                    <a:pt x="138" y="210"/>
                  </a:lnTo>
                  <a:lnTo>
                    <a:pt x="78" y="198"/>
                  </a:lnTo>
                  <a:lnTo>
                    <a:pt x="18" y="162"/>
                  </a:lnTo>
                  <a:lnTo>
                    <a:pt x="24" y="96"/>
                  </a:lnTo>
                  <a:lnTo>
                    <a:pt x="0" y="60"/>
                  </a:lnTo>
                  <a:lnTo>
                    <a:pt x="36" y="12"/>
                  </a:lnTo>
                  <a:lnTo>
                    <a:pt x="96" y="0"/>
                  </a:lnTo>
                  <a:lnTo>
                    <a:pt x="138" y="30"/>
                  </a:lnTo>
                  <a:lnTo>
                    <a:pt x="144" y="60"/>
                  </a:lnTo>
                  <a:lnTo>
                    <a:pt x="192" y="30"/>
                  </a:lnTo>
                  <a:lnTo>
                    <a:pt x="222" y="48"/>
                  </a:lnTo>
                  <a:lnTo>
                    <a:pt x="270" y="78"/>
                  </a:lnTo>
                  <a:lnTo>
                    <a:pt x="318" y="84"/>
                  </a:lnTo>
                </a:path>
              </a:pathLst>
            </a:custGeom>
            <a:solidFill>
              <a:srgbClr val="00FF00"/>
            </a:solidFill>
            <a:ln w="9525" cap="rnd">
              <a:solidFill>
                <a:srgbClr val="000000"/>
              </a:solidFill>
              <a:round/>
              <a:headEnd/>
              <a:tailEnd/>
            </a:ln>
          </p:spPr>
          <p:txBody>
            <a:bodyPr/>
            <a:lstStyle/>
            <a:p>
              <a:endParaRPr lang="en-US"/>
            </a:p>
          </p:txBody>
        </p:sp>
      </p:grpSp>
      <p:grpSp>
        <p:nvGrpSpPr>
          <p:cNvPr id="31" name="Group 291"/>
          <p:cNvGrpSpPr>
            <a:grpSpLocks/>
          </p:cNvGrpSpPr>
          <p:nvPr/>
        </p:nvGrpSpPr>
        <p:grpSpPr bwMode="auto">
          <a:xfrm>
            <a:off x="2968625" y="1933575"/>
            <a:ext cx="412750" cy="390525"/>
            <a:chOff x="2968625" y="1933575"/>
            <a:chExt cx="412750" cy="390525"/>
          </a:xfrm>
        </p:grpSpPr>
        <p:sp>
          <p:nvSpPr>
            <p:cNvPr id="5317" name="Freeform 174"/>
            <p:cNvSpPr>
              <a:spLocks/>
            </p:cNvSpPr>
            <p:nvPr/>
          </p:nvSpPr>
          <p:spPr bwMode="auto">
            <a:xfrm>
              <a:off x="2968625" y="1933575"/>
              <a:ext cx="412750" cy="390525"/>
            </a:xfrm>
            <a:custGeom>
              <a:avLst/>
              <a:gdLst>
                <a:gd name="T0" fmla="*/ 0 w 264"/>
                <a:gd name="T1" fmla="*/ 2147483647 h 246"/>
                <a:gd name="T2" fmla="*/ 2147483647 w 264"/>
                <a:gd name="T3" fmla="*/ 2147483647 h 246"/>
                <a:gd name="T4" fmla="*/ 2147483647 w 264"/>
                <a:gd name="T5" fmla="*/ 2147483647 h 246"/>
                <a:gd name="T6" fmla="*/ 2147483647 w 264"/>
                <a:gd name="T7" fmla="*/ 2147483647 h 246"/>
                <a:gd name="T8" fmla="*/ 2147483647 w 264"/>
                <a:gd name="T9" fmla="*/ 2147483647 h 246"/>
                <a:gd name="T10" fmla="*/ 2147483647 w 264"/>
                <a:gd name="T11" fmla="*/ 2147483647 h 246"/>
                <a:gd name="T12" fmla="*/ 2147483647 w 264"/>
                <a:gd name="T13" fmla="*/ 2147483647 h 246"/>
                <a:gd name="T14" fmla="*/ 2147483647 w 264"/>
                <a:gd name="T15" fmla="*/ 2147483647 h 246"/>
                <a:gd name="T16" fmla="*/ 2147483647 w 264"/>
                <a:gd name="T17" fmla="*/ 0 h 246"/>
                <a:gd name="T18" fmla="*/ 0 w 264"/>
                <a:gd name="T19" fmla="*/ 2147483647 h 2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4"/>
                <a:gd name="T31" fmla="*/ 0 h 246"/>
                <a:gd name="T32" fmla="*/ 264 w 264"/>
                <a:gd name="T33" fmla="*/ 246 h 2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4" h="246">
                  <a:moveTo>
                    <a:pt x="0" y="162"/>
                  </a:moveTo>
                  <a:lnTo>
                    <a:pt x="78" y="198"/>
                  </a:lnTo>
                  <a:lnTo>
                    <a:pt x="108" y="246"/>
                  </a:lnTo>
                  <a:lnTo>
                    <a:pt x="156" y="216"/>
                  </a:lnTo>
                  <a:lnTo>
                    <a:pt x="204" y="162"/>
                  </a:lnTo>
                  <a:lnTo>
                    <a:pt x="264" y="114"/>
                  </a:lnTo>
                  <a:lnTo>
                    <a:pt x="264" y="54"/>
                  </a:lnTo>
                  <a:lnTo>
                    <a:pt x="222" y="18"/>
                  </a:lnTo>
                  <a:lnTo>
                    <a:pt x="192" y="0"/>
                  </a:lnTo>
                  <a:lnTo>
                    <a:pt x="0" y="162"/>
                  </a:lnTo>
                  <a:close/>
                </a:path>
              </a:pathLst>
            </a:custGeom>
            <a:solidFill>
              <a:srgbClr val="FFFFFF"/>
            </a:solidFill>
            <a:ln w="9525">
              <a:noFill/>
              <a:round/>
              <a:headEnd/>
              <a:tailEnd/>
            </a:ln>
          </p:spPr>
          <p:txBody>
            <a:bodyPr/>
            <a:lstStyle/>
            <a:p>
              <a:endParaRPr lang="en-US"/>
            </a:p>
          </p:txBody>
        </p:sp>
        <p:sp>
          <p:nvSpPr>
            <p:cNvPr id="5318" name="Freeform 175"/>
            <p:cNvSpPr>
              <a:spLocks/>
            </p:cNvSpPr>
            <p:nvPr/>
          </p:nvSpPr>
          <p:spPr bwMode="auto">
            <a:xfrm>
              <a:off x="2968625" y="1933575"/>
              <a:ext cx="412750" cy="390525"/>
            </a:xfrm>
            <a:custGeom>
              <a:avLst/>
              <a:gdLst>
                <a:gd name="T0" fmla="*/ 0 w 264"/>
                <a:gd name="T1" fmla="*/ 2147483647 h 246"/>
                <a:gd name="T2" fmla="*/ 2147483647 w 264"/>
                <a:gd name="T3" fmla="*/ 2147483647 h 246"/>
                <a:gd name="T4" fmla="*/ 2147483647 w 264"/>
                <a:gd name="T5" fmla="*/ 2147483647 h 246"/>
                <a:gd name="T6" fmla="*/ 2147483647 w 264"/>
                <a:gd name="T7" fmla="*/ 2147483647 h 246"/>
                <a:gd name="T8" fmla="*/ 2147483647 w 264"/>
                <a:gd name="T9" fmla="*/ 2147483647 h 246"/>
                <a:gd name="T10" fmla="*/ 2147483647 w 264"/>
                <a:gd name="T11" fmla="*/ 2147483647 h 246"/>
                <a:gd name="T12" fmla="*/ 2147483647 w 264"/>
                <a:gd name="T13" fmla="*/ 2147483647 h 246"/>
                <a:gd name="T14" fmla="*/ 2147483647 w 264"/>
                <a:gd name="T15" fmla="*/ 2147483647 h 246"/>
                <a:gd name="T16" fmla="*/ 2147483647 w 264"/>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
                <a:gd name="T28" fmla="*/ 0 h 246"/>
                <a:gd name="T29" fmla="*/ 264 w 264"/>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 h="246">
                  <a:moveTo>
                    <a:pt x="0" y="162"/>
                  </a:moveTo>
                  <a:lnTo>
                    <a:pt x="78" y="198"/>
                  </a:lnTo>
                  <a:lnTo>
                    <a:pt x="108" y="246"/>
                  </a:lnTo>
                  <a:lnTo>
                    <a:pt x="156" y="216"/>
                  </a:lnTo>
                  <a:lnTo>
                    <a:pt x="204" y="162"/>
                  </a:lnTo>
                  <a:lnTo>
                    <a:pt x="264" y="114"/>
                  </a:lnTo>
                  <a:lnTo>
                    <a:pt x="264" y="54"/>
                  </a:lnTo>
                  <a:lnTo>
                    <a:pt x="222" y="18"/>
                  </a:lnTo>
                  <a:lnTo>
                    <a:pt x="192" y="0"/>
                  </a:lnTo>
                </a:path>
              </a:pathLst>
            </a:custGeom>
            <a:noFill/>
            <a:ln w="9525" cap="rnd">
              <a:solidFill>
                <a:srgbClr val="000000"/>
              </a:solidFill>
              <a:round/>
              <a:headEnd/>
              <a:tailEnd/>
            </a:ln>
          </p:spPr>
          <p:txBody>
            <a:bodyPr/>
            <a:lstStyle/>
            <a:p>
              <a:endParaRPr lang="en-US"/>
            </a:p>
          </p:txBody>
        </p:sp>
      </p:grpSp>
      <p:sp>
        <p:nvSpPr>
          <p:cNvPr id="5206" name="Line 176"/>
          <p:cNvSpPr>
            <a:spLocks noChangeShapeType="1"/>
          </p:cNvSpPr>
          <p:nvPr/>
        </p:nvSpPr>
        <p:spPr bwMode="auto">
          <a:xfrm flipH="1">
            <a:off x="3446463" y="1971675"/>
            <a:ext cx="233362" cy="47625"/>
          </a:xfrm>
          <a:prstGeom prst="line">
            <a:avLst/>
          </a:prstGeom>
          <a:noFill/>
          <a:ln w="9525" cap="rnd">
            <a:solidFill>
              <a:srgbClr val="000000"/>
            </a:solidFill>
            <a:round/>
            <a:headEnd/>
            <a:tailEnd/>
          </a:ln>
        </p:spPr>
        <p:txBody>
          <a:bodyPr/>
          <a:lstStyle/>
          <a:p>
            <a:endParaRPr lang="en-US"/>
          </a:p>
        </p:txBody>
      </p:sp>
      <p:grpSp>
        <p:nvGrpSpPr>
          <p:cNvPr id="5152" name="Group 292"/>
          <p:cNvGrpSpPr>
            <a:grpSpLocks/>
          </p:cNvGrpSpPr>
          <p:nvPr/>
        </p:nvGrpSpPr>
        <p:grpSpPr bwMode="auto">
          <a:xfrm>
            <a:off x="3367088" y="2003425"/>
            <a:ext cx="1335087" cy="1400175"/>
            <a:chOff x="3367088" y="2003425"/>
            <a:chExt cx="1335087" cy="1400175"/>
          </a:xfrm>
        </p:grpSpPr>
        <p:sp>
          <p:nvSpPr>
            <p:cNvPr id="5315" name="Freeform 178"/>
            <p:cNvSpPr>
              <a:spLocks/>
            </p:cNvSpPr>
            <p:nvPr/>
          </p:nvSpPr>
          <p:spPr bwMode="auto">
            <a:xfrm>
              <a:off x="3367088" y="2003425"/>
              <a:ext cx="1335087" cy="1400175"/>
            </a:xfrm>
            <a:custGeom>
              <a:avLst/>
              <a:gdLst>
                <a:gd name="T0" fmla="*/ 2147483647 w 856"/>
                <a:gd name="T1" fmla="*/ 2147483647 h 882"/>
                <a:gd name="T2" fmla="*/ 2147483647 w 856"/>
                <a:gd name="T3" fmla="*/ 2147483647 h 882"/>
                <a:gd name="T4" fmla="*/ 2147483647 w 856"/>
                <a:gd name="T5" fmla="*/ 2147483647 h 882"/>
                <a:gd name="T6" fmla="*/ 2147483647 w 856"/>
                <a:gd name="T7" fmla="*/ 2147483647 h 882"/>
                <a:gd name="T8" fmla="*/ 2147483647 w 856"/>
                <a:gd name="T9" fmla="*/ 2147483647 h 882"/>
                <a:gd name="T10" fmla="*/ 2147483647 w 856"/>
                <a:gd name="T11" fmla="*/ 2147483647 h 882"/>
                <a:gd name="T12" fmla="*/ 2147483647 w 856"/>
                <a:gd name="T13" fmla="*/ 2147483647 h 882"/>
                <a:gd name="T14" fmla="*/ 2147483647 w 856"/>
                <a:gd name="T15" fmla="*/ 2147483647 h 882"/>
                <a:gd name="T16" fmla="*/ 2147483647 w 856"/>
                <a:gd name="T17" fmla="*/ 2147483647 h 882"/>
                <a:gd name="T18" fmla="*/ 2147483647 w 856"/>
                <a:gd name="T19" fmla="*/ 2147483647 h 882"/>
                <a:gd name="T20" fmla="*/ 2147483647 w 856"/>
                <a:gd name="T21" fmla="*/ 2147483647 h 882"/>
                <a:gd name="T22" fmla="*/ 2147483647 w 856"/>
                <a:gd name="T23" fmla="*/ 2147483647 h 882"/>
                <a:gd name="T24" fmla="*/ 2147483647 w 856"/>
                <a:gd name="T25" fmla="*/ 2147483647 h 882"/>
                <a:gd name="T26" fmla="*/ 2147483647 w 856"/>
                <a:gd name="T27" fmla="*/ 2147483647 h 882"/>
                <a:gd name="T28" fmla="*/ 2147483647 w 856"/>
                <a:gd name="T29" fmla="*/ 2147483647 h 882"/>
                <a:gd name="T30" fmla="*/ 2147483647 w 856"/>
                <a:gd name="T31" fmla="*/ 2147483647 h 882"/>
                <a:gd name="T32" fmla="*/ 2147483647 w 856"/>
                <a:gd name="T33" fmla="*/ 2147483647 h 882"/>
                <a:gd name="T34" fmla="*/ 2147483647 w 856"/>
                <a:gd name="T35" fmla="*/ 2147483647 h 882"/>
                <a:gd name="T36" fmla="*/ 2147483647 w 856"/>
                <a:gd name="T37" fmla="*/ 2147483647 h 882"/>
                <a:gd name="T38" fmla="*/ 2147483647 w 856"/>
                <a:gd name="T39" fmla="*/ 2147483647 h 882"/>
                <a:gd name="T40" fmla="*/ 2147483647 w 856"/>
                <a:gd name="T41" fmla="*/ 2147483647 h 882"/>
                <a:gd name="T42" fmla="*/ 2147483647 w 856"/>
                <a:gd name="T43" fmla="*/ 2147483647 h 882"/>
                <a:gd name="T44" fmla="*/ 2147483647 w 856"/>
                <a:gd name="T45" fmla="*/ 2147483647 h 882"/>
                <a:gd name="T46" fmla="*/ 2147483647 w 856"/>
                <a:gd name="T47" fmla="*/ 2147483647 h 882"/>
                <a:gd name="T48" fmla="*/ 2147483647 w 856"/>
                <a:gd name="T49" fmla="*/ 2147483647 h 882"/>
                <a:gd name="T50" fmla="*/ 2147483647 w 856"/>
                <a:gd name="T51" fmla="*/ 2147483647 h 882"/>
                <a:gd name="T52" fmla="*/ 2147483647 w 856"/>
                <a:gd name="T53" fmla="*/ 2147483647 h 882"/>
                <a:gd name="T54" fmla="*/ 2147483647 w 856"/>
                <a:gd name="T55" fmla="*/ 2147483647 h 882"/>
                <a:gd name="T56" fmla="*/ 2147483647 w 856"/>
                <a:gd name="T57" fmla="*/ 2147483647 h 882"/>
                <a:gd name="T58" fmla="*/ 2147483647 w 856"/>
                <a:gd name="T59" fmla="*/ 2147483647 h 882"/>
                <a:gd name="T60" fmla="*/ 2147483647 w 856"/>
                <a:gd name="T61" fmla="*/ 2147483647 h 882"/>
                <a:gd name="T62" fmla="*/ 2147483647 w 856"/>
                <a:gd name="T63" fmla="*/ 2147483647 h 882"/>
                <a:gd name="T64" fmla="*/ 2147483647 w 856"/>
                <a:gd name="T65" fmla="*/ 2147483647 h 882"/>
                <a:gd name="T66" fmla="*/ 2147483647 w 856"/>
                <a:gd name="T67" fmla="*/ 2147483647 h 882"/>
                <a:gd name="T68" fmla="*/ 2147483647 w 856"/>
                <a:gd name="T69" fmla="*/ 2147483647 h 882"/>
                <a:gd name="T70" fmla="*/ 2147483647 w 856"/>
                <a:gd name="T71" fmla="*/ 2147483647 h 882"/>
                <a:gd name="T72" fmla="*/ 2147483647 w 856"/>
                <a:gd name="T73" fmla="*/ 2147483647 h 882"/>
                <a:gd name="T74" fmla="*/ 2147483647 w 856"/>
                <a:gd name="T75" fmla="*/ 2147483647 h 882"/>
                <a:gd name="T76" fmla="*/ 2147483647 w 856"/>
                <a:gd name="T77" fmla="*/ 2147483647 h 882"/>
                <a:gd name="T78" fmla="*/ 2147483647 w 856"/>
                <a:gd name="T79" fmla="*/ 2147483647 h 882"/>
                <a:gd name="T80" fmla="*/ 2147483647 w 856"/>
                <a:gd name="T81" fmla="*/ 2147483647 h 882"/>
                <a:gd name="T82" fmla="*/ 2147483647 w 856"/>
                <a:gd name="T83" fmla="*/ 2147483647 h 882"/>
                <a:gd name="T84" fmla="*/ 2147483647 w 856"/>
                <a:gd name="T85" fmla="*/ 2147483647 h 882"/>
                <a:gd name="T86" fmla="*/ 2147483647 w 856"/>
                <a:gd name="T87" fmla="*/ 2147483647 h 882"/>
                <a:gd name="T88" fmla="*/ 2147483647 w 856"/>
                <a:gd name="T89" fmla="*/ 2147483647 h 882"/>
                <a:gd name="T90" fmla="*/ 2147483647 w 856"/>
                <a:gd name="T91" fmla="*/ 2147483647 h 882"/>
                <a:gd name="T92" fmla="*/ 2147483647 w 856"/>
                <a:gd name="T93" fmla="*/ 2147483647 h 882"/>
                <a:gd name="T94" fmla="*/ 2147483647 w 856"/>
                <a:gd name="T95" fmla="*/ 2147483647 h 882"/>
                <a:gd name="T96" fmla="*/ 2147483647 w 856"/>
                <a:gd name="T97" fmla="*/ 2147483647 h 882"/>
                <a:gd name="T98" fmla="*/ 2147483647 w 856"/>
                <a:gd name="T99" fmla="*/ 2147483647 h 882"/>
                <a:gd name="T100" fmla="*/ 2147483647 w 856"/>
                <a:gd name="T101" fmla="*/ 2147483647 h 882"/>
                <a:gd name="T102" fmla="*/ 2147483647 w 856"/>
                <a:gd name="T103" fmla="*/ 2147483647 h 882"/>
                <a:gd name="T104" fmla="*/ 2147483647 w 856"/>
                <a:gd name="T105" fmla="*/ 2147483647 h 882"/>
                <a:gd name="T106" fmla="*/ 2147483647 w 856"/>
                <a:gd name="T107" fmla="*/ 2147483647 h 8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6"/>
                <a:gd name="T163" fmla="*/ 0 h 882"/>
                <a:gd name="T164" fmla="*/ 856 w 856"/>
                <a:gd name="T165" fmla="*/ 882 h 8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6" h="882">
                  <a:moveTo>
                    <a:pt x="395" y="270"/>
                  </a:moveTo>
                  <a:lnTo>
                    <a:pt x="377" y="264"/>
                  </a:lnTo>
                  <a:lnTo>
                    <a:pt x="132" y="0"/>
                  </a:lnTo>
                  <a:lnTo>
                    <a:pt x="96" y="12"/>
                  </a:lnTo>
                  <a:lnTo>
                    <a:pt x="60" y="18"/>
                  </a:lnTo>
                  <a:lnTo>
                    <a:pt x="42" y="48"/>
                  </a:lnTo>
                  <a:lnTo>
                    <a:pt x="36" y="66"/>
                  </a:lnTo>
                  <a:lnTo>
                    <a:pt x="36" y="84"/>
                  </a:lnTo>
                  <a:lnTo>
                    <a:pt x="24" y="114"/>
                  </a:lnTo>
                  <a:lnTo>
                    <a:pt x="24" y="132"/>
                  </a:lnTo>
                  <a:lnTo>
                    <a:pt x="18" y="150"/>
                  </a:lnTo>
                  <a:lnTo>
                    <a:pt x="12" y="168"/>
                  </a:lnTo>
                  <a:lnTo>
                    <a:pt x="0" y="186"/>
                  </a:lnTo>
                  <a:lnTo>
                    <a:pt x="18" y="216"/>
                  </a:lnTo>
                  <a:lnTo>
                    <a:pt x="18" y="234"/>
                  </a:lnTo>
                  <a:lnTo>
                    <a:pt x="36" y="264"/>
                  </a:lnTo>
                  <a:lnTo>
                    <a:pt x="42" y="294"/>
                  </a:lnTo>
                  <a:lnTo>
                    <a:pt x="54" y="312"/>
                  </a:lnTo>
                  <a:lnTo>
                    <a:pt x="54" y="318"/>
                  </a:lnTo>
                  <a:lnTo>
                    <a:pt x="42" y="348"/>
                  </a:lnTo>
                  <a:lnTo>
                    <a:pt x="24" y="396"/>
                  </a:lnTo>
                  <a:lnTo>
                    <a:pt x="36" y="402"/>
                  </a:lnTo>
                  <a:lnTo>
                    <a:pt x="42" y="414"/>
                  </a:lnTo>
                  <a:lnTo>
                    <a:pt x="60" y="438"/>
                  </a:lnTo>
                  <a:lnTo>
                    <a:pt x="60" y="462"/>
                  </a:lnTo>
                  <a:lnTo>
                    <a:pt x="72" y="486"/>
                  </a:lnTo>
                  <a:lnTo>
                    <a:pt x="90" y="510"/>
                  </a:lnTo>
                  <a:lnTo>
                    <a:pt x="132" y="492"/>
                  </a:lnTo>
                  <a:lnTo>
                    <a:pt x="174" y="528"/>
                  </a:lnTo>
                  <a:lnTo>
                    <a:pt x="222" y="534"/>
                  </a:lnTo>
                  <a:lnTo>
                    <a:pt x="245" y="552"/>
                  </a:lnTo>
                  <a:lnTo>
                    <a:pt x="263" y="600"/>
                  </a:lnTo>
                  <a:lnTo>
                    <a:pt x="239" y="630"/>
                  </a:lnTo>
                  <a:lnTo>
                    <a:pt x="222" y="666"/>
                  </a:lnTo>
                  <a:lnTo>
                    <a:pt x="186" y="678"/>
                  </a:lnTo>
                  <a:lnTo>
                    <a:pt x="168" y="726"/>
                  </a:lnTo>
                  <a:lnTo>
                    <a:pt x="174" y="768"/>
                  </a:lnTo>
                  <a:lnTo>
                    <a:pt x="162" y="816"/>
                  </a:lnTo>
                  <a:lnTo>
                    <a:pt x="174" y="864"/>
                  </a:lnTo>
                  <a:lnTo>
                    <a:pt x="186" y="834"/>
                  </a:lnTo>
                  <a:lnTo>
                    <a:pt x="210" y="864"/>
                  </a:lnTo>
                  <a:lnTo>
                    <a:pt x="239" y="876"/>
                  </a:lnTo>
                  <a:lnTo>
                    <a:pt x="239" y="846"/>
                  </a:lnTo>
                  <a:lnTo>
                    <a:pt x="222" y="804"/>
                  </a:lnTo>
                  <a:lnTo>
                    <a:pt x="210" y="762"/>
                  </a:lnTo>
                  <a:lnTo>
                    <a:pt x="222" y="726"/>
                  </a:lnTo>
                  <a:lnTo>
                    <a:pt x="239" y="684"/>
                  </a:lnTo>
                  <a:lnTo>
                    <a:pt x="263" y="702"/>
                  </a:lnTo>
                  <a:lnTo>
                    <a:pt x="275" y="732"/>
                  </a:lnTo>
                  <a:lnTo>
                    <a:pt x="299" y="744"/>
                  </a:lnTo>
                  <a:lnTo>
                    <a:pt x="287" y="696"/>
                  </a:lnTo>
                  <a:lnTo>
                    <a:pt x="305" y="696"/>
                  </a:lnTo>
                  <a:lnTo>
                    <a:pt x="335" y="732"/>
                  </a:lnTo>
                  <a:lnTo>
                    <a:pt x="341" y="750"/>
                  </a:lnTo>
                  <a:lnTo>
                    <a:pt x="359" y="732"/>
                  </a:lnTo>
                  <a:lnTo>
                    <a:pt x="365" y="702"/>
                  </a:lnTo>
                  <a:lnTo>
                    <a:pt x="401" y="696"/>
                  </a:lnTo>
                  <a:lnTo>
                    <a:pt x="419" y="696"/>
                  </a:lnTo>
                  <a:lnTo>
                    <a:pt x="413" y="732"/>
                  </a:lnTo>
                  <a:lnTo>
                    <a:pt x="419" y="762"/>
                  </a:lnTo>
                  <a:lnTo>
                    <a:pt x="455" y="750"/>
                  </a:lnTo>
                  <a:lnTo>
                    <a:pt x="467" y="732"/>
                  </a:lnTo>
                  <a:lnTo>
                    <a:pt x="503" y="732"/>
                  </a:lnTo>
                  <a:lnTo>
                    <a:pt x="503" y="762"/>
                  </a:lnTo>
                  <a:lnTo>
                    <a:pt x="533" y="732"/>
                  </a:lnTo>
                  <a:lnTo>
                    <a:pt x="551" y="726"/>
                  </a:lnTo>
                  <a:lnTo>
                    <a:pt x="587" y="762"/>
                  </a:lnTo>
                  <a:lnTo>
                    <a:pt x="599" y="786"/>
                  </a:lnTo>
                  <a:lnTo>
                    <a:pt x="611" y="768"/>
                  </a:lnTo>
                  <a:lnTo>
                    <a:pt x="629" y="780"/>
                  </a:lnTo>
                  <a:lnTo>
                    <a:pt x="665" y="768"/>
                  </a:lnTo>
                  <a:lnTo>
                    <a:pt x="677" y="804"/>
                  </a:lnTo>
                  <a:lnTo>
                    <a:pt x="677" y="846"/>
                  </a:lnTo>
                  <a:lnTo>
                    <a:pt x="695" y="876"/>
                  </a:lnTo>
                  <a:lnTo>
                    <a:pt x="730" y="882"/>
                  </a:lnTo>
                  <a:lnTo>
                    <a:pt x="742" y="846"/>
                  </a:lnTo>
                  <a:lnTo>
                    <a:pt x="760" y="816"/>
                  </a:lnTo>
                  <a:lnTo>
                    <a:pt x="760" y="780"/>
                  </a:lnTo>
                  <a:lnTo>
                    <a:pt x="754" y="744"/>
                  </a:lnTo>
                  <a:lnTo>
                    <a:pt x="754" y="702"/>
                  </a:lnTo>
                  <a:lnTo>
                    <a:pt x="790" y="684"/>
                  </a:lnTo>
                  <a:lnTo>
                    <a:pt x="826" y="660"/>
                  </a:lnTo>
                  <a:lnTo>
                    <a:pt x="826" y="630"/>
                  </a:lnTo>
                  <a:lnTo>
                    <a:pt x="856" y="648"/>
                  </a:lnTo>
                  <a:lnTo>
                    <a:pt x="856" y="612"/>
                  </a:lnTo>
                  <a:lnTo>
                    <a:pt x="814" y="594"/>
                  </a:lnTo>
                  <a:lnTo>
                    <a:pt x="808" y="552"/>
                  </a:lnTo>
                  <a:lnTo>
                    <a:pt x="796" y="528"/>
                  </a:lnTo>
                  <a:lnTo>
                    <a:pt x="808" y="516"/>
                  </a:lnTo>
                  <a:lnTo>
                    <a:pt x="850" y="528"/>
                  </a:lnTo>
                  <a:lnTo>
                    <a:pt x="826" y="498"/>
                  </a:lnTo>
                  <a:lnTo>
                    <a:pt x="790" y="480"/>
                  </a:lnTo>
                  <a:lnTo>
                    <a:pt x="754" y="462"/>
                  </a:lnTo>
                  <a:lnTo>
                    <a:pt x="736" y="438"/>
                  </a:lnTo>
                  <a:lnTo>
                    <a:pt x="719" y="402"/>
                  </a:lnTo>
                  <a:lnTo>
                    <a:pt x="695" y="384"/>
                  </a:lnTo>
                  <a:lnTo>
                    <a:pt x="659" y="402"/>
                  </a:lnTo>
                  <a:lnTo>
                    <a:pt x="641" y="384"/>
                  </a:lnTo>
                  <a:lnTo>
                    <a:pt x="629" y="384"/>
                  </a:lnTo>
                  <a:lnTo>
                    <a:pt x="605" y="354"/>
                  </a:lnTo>
                  <a:lnTo>
                    <a:pt x="599" y="366"/>
                  </a:lnTo>
                  <a:lnTo>
                    <a:pt x="569" y="354"/>
                  </a:lnTo>
                  <a:lnTo>
                    <a:pt x="545" y="336"/>
                  </a:lnTo>
                  <a:lnTo>
                    <a:pt x="527" y="318"/>
                  </a:lnTo>
                  <a:lnTo>
                    <a:pt x="509" y="300"/>
                  </a:lnTo>
                  <a:lnTo>
                    <a:pt x="491" y="270"/>
                  </a:lnTo>
                  <a:lnTo>
                    <a:pt x="443" y="252"/>
                  </a:lnTo>
                  <a:lnTo>
                    <a:pt x="413" y="270"/>
                  </a:lnTo>
                  <a:lnTo>
                    <a:pt x="395" y="270"/>
                  </a:lnTo>
                  <a:close/>
                </a:path>
              </a:pathLst>
            </a:custGeom>
            <a:solidFill>
              <a:srgbClr val="00FF00"/>
            </a:solidFill>
            <a:ln w="9525" cap="rnd">
              <a:solidFill>
                <a:srgbClr val="000000"/>
              </a:solidFill>
              <a:round/>
              <a:headEnd/>
              <a:tailEnd/>
            </a:ln>
          </p:spPr>
          <p:txBody>
            <a:bodyPr/>
            <a:lstStyle/>
            <a:p>
              <a:endParaRPr lang="en-US"/>
            </a:p>
          </p:txBody>
        </p:sp>
        <p:sp>
          <p:nvSpPr>
            <p:cNvPr id="5316" name="Freeform 179"/>
            <p:cNvSpPr>
              <a:spLocks/>
            </p:cNvSpPr>
            <p:nvPr/>
          </p:nvSpPr>
          <p:spPr bwMode="auto">
            <a:xfrm>
              <a:off x="3367088" y="2003425"/>
              <a:ext cx="1335087" cy="1400175"/>
            </a:xfrm>
            <a:custGeom>
              <a:avLst/>
              <a:gdLst>
                <a:gd name="T0" fmla="*/ 2147483647 w 856"/>
                <a:gd name="T1" fmla="*/ 2147483647 h 882"/>
                <a:gd name="T2" fmla="*/ 2147483647 w 856"/>
                <a:gd name="T3" fmla="*/ 2147483647 h 882"/>
                <a:gd name="T4" fmla="*/ 2147483647 w 856"/>
                <a:gd name="T5" fmla="*/ 2147483647 h 882"/>
                <a:gd name="T6" fmla="*/ 2147483647 w 856"/>
                <a:gd name="T7" fmla="*/ 2147483647 h 882"/>
                <a:gd name="T8" fmla="*/ 2147483647 w 856"/>
                <a:gd name="T9" fmla="*/ 2147483647 h 882"/>
                <a:gd name="T10" fmla="*/ 2147483647 w 856"/>
                <a:gd name="T11" fmla="*/ 2147483647 h 882"/>
                <a:gd name="T12" fmla="*/ 2147483647 w 856"/>
                <a:gd name="T13" fmla="*/ 2147483647 h 882"/>
                <a:gd name="T14" fmla="*/ 2147483647 w 856"/>
                <a:gd name="T15" fmla="*/ 2147483647 h 882"/>
                <a:gd name="T16" fmla="*/ 2147483647 w 856"/>
                <a:gd name="T17" fmla="*/ 2147483647 h 882"/>
                <a:gd name="T18" fmla="*/ 2147483647 w 856"/>
                <a:gd name="T19" fmla="*/ 2147483647 h 882"/>
                <a:gd name="T20" fmla="*/ 2147483647 w 856"/>
                <a:gd name="T21" fmla="*/ 2147483647 h 882"/>
                <a:gd name="T22" fmla="*/ 2147483647 w 856"/>
                <a:gd name="T23" fmla="*/ 2147483647 h 882"/>
                <a:gd name="T24" fmla="*/ 2147483647 w 856"/>
                <a:gd name="T25" fmla="*/ 2147483647 h 882"/>
                <a:gd name="T26" fmla="*/ 2147483647 w 856"/>
                <a:gd name="T27" fmla="*/ 2147483647 h 882"/>
                <a:gd name="T28" fmla="*/ 2147483647 w 856"/>
                <a:gd name="T29" fmla="*/ 2147483647 h 882"/>
                <a:gd name="T30" fmla="*/ 2147483647 w 856"/>
                <a:gd name="T31" fmla="*/ 2147483647 h 882"/>
                <a:gd name="T32" fmla="*/ 2147483647 w 856"/>
                <a:gd name="T33" fmla="*/ 2147483647 h 882"/>
                <a:gd name="T34" fmla="*/ 2147483647 w 856"/>
                <a:gd name="T35" fmla="*/ 2147483647 h 882"/>
                <a:gd name="T36" fmla="*/ 2147483647 w 856"/>
                <a:gd name="T37" fmla="*/ 2147483647 h 882"/>
                <a:gd name="T38" fmla="*/ 2147483647 w 856"/>
                <a:gd name="T39" fmla="*/ 2147483647 h 882"/>
                <a:gd name="T40" fmla="*/ 2147483647 w 856"/>
                <a:gd name="T41" fmla="*/ 2147483647 h 882"/>
                <a:gd name="T42" fmla="*/ 2147483647 w 856"/>
                <a:gd name="T43" fmla="*/ 2147483647 h 882"/>
                <a:gd name="T44" fmla="*/ 2147483647 w 856"/>
                <a:gd name="T45" fmla="*/ 2147483647 h 882"/>
                <a:gd name="T46" fmla="*/ 2147483647 w 856"/>
                <a:gd name="T47" fmla="*/ 2147483647 h 882"/>
                <a:gd name="T48" fmla="*/ 2147483647 w 856"/>
                <a:gd name="T49" fmla="*/ 2147483647 h 882"/>
                <a:gd name="T50" fmla="*/ 2147483647 w 856"/>
                <a:gd name="T51" fmla="*/ 2147483647 h 882"/>
                <a:gd name="T52" fmla="*/ 2147483647 w 856"/>
                <a:gd name="T53" fmla="*/ 2147483647 h 882"/>
                <a:gd name="T54" fmla="*/ 2147483647 w 856"/>
                <a:gd name="T55" fmla="*/ 2147483647 h 882"/>
                <a:gd name="T56" fmla="*/ 2147483647 w 856"/>
                <a:gd name="T57" fmla="*/ 2147483647 h 882"/>
                <a:gd name="T58" fmla="*/ 2147483647 w 856"/>
                <a:gd name="T59" fmla="*/ 2147483647 h 882"/>
                <a:gd name="T60" fmla="*/ 2147483647 w 856"/>
                <a:gd name="T61" fmla="*/ 2147483647 h 882"/>
                <a:gd name="T62" fmla="*/ 2147483647 w 856"/>
                <a:gd name="T63" fmla="*/ 2147483647 h 882"/>
                <a:gd name="T64" fmla="*/ 2147483647 w 856"/>
                <a:gd name="T65" fmla="*/ 2147483647 h 882"/>
                <a:gd name="T66" fmla="*/ 2147483647 w 856"/>
                <a:gd name="T67" fmla="*/ 2147483647 h 882"/>
                <a:gd name="T68" fmla="*/ 2147483647 w 856"/>
                <a:gd name="T69" fmla="*/ 2147483647 h 882"/>
                <a:gd name="T70" fmla="*/ 2147483647 w 856"/>
                <a:gd name="T71" fmla="*/ 2147483647 h 882"/>
                <a:gd name="T72" fmla="*/ 2147483647 w 856"/>
                <a:gd name="T73" fmla="*/ 2147483647 h 882"/>
                <a:gd name="T74" fmla="*/ 2147483647 w 856"/>
                <a:gd name="T75" fmla="*/ 2147483647 h 882"/>
                <a:gd name="T76" fmla="*/ 2147483647 w 856"/>
                <a:gd name="T77" fmla="*/ 2147483647 h 882"/>
                <a:gd name="T78" fmla="*/ 2147483647 w 856"/>
                <a:gd name="T79" fmla="*/ 2147483647 h 882"/>
                <a:gd name="T80" fmla="*/ 2147483647 w 856"/>
                <a:gd name="T81" fmla="*/ 2147483647 h 882"/>
                <a:gd name="T82" fmla="*/ 2147483647 w 856"/>
                <a:gd name="T83" fmla="*/ 2147483647 h 882"/>
                <a:gd name="T84" fmla="*/ 2147483647 w 856"/>
                <a:gd name="T85" fmla="*/ 2147483647 h 882"/>
                <a:gd name="T86" fmla="*/ 2147483647 w 856"/>
                <a:gd name="T87" fmla="*/ 2147483647 h 882"/>
                <a:gd name="T88" fmla="*/ 2147483647 w 856"/>
                <a:gd name="T89" fmla="*/ 2147483647 h 882"/>
                <a:gd name="T90" fmla="*/ 2147483647 w 856"/>
                <a:gd name="T91" fmla="*/ 2147483647 h 882"/>
                <a:gd name="T92" fmla="*/ 2147483647 w 856"/>
                <a:gd name="T93" fmla="*/ 2147483647 h 882"/>
                <a:gd name="T94" fmla="*/ 2147483647 w 856"/>
                <a:gd name="T95" fmla="*/ 2147483647 h 882"/>
                <a:gd name="T96" fmla="*/ 2147483647 w 856"/>
                <a:gd name="T97" fmla="*/ 2147483647 h 882"/>
                <a:gd name="T98" fmla="*/ 2147483647 w 856"/>
                <a:gd name="T99" fmla="*/ 2147483647 h 882"/>
                <a:gd name="T100" fmla="*/ 2147483647 w 856"/>
                <a:gd name="T101" fmla="*/ 2147483647 h 882"/>
                <a:gd name="T102" fmla="*/ 2147483647 w 856"/>
                <a:gd name="T103" fmla="*/ 2147483647 h 882"/>
                <a:gd name="T104" fmla="*/ 2147483647 w 856"/>
                <a:gd name="T105" fmla="*/ 2147483647 h 882"/>
                <a:gd name="T106" fmla="*/ 2147483647 w 856"/>
                <a:gd name="T107" fmla="*/ 2147483647 h 8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6"/>
                <a:gd name="T163" fmla="*/ 0 h 882"/>
                <a:gd name="T164" fmla="*/ 856 w 856"/>
                <a:gd name="T165" fmla="*/ 882 h 8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6" h="882">
                  <a:moveTo>
                    <a:pt x="395" y="270"/>
                  </a:moveTo>
                  <a:lnTo>
                    <a:pt x="377" y="264"/>
                  </a:lnTo>
                  <a:lnTo>
                    <a:pt x="132" y="0"/>
                  </a:lnTo>
                  <a:lnTo>
                    <a:pt x="96" y="12"/>
                  </a:lnTo>
                  <a:lnTo>
                    <a:pt x="60" y="18"/>
                  </a:lnTo>
                  <a:lnTo>
                    <a:pt x="42" y="48"/>
                  </a:lnTo>
                  <a:lnTo>
                    <a:pt x="36" y="66"/>
                  </a:lnTo>
                  <a:lnTo>
                    <a:pt x="36" y="84"/>
                  </a:lnTo>
                  <a:lnTo>
                    <a:pt x="24" y="114"/>
                  </a:lnTo>
                  <a:lnTo>
                    <a:pt x="24" y="132"/>
                  </a:lnTo>
                  <a:lnTo>
                    <a:pt x="18" y="150"/>
                  </a:lnTo>
                  <a:lnTo>
                    <a:pt x="12" y="168"/>
                  </a:lnTo>
                  <a:lnTo>
                    <a:pt x="0" y="186"/>
                  </a:lnTo>
                  <a:lnTo>
                    <a:pt x="18" y="216"/>
                  </a:lnTo>
                  <a:lnTo>
                    <a:pt x="18" y="234"/>
                  </a:lnTo>
                  <a:lnTo>
                    <a:pt x="36" y="264"/>
                  </a:lnTo>
                  <a:lnTo>
                    <a:pt x="42" y="294"/>
                  </a:lnTo>
                  <a:lnTo>
                    <a:pt x="54" y="312"/>
                  </a:lnTo>
                  <a:lnTo>
                    <a:pt x="54" y="318"/>
                  </a:lnTo>
                  <a:lnTo>
                    <a:pt x="42" y="348"/>
                  </a:lnTo>
                  <a:lnTo>
                    <a:pt x="24" y="396"/>
                  </a:lnTo>
                  <a:lnTo>
                    <a:pt x="36" y="402"/>
                  </a:lnTo>
                  <a:lnTo>
                    <a:pt x="42" y="414"/>
                  </a:lnTo>
                  <a:lnTo>
                    <a:pt x="60" y="438"/>
                  </a:lnTo>
                  <a:lnTo>
                    <a:pt x="60" y="462"/>
                  </a:lnTo>
                  <a:lnTo>
                    <a:pt x="72" y="486"/>
                  </a:lnTo>
                  <a:lnTo>
                    <a:pt x="90" y="510"/>
                  </a:lnTo>
                  <a:lnTo>
                    <a:pt x="132" y="492"/>
                  </a:lnTo>
                  <a:lnTo>
                    <a:pt x="174" y="528"/>
                  </a:lnTo>
                  <a:lnTo>
                    <a:pt x="222" y="534"/>
                  </a:lnTo>
                  <a:lnTo>
                    <a:pt x="245" y="552"/>
                  </a:lnTo>
                  <a:lnTo>
                    <a:pt x="263" y="600"/>
                  </a:lnTo>
                  <a:lnTo>
                    <a:pt x="239" y="630"/>
                  </a:lnTo>
                  <a:lnTo>
                    <a:pt x="222" y="666"/>
                  </a:lnTo>
                  <a:lnTo>
                    <a:pt x="186" y="678"/>
                  </a:lnTo>
                  <a:lnTo>
                    <a:pt x="168" y="726"/>
                  </a:lnTo>
                  <a:lnTo>
                    <a:pt x="174" y="768"/>
                  </a:lnTo>
                  <a:lnTo>
                    <a:pt x="162" y="816"/>
                  </a:lnTo>
                  <a:lnTo>
                    <a:pt x="174" y="864"/>
                  </a:lnTo>
                  <a:lnTo>
                    <a:pt x="186" y="834"/>
                  </a:lnTo>
                  <a:lnTo>
                    <a:pt x="210" y="864"/>
                  </a:lnTo>
                  <a:lnTo>
                    <a:pt x="239" y="876"/>
                  </a:lnTo>
                  <a:lnTo>
                    <a:pt x="239" y="846"/>
                  </a:lnTo>
                  <a:lnTo>
                    <a:pt x="222" y="804"/>
                  </a:lnTo>
                  <a:lnTo>
                    <a:pt x="210" y="762"/>
                  </a:lnTo>
                  <a:lnTo>
                    <a:pt x="222" y="726"/>
                  </a:lnTo>
                  <a:lnTo>
                    <a:pt x="239" y="684"/>
                  </a:lnTo>
                  <a:lnTo>
                    <a:pt x="263" y="702"/>
                  </a:lnTo>
                  <a:lnTo>
                    <a:pt x="275" y="732"/>
                  </a:lnTo>
                  <a:lnTo>
                    <a:pt x="299" y="744"/>
                  </a:lnTo>
                  <a:lnTo>
                    <a:pt x="287" y="696"/>
                  </a:lnTo>
                  <a:lnTo>
                    <a:pt x="305" y="696"/>
                  </a:lnTo>
                  <a:lnTo>
                    <a:pt x="335" y="732"/>
                  </a:lnTo>
                  <a:lnTo>
                    <a:pt x="341" y="750"/>
                  </a:lnTo>
                  <a:lnTo>
                    <a:pt x="359" y="732"/>
                  </a:lnTo>
                  <a:lnTo>
                    <a:pt x="365" y="702"/>
                  </a:lnTo>
                  <a:lnTo>
                    <a:pt x="401" y="696"/>
                  </a:lnTo>
                  <a:lnTo>
                    <a:pt x="419" y="696"/>
                  </a:lnTo>
                  <a:lnTo>
                    <a:pt x="413" y="732"/>
                  </a:lnTo>
                  <a:lnTo>
                    <a:pt x="419" y="762"/>
                  </a:lnTo>
                  <a:lnTo>
                    <a:pt x="455" y="750"/>
                  </a:lnTo>
                  <a:lnTo>
                    <a:pt x="467" y="732"/>
                  </a:lnTo>
                  <a:lnTo>
                    <a:pt x="503" y="732"/>
                  </a:lnTo>
                  <a:lnTo>
                    <a:pt x="503" y="762"/>
                  </a:lnTo>
                  <a:lnTo>
                    <a:pt x="533" y="732"/>
                  </a:lnTo>
                  <a:lnTo>
                    <a:pt x="551" y="726"/>
                  </a:lnTo>
                  <a:lnTo>
                    <a:pt x="587" y="762"/>
                  </a:lnTo>
                  <a:lnTo>
                    <a:pt x="599" y="786"/>
                  </a:lnTo>
                  <a:lnTo>
                    <a:pt x="611" y="768"/>
                  </a:lnTo>
                  <a:lnTo>
                    <a:pt x="629" y="780"/>
                  </a:lnTo>
                  <a:lnTo>
                    <a:pt x="665" y="768"/>
                  </a:lnTo>
                  <a:lnTo>
                    <a:pt x="677" y="804"/>
                  </a:lnTo>
                  <a:lnTo>
                    <a:pt x="677" y="846"/>
                  </a:lnTo>
                  <a:lnTo>
                    <a:pt x="695" y="876"/>
                  </a:lnTo>
                  <a:lnTo>
                    <a:pt x="730" y="882"/>
                  </a:lnTo>
                  <a:lnTo>
                    <a:pt x="742" y="846"/>
                  </a:lnTo>
                  <a:lnTo>
                    <a:pt x="760" y="816"/>
                  </a:lnTo>
                  <a:lnTo>
                    <a:pt x="760" y="780"/>
                  </a:lnTo>
                  <a:lnTo>
                    <a:pt x="754" y="744"/>
                  </a:lnTo>
                  <a:lnTo>
                    <a:pt x="754" y="702"/>
                  </a:lnTo>
                  <a:lnTo>
                    <a:pt x="790" y="684"/>
                  </a:lnTo>
                  <a:lnTo>
                    <a:pt x="826" y="660"/>
                  </a:lnTo>
                  <a:lnTo>
                    <a:pt x="826" y="630"/>
                  </a:lnTo>
                  <a:lnTo>
                    <a:pt x="856" y="648"/>
                  </a:lnTo>
                  <a:lnTo>
                    <a:pt x="856" y="612"/>
                  </a:lnTo>
                  <a:lnTo>
                    <a:pt x="814" y="594"/>
                  </a:lnTo>
                  <a:lnTo>
                    <a:pt x="808" y="552"/>
                  </a:lnTo>
                  <a:lnTo>
                    <a:pt x="796" y="528"/>
                  </a:lnTo>
                  <a:lnTo>
                    <a:pt x="808" y="516"/>
                  </a:lnTo>
                  <a:lnTo>
                    <a:pt x="850" y="528"/>
                  </a:lnTo>
                  <a:lnTo>
                    <a:pt x="826" y="498"/>
                  </a:lnTo>
                  <a:lnTo>
                    <a:pt x="790" y="480"/>
                  </a:lnTo>
                  <a:lnTo>
                    <a:pt x="754" y="462"/>
                  </a:lnTo>
                  <a:lnTo>
                    <a:pt x="736" y="438"/>
                  </a:lnTo>
                  <a:lnTo>
                    <a:pt x="719" y="402"/>
                  </a:lnTo>
                  <a:lnTo>
                    <a:pt x="695" y="384"/>
                  </a:lnTo>
                  <a:lnTo>
                    <a:pt x="659" y="402"/>
                  </a:lnTo>
                  <a:lnTo>
                    <a:pt x="641" y="384"/>
                  </a:lnTo>
                  <a:lnTo>
                    <a:pt x="629" y="384"/>
                  </a:lnTo>
                  <a:lnTo>
                    <a:pt x="605" y="354"/>
                  </a:lnTo>
                  <a:lnTo>
                    <a:pt x="599" y="366"/>
                  </a:lnTo>
                  <a:lnTo>
                    <a:pt x="569" y="354"/>
                  </a:lnTo>
                  <a:lnTo>
                    <a:pt x="545" y="336"/>
                  </a:lnTo>
                  <a:lnTo>
                    <a:pt x="527" y="318"/>
                  </a:lnTo>
                  <a:lnTo>
                    <a:pt x="509" y="300"/>
                  </a:lnTo>
                  <a:lnTo>
                    <a:pt x="491" y="270"/>
                  </a:lnTo>
                  <a:lnTo>
                    <a:pt x="443" y="252"/>
                  </a:lnTo>
                  <a:lnTo>
                    <a:pt x="413" y="270"/>
                  </a:lnTo>
                  <a:lnTo>
                    <a:pt x="395" y="270"/>
                  </a:lnTo>
                </a:path>
              </a:pathLst>
            </a:custGeom>
            <a:solidFill>
              <a:srgbClr val="00FF00"/>
            </a:solidFill>
            <a:ln w="9525" cap="rnd">
              <a:solidFill>
                <a:srgbClr val="000000"/>
              </a:solidFill>
              <a:round/>
              <a:headEnd/>
              <a:tailEnd/>
            </a:ln>
          </p:spPr>
          <p:txBody>
            <a:bodyPr/>
            <a:lstStyle/>
            <a:p>
              <a:endParaRPr lang="en-US"/>
            </a:p>
          </p:txBody>
        </p:sp>
      </p:grpSp>
      <p:grpSp>
        <p:nvGrpSpPr>
          <p:cNvPr id="5153" name="Group 293"/>
          <p:cNvGrpSpPr>
            <a:grpSpLocks/>
          </p:cNvGrpSpPr>
          <p:nvPr/>
        </p:nvGrpSpPr>
        <p:grpSpPr bwMode="auto">
          <a:xfrm>
            <a:off x="2895600" y="1724025"/>
            <a:ext cx="485775" cy="600075"/>
            <a:chOff x="2895600" y="1724025"/>
            <a:chExt cx="485775" cy="600075"/>
          </a:xfrm>
        </p:grpSpPr>
        <p:sp>
          <p:nvSpPr>
            <p:cNvPr id="5313" name="Freeform 181"/>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close/>
                </a:path>
              </a:pathLst>
            </a:custGeom>
            <a:solidFill>
              <a:srgbClr val="FFFFFF"/>
            </a:solidFill>
            <a:ln w="9525">
              <a:noFill/>
              <a:round/>
              <a:headEnd/>
              <a:tailEnd/>
            </a:ln>
          </p:spPr>
          <p:txBody>
            <a:bodyPr/>
            <a:lstStyle/>
            <a:p>
              <a:endParaRPr lang="en-US"/>
            </a:p>
          </p:txBody>
        </p:sp>
        <p:sp>
          <p:nvSpPr>
            <p:cNvPr id="5314" name="Freeform 182"/>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path>
              </a:pathLst>
            </a:custGeom>
            <a:noFill/>
            <a:ln w="9525" cap="rnd">
              <a:solidFill>
                <a:srgbClr val="000000"/>
              </a:solidFill>
              <a:round/>
              <a:headEnd/>
              <a:tailEnd/>
            </a:ln>
          </p:spPr>
          <p:txBody>
            <a:bodyPr/>
            <a:lstStyle/>
            <a:p>
              <a:endParaRPr lang="en-US"/>
            </a:p>
          </p:txBody>
        </p:sp>
      </p:grpSp>
      <p:grpSp>
        <p:nvGrpSpPr>
          <p:cNvPr id="5154" name="Group 294"/>
          <p:cNvGrpSpPr>
            <a:grpSpLocks/>
          </p:cNvGrpSpPr>
          <p:nvPr/>
        </p:nvGrpSpPr>
        <p:grpSpPr bwMode="auto">
          <a:xfrm>
            <a:off x="2895600" y="1724025"/>
            <a:ext cx="485775" cy="600075"/>
            <a:chOff x="2895600" y="1724025"/>
            <a:chExt cx="485775" cy="600075"/>
          </a:xfrm>
        </p:grpSpPr>
        <p:sp>
          <p:nvSpPr>
            <p:cNvPr id="5311" name="Freeform 184"/>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close/>
                </a:path>
              </a:pathLst>
            </a:custGeom>
            <a:solidFill>
              <a:srgbClr val="00FF00"/>
            </a:solidFill>
            <a:ln w="9525">
              <a:noFill/>
              <a:round/>
              <a:headEnd/>
              <a:tailEnd/>
            </a:ln>
          </p:spPr>
          <p:txBody>
            <a:bodyPr/>
            <a:lstStyle/>
            <a:p>
              <a:endParaRPr lang="en-US"/>
            </a:p>
          </p:txBody>
        </p:sp>
        <p:sp>
          <p:nvSpPr>
            <p:cNvPr id="5312" name="Freeform 185"/>
            <p:cNvSpPr>
              <a:spLocks/>
            </p:cNvSpPr>
            <p:nvPr/>
          </p:nvSpPr>
          <p:spPr bwMode="auto">
            <a:xfrm>
              <a:off x="2895600" y="1724025"/>
              <a:ext cx="485775" cy="600075"/>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path>
              </a:pathLst>
            </a:custGeom>
            <a:solidFill>
              <a:srgbClr val="00FF00"/>
            </a:solidFill>
            <a:ln w="9525" cap="rnd">
              <a:solidFill>
                <a:srgbClr val="000000"/>
              </a:solidFill>
              <a:round/>
              <a:headEnd/>
              <a:tailEnd/>
            </a:ln>
          </p:spPr>
          <p:txBody>
            <a:bodyPr/>
            <a:lstStyle/>
            <a:p>
              <a:endParaRPr lang="en-US"/>
            </a:p>
          </p:txBody>
        </p:sp>
      </p:grpSp>
      <p:grpSp>
        <p:nvGrpSpPr>
          <p:cNvPr id="5155" name="Group 295"/>
          <p:cNvGrpSpPr>
            <a:grpSpLocks/>
          </p:cNvGrpSpPr>
          <p:nvPr/>
        </p:nvGrpSpPr>
        <p:grpSpPr bwMode="auto">
          <a:xfrm>
            <a:off x="2971800" y="1944688"/>
            <a:ext cx="506413" cy="666750"/>
            <a:chOff x="2971800" y="1944688"/>
            <a:chExt cx="506413" cy="666750"/>
          </a:xfrm>
        </p:grpSpPr>
        <p:sp>
          <p:nvSpPr>
            <p:cNvPr id="5309" name="Freeform 187"/>
            <p:cNvSpPr>
              <a:spLocks/>
            </p:cNvSpPr>
            <p:nvPr/>
          </p:nvSpPr>
          <p:spPr bwMode="auto">
            <a:xfrm>
              <a:off x="2971800" y="1944688"/>
              <a:ext cx="506413" cy="666750"/>
            </a:xfrm>
            <a:custGeom>
              <a:avLst/>
              <a:gdLst>
                <a:gd name="T0" fmla="*/ 0 w 324"/>
                <a:gd name="T1" fmla="*/ 2147483647 h 420"/>
                <a:gd name="T2" fmla="*/ 2147483647 w 324"/>
                <a:gd name="T3" fmla="*/ 2147483647 h 420"/>
                <a:gd name="T4" fmla="*/ 2147483647 w 324"/>
                <a:gd name="T5" fmla="*/ 2147483647 h 420"/>
                <a:gd name="T6" fmla="*/ 2147483647 w 324"/>
                <a:gd name="T7" fmla="*/ 2147483647 h 420"/>
                <a:gd name="T8" fmla="*/ 2147483647 w 324"/>
                <a:gd name="T9" fmla="*/ 2147483647 h 420"/>
                <a:gd name="T10" fmla="*/ 2147483647 w 324"/>
                <a:gd name="T11" fmla="*/ 2147483647 h 420"/>
                <a:gd name="T12" fmla="*/ 2147483647 w 324"/>
                <a:gd name="T13" fmla="*/ 2147483647 h 420"/>
                <a:gd name="T14" fmla="*/ 2147483647 w 324"/>
                <a:gd name="T15" fmla="*/ 2147483647 h 420"/>
                <a:gd name="T16" fmla="*/ 2147483647 w 324"/>
                <a:gd name="T17" fmla="*/ 2147483647 h 420"/>
                <a:gd name="T18" fmla="*/ 2147483647 w 324"/>
                <a:gd name="T19" fmla="*/ 2147483647 h 420"/>
                <a:gd name="T20" fmla="*/ 2147483647 w 324"/>
                <a:gd name="T21" fmla="*/ 2147483647 h 420"/>
                <a:gd name="T22" fmla="*/ 2147483647 w 324"/>
                <a:gd name="T23" fmla="*/ 2147483647 h 420"/>
                <a:gd name="T24" fmla="*/ 2147483647 w 324"/>
                <a:gd name="T25" fmla="*/ 2147483647 h 420"/>
                <a:gd name="T26" fmla="*/ 2147483647 w 324"/>
                <a:gd name="T27" fmla="*/ 2147483647 h 420"/>
                <a:gd name="T28" fmla="*/ 2147483647 w 324"/>
                <a:gd name="T29" fmla="*/ 2147483647 h 420"/>
                <a:gd name="T30" fmla="*/ 2147483647 w 324"/>
                <a:gd name="T31" fmla="*/ 2147483647 h 420"/>
                <a:gd name="T32" fmla="*/ 2147483647 w 324"/>
                <a:gd name="T33" fmla="*/ 2147483647 h 420"/>
                <a:gd name="T34" fmla="*/ 2147483647 w 324"/>
                <a:gd name="T35" fmla="*/ 2147483647 h 420"/>
                <a:gd name="T36" fmla="*/ 2147483647 w 324"/>
                <a:gd name="T37" fmla="*/ 2147483647 h 420"/>
                <a:gd name="T38" fmla="*/ 2147483647 w 324"/>
                <a:gd name="T39" fmla="*/ 2147483647 h 420"/>
                <a:gd name="T40" fmla="*/ 2147483647 w 324"/>
                <a:gd name="T41" fmla="*/ 2147483647 h 420"/>
                <a:gd name="T42" fmla="*/ 2147483647 w 324"/>
                <a:gd name="T43" fmla="*/ 2147483647 h 420"/>
                <a:gd name="T44" fmla="*/ 2147483647 w 324"/>
                <a:gd name="T45" fmla="*/ 2147483647 h 420"/>
                <a:gd name="T46" fmla="*/ 2147483647 w 324"/>
                <a:gd name="T47" fmla="*/ 2147483647 h 420"/>
                <a:gd name="T48" fmla="*/ 2147483647 w 324"/>
                <a:gd name="T49" fmla="*/ 2147483647 h 420"/>
                <a:gd name="T50" fmla="*/ 2147483647 w 324"/>
                <a:gd name="T51" fmla="*/ 2147483647 h 420"/>
                <a:gd name="T52" fmla="*/ 2147483647 w 324"/>
                <a:gd name="T53" fmla="*/ 2147483647 h 420"/>
                <a:gd name="T54" fmla="*/ 2147483647 w 324"/>
                <a:gd name="T55" fmla="*/ 2147483647 h 420"/>
                <a:gd name="T56" fmla="*/ 2147483647 w 324"/>
                <a:gd name="T57" fmla="*/ 2147483647 h 420"/>
                <a:gd name="T58" fmla="*/ 2147483647 w 324"/>
                <a:gd name="T59" fmla="*/ 2147483647 h 420"/>
                <a:gd name="T60" fmla="*/ 2147483647 w 324"/>
                <a:gd name="T61" fmla="*/ 2147483647 h 420"/>
                <a:gd name="T62" fmla="*/ 2147483647 w 324"/>
                <a:gd name="T63" fmla="*/ 2147483647 h 420"/>
                <a:gd name="T64" fmla="*/ 2147483647 w 324"/>
                <a:gd name="T65" fmla="*/ 2147483647 h 420"/>
                <a:gd name="T66" fmla="*/ 2147483647 w 324"/>
                <a:gd name="T67" fmla="*/ 2147483647 h 420"/>
                <a:gd name="T68" fmla="*/ 2147483647 w 324"/>
                <a:gd name="T69" fmla="*/ 2147483647 h 420"/>
                <a:gd name="T70" fmla="*/ 2147483647 w 324"/>
                <a:gd name="T71" fmla="*/ 2147483647 h 420"/>
                <a:gd name="T72" fmla="*/ 2147483647 w 324"/>
                <a:gd name="T73" fmla="*/ 2147483647 h 420"/>
                <a:gd name="T74" fmla="*/ 2147483647 w 324"/>
                <a:gd name="T75" fmla="*/ 2147483647 h 420"/>
                <a:gd name="T76" fmla="*/ 2147483647 w 324"/>
                <a:gd name="T77" fmla="*/ 2147483647 h 420"/>
                <a:gd name="T78" fmla="*/ 2147483647 w 324"/>
                <a:gd name="T79" fmla="*/ 2147483647 h 420"/>
                <a:gd name="T80" fmla="*/ 2147483647 w 324"/>
                <a:gd name="T81" fmla="*/ 2147483647 h 420"/>
                <a:gd name="T82" fmla="*/ 2147483647 w 324"/>
                <a:gd name="T83" fmla="*/ 0 h 420"/>
                <a:gd name="T84" fmla="*/ 2147483647 w 324"/>
                <a:gd name="T85" fmla="*/ 0 h 420"/>
                <a:gd name="T86" fmla="*/ 2147483647 w 324"/>
                <a:gd name="T87" fmla="*/ 0 h 420"/>
                <a:gd name="T88" fmla="*/ 2147483647 w 324"/>
                <a:gd name="T89" fmla="*/ 2147483647 h 420"/>
                <a:gd name="T90" fmla="*/ 2147483647 w 324"/>
                <a:gd name="T91" fmla="*/ 2147483647 h 420"/>
                <a:gd name="T92" fmla="*/ 2147483647 w 324"/>
                <a:gd name="T93" fmla="*/ 2147483647 h 420"/>
                <a:gd name="T94" fmla="*/ 2147483647 w 324"/>
                <a:gd name="T95" fmla="*/ 2147483647 h 420"/>
                <a:gd name="T96" fmla="*/ 2147483647 w 324"/>
                <a:gd name="T97" fmla="*/ 2147483647 h 420"/>
                <a:gd name="T98" fmla="*/ 2147483647 w 324"/>
                <a:gd name="T99" fmla="*/ 2147483647 h 420"/>
                <a:gd name="T100" fmla="*/ 2147483647 w 324"/>
                <a:gd name="T101" fmla="*/ 2147483647 h 420"/>
                <a:gd name="T102" fmla="*/ 2147483647 w 324"/>
                <a:gd name="T103" fmla="*/ 2147483647 h 420"/>
                <a:gd name="T104" fmla="*/ 2147483647 w 324"/>
                <a:gd name="T105" fmla="*/ 2147483647 h 420"/>
                <a:gd name="T106" fmla="*/ 2147483647 w 324"/>
                <a:gd name="T107" fmla="*/ 2147483647 h 420"/>
                <a:gd name="T108" fmla="*/ 2147483647 w 324"/>
                <a:gd name="T109" fmla="*/ 2147483647 h 420"/>
                <a:gd name="T110" fmla="*/ 2147483647 w 324"/>
                <a:gd name="T111" fmla="*/ 2147483647 h 420"/>
                <a:gd name="T112" fmla="*/ 2147483647 w 324"/>
                <a:gd name="T113" fmla="*/ 2147483647 h 420"/>
                <a:gd name="T114" fmla="*/ 2147483647 w 324"/>
                <a:gd name="T115" fmla="*/ 2147483647 h 420"/>
                <a:gd name="T116" fmla="*/ 2147483647 w 324"/>
                <a:gd name="T117" fmla="*/ 2147483647 h 420"/>
                <a:gd name="T118" fmla="*/ 2147483647 w 324"/>
                <a:gd name="T119" fmla="*/ 2147483647 h 420"/>
                <a:gd name="T120" fmla="*/ 2147483647 w 324"/>
                <a:gd name="T121" fmla="*/ 2147483647 h 420"/>
                <a:gd name="T122" fmla="*/ 0 w 324"/>
                <a:gd name="T123" fmla="*/ 2147483647 h 4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4"/>
                <a:gd name="T187" fmla="*/ 0 h 420"/>
                <a:gd name="T188" fmla="*/ 324 w 324"/>
                <a:gd name="T189" fmla="*/ 420 h 4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4" h="420">
                  <a:moveTo>
                    <a:pt x="0" y="144"/>
                  </a:moveTo>
                  <a:lnTo>
                    <a:pt x="18" y="156"/>
                  </a:lnTo>
                  <a:lnTo>
                    <a:pt x="18" y="186"/>
                  </a:lnTo>
                  <a:lnTo>
                    <a:pt x="24" y="216"/>
                  </a:lnTo>
                  <a:lnTo>
                    <a:pt x="42" y="216"/>
                  </a:lnTo>
                  <a:lnTo>
                    <a:pt x="84" y="234"/>
                  </a:lnTo>
                  <a:lnTo>
                    <a:pt x="78" y="264"/>
                  </a:lnTo>
                  <a:lnTo>
                    <a:pt x="114" y="288"/>
                  </a:lnTo>
                  <a:lnTo>
                    <a:pt x="132" y="300"/>
                  </a:lnTo>
                  <a:lnTo>
                    <a:pt x="150" y="336"/>
                  </a:lnTo>
                  <a:lnTo>
                    <a:pt x="138" y="372"/>
                  </a:lnTo>
                  <a:lnTo>
                    <a:pt x="132" y="372"/>
                  </a:lnTo>
                  <a:lnTo>
                    <a:pt x="174" y="414"/>
                  </a:lnTo>
                  <a:lnTo>
                    <a:pt x="192" y="372"/>
                  </a:lnTo>
                  <a:lnTo>
                    <a:pt x="216" y="402"/>
                  </a:lnTo>
                  <a:lnTo>
                    <a:pt x="228" y="396"/>
                  </a:lnTo>
                  <a:lnTo>
                    <a:pt x="228" y="420"/>
                  </a:lnTo>
                  <a:lnTo>
                    <a:pt x="258" y="402"/>
                  </a:lnTo>
                  <a:lnTo>
                    <a:pt x="270" y="402"/>
                  </a:lnTo>
                  <a:lnTo>
                    <a:pt x="288" y="414"/>
                  </a:lnTo>
                  <a:lnTo>
                    <a:pt x="306" y="366"/>
                  </a:lnTo>
                  <a:lnTo>
                    <a:pt x="312" y="336"/>
                  </a:lnTo>
                  <a:lnTo>
                    <a:pt x="306" y="312"/>
                  </a:lnTo>
                  <a:lnTo>
                    <a:pt x="294" y="300"/>
                  </a:lnTo>
                  <a:lnTo>
                    <a:pt x="294" y="282"/>
                  </a:lnTo>
                  <a:lnTo>
                    <a:pt x="288" y="252"/>
                  </a:lnTo>
                  <a:lnTo>
                    <a:pt x="270" y="234"/>
                  </a:lnTo>
                  <a:lnTo>
                    <a:pt x="258" y="216"/>
                  </a:lnTo>
                  <a:lnTo>
                    <a:pt x="252" y="204"/>
                  </a:lnTo>
                  <a:lnTo>
                    <a:pt x="258" y="198"/>
                  </a:lnTo>
                  <a:lnTo>
                    <a:pt x="270" y="168"/>
                  </a:lnTo>
                  <a:lnTo>
                    <a:pt x="288" y="156"/>
                  </a:lnTo>
                  <a:lnTo>
                    <a:pt x="288" y="150"/>
                  </a:lnTo>
                  <a:lnTo>
                    <a:pt x="288" y="132"/>
                  </a:lnTo>
                  <a:lnTo>
                    <a:pt x="294" y="114"/>
                  </a:lnTo>
                  <a:lnTo>
                    <a:pt x="294" y="96"/>
                  </a:lnTo>
                  <a:lnTo>
                    <a:pt x="294" y="78"/>
                  </a:lnTo>
                  <a:lnTo>
                    <a:pt x="306" y="60"/>
                  </a:lnTo>
                  <a:lnTo>
                    <a:pt x="324" y="36"/>
                  </a:lnTo>
                  <a:lnTo>
                    <a:pt x="294" y="18"/>
                  </a:lnTo>
                  <a:lnTo>
                    <a:pt x="288" y="12"/>
                  </a:lnTo>
                  <a:lnTo>
                    <a:pt x="258" y="0"/>
                  </a:lnTo>
                  <a:lnTo>
                    <a:pt x="246" y="0"/>
                  </a:lnTo>
                  <a:lnTo>
                    <a:pt x="234" y="0"/>
                  </a:lnTo>
                  <a:lnTo>
                    <a:pt x="252" y="18"/>
                  </a:lnTo>
                  <a:lnTo>
                    <a:pt x="258" y="30"/>
                  </a:lnTo>
                  <a:lnTo>
                    <a:pt x="270" y="48"/>
                  </a:lnTo>
                  <a:lnTo>
                    <a:pt x="270" y="78"/>
                  </a:lnTo>
                  <a:lnTo>
                    <a:pt x="270" y="84"/>
                  </a:lnTo>
                  <a:lnTo>
                    <a:pt x="252" y="102"/>
                  </a:lnTo>
                  <a:lnTo>
                    <a:pt x="234" y="120"/>
                  </a:lnTo>
                  <a:lnTo>
                    <a:pt x="216" y="132"/>
                  </a:lnTo>
                  <a:lnTo>
                    <a:pt x="198" y="144"/>
                  </a:lnTo>
                  <a:lnTo>
                    <a:pt x="180" y="156"/>
                  </a:lnTo>
                  <a:lnTo>
                    <a:pt x="168" y="186"/>
                  </a:lnTo>
                  <a:lnTo>
                    <a:pt x="114" y="228"/>
                  </a:lnTo>
                  <a:lnTo>
                    <a:pt x="102" y="198"/>
                  </a:lnTo>
                  <a:lnTo>
                    <a:pt x="84" y="180"/>
                  </a:lnTo>
                  <a:lnTo>
                    <a:pt x="72" y="168"/>
                  </a:lnTo>
                  <a:lnTo>
                    <a:pt x="42" y="156"/>
                  </a:lnTo>
                  <a:lnTo>
                    <a:pt x="24" y="150"/>
                  </a:lnTo>
                  <a:lnTo>
                    <a:pt x="0" y="144"/>
                  </a:lnTo>
                  <a:close/>
                </a:path>
              </a:pathLst>
            </a:custGeom>
            <a:solidFill>
              <a:srgbClr val="00FF00"/>
            </a:solidFill>
            <a:ln w="9525">
              <a:solidFill>
                <a:schemeClr val="tx1"/>
              </a:solidFill>
              <a:round/>
              <a:headEnd/>
              <a:tailEnd/>
            </a:ln>
          </p:spPr>
          <p:txBody>
            <a:bodyPr/>
            <a:lstStyle/>
            <a:p>
              <a:endParaRPr lang="en-US"/>
            </a:p>
          </p:txBody>
        </p:sp>
        <p:sp>
          <p:nvSpPr>
            <p:cNvPr id="5310" name="Freeform 188"/>
            <p:cNvSpPr>
              <a:spLocks/>
            </p:cNvSpPr>
            <p:nvPr/>
          </p:nvSpPr>
          <p:spPr bwMode="auto">
            <a:xfrm>
              <a:off x="2971800" y="1944688"/>
              <a:ext cx="506413" cy="666750"/>
            </a:xfrm>
            <a:custGeom>
              <a:avLst/>
              <a:gdLst>
                <a:gd name="T0" fmla="*/ 0 w 324"/>
                <a:gd name="T1" fmla="*/ 2147483647 h 420"/>
                <a:gd name="T2" fmla="*/ 2147483647 w 324"/>
                <a:gd name="T3" fmla="*/ 2147483647 h 420"/>
                <a:gd name="T4" fmla="*/ 2147483647 w 324"/>
                <a:gd name="T5" fmla="*/ 2147483647 h 420"/>
                <a:gd name="T6" fmla="*/ 2147483647 w 324"/>
                <a:gd name="T7" fmla="*/ 2147483647 h 420"/>
                <a:gd name="T8" fmla="*/ 2147483647 w 324"/>
                <a:gd name="T9" fmla="*/ 2147483647 h 420"/>
                <a:gd name="T10" fmla="*/ 2147483647 w 324"/>
                <a:gd name="T11" fmla="*/ 2147483647 h 420"/>
                <a:gd name="T12" fmla="*/ 2147483647 w 324"/>
                <a:gd name="T13" fmla="*/ 2147483647 h 420"/>
                <a:gd name="T14" fmla="*/ 2147483647 w 324"/>
                <a:gd name="T15" fmla="*/ 2147483647 h 420"/>
                <a:gd name="T16" fmla="*/ 2147483647 w 324"/>
                <a:gd name="T17" fmla="*/ 2147483647 h 420"/>
                <a:gd name="T18" fmla="*/ 2147483647 w 324"/>
                <a:gd name="T19" fmla="*/ 2147483647 h 420"/>
                <a:gd name="T20" fmla="*/ 2147483647 w 324"/>
                <a:gd name="T21" fmla="*/ 2147483647 h 420"/>
                <a:gd name="T22" fmla="*/ 2147483647 w 324"/>
                <a:gd name="T23" fmla="*/ 2147483647 h 420"/>
                <a:gd name="T24" fmla="*/ 2147483647 w 324"/>
                <a:gd name="T25" fmla="*/ 2147483647 h 420"/>
                <a:gd name="T26" fmla="*/ 2147483647 w 324"/>
                <a:gd name="T27" fmla="*/ 2147483647 h 420"/>
                <a:gd name="T28" fmla="*/ 2147483647 w 324"/>
                <a:gd name="T29" fmla="*/ 2147483647 h 420"/>
                <a:gd name="T30" fmla="*/ 2147483647 w 324"/>
                <a:gd name="T31" fmla="*/ 2147483647 h 420"/>
                <a:gd name="T32" fmla="*/ 2147483647 w 324"/>
                <a:gd name="T33" fmla="*/ 2147483647 h 420"/>
                <a:gd name="T34" fmla="*/ 2147483647 w 324"/>
                <a:gd name="T35" fmla="*/ 2147483647 h 420"/>
                <a:gd name="T36" fmla="*/ 2147483647 w 324"/>
                <a:gd name="T37" fmla="*/ 2147483647 h 420"/>
                <a:gd name="T38" fmla="*/ 2147483647 w 324"/>
                <a:gd name="T39" fmla="*/ 2147483647 h 420"/>
                <a:gd name="T40" fmla="*/ 2147483647 w 324"/>
                <a:gd name="T41" fmla="*/ 2147483647 h 420"/>
                <a:gd name="T42" fmla="*/ 2147483647 w 324"/>
                <a:gd name="T43" fmla="*/ 2147483647 h 420"/>
                <a:gd name="T44" fmla="*/ 2147483647 w 324"/>
                <a:gd name="T45" fmla="*/ 2147483647 h 420"/>
                <a:gd name="T46" fmla="*/ 2147483647 w 324"/>
                <a:gd name="T47" fmla="*/ 2147483647 h 420"/>
                <a:gd name="T48" fmla="*/ 2147483647 w 324"/>
                <a:gd name="T49" fmla="*/ 2147483647 h 420"/>
                <a:gd name="T50" fmla="*/ 2147483647 w 324"/>
                <a:gd name="T51" fmla="*/ 2147483647 h 420"/>
                <a:gd name="T52" fmla="*/ 2147483647 w 324"/>
                <a:gd name="T53" fmla="*/ 2147483647 h 420"/>
                <a:gd name="T54" fmla="*/ 2147483647 w 324"/>
                <a:gd name="T55" fmla="*/ 2147483647 h 420"/>
                <a:gd name="T56" fmla="*/ 2147483647 w 324"/>
                <a:gd name="T57" fmla="*/ 2147483647 h 420"/>
                <a:gd name="T58" fmla="*/ 2147483647 w 324"/>
                <a:gd name="T59" fmla="*/ 2147483647 h 420"/>
                <a:gd name="T60" fmla="*/ 2147483647 w 324"/>
                <a:gd name="T61" fmla="*/ 2147483647 h 420"/>
                <a:gd name="T62" fmla="*/ 2147483647 w 324"/>
                <a:gd name="T63" fmla="*/ 2147483647 h 420"/>
                <a:gd name="T64" fmla="*/ 2147483647 w 324"/>
                <a:gd name="T65" fmla="*/ 2147483647 h 420"/>
                <a:gd name="T66" fmla="*/ 2147483647 w 324"/>
                <a:gd name="T67" fmla="*/ 2147483647 h 420"/>
                <a:gd name="T68" fmla="*/ 2147483647 w 324"/>
                <a:gd name="T69" fmla="*/ 2147483647 h 420"/>
                <a:gd name="T70" fmla="*/ 2147483647 w 324"/>
                <a:gd name="T71" fmla="*/ 2147483647 h 420"/>
                <a:gd name="T72" fmla="*/ 2147483647 w 324"/>
                <a:gd name="T73" fmla="*/ 2147483647 h 420"/>
                <a:gd name="T74" fmla="*/ 2147483647 w 324"/>
                <a:gd name="T75" fmla="*/ 2147483647 h 420"/>
                <a:gd name="T76" fmla="*/ 2147483647 w 324"/>
                <a:gd name="T77" fmla="*/ 2147483647 h 420"/>
                <a:gd name="T78" fmla="*/ 2147483647 w 324"/>
                <a:gd name="T79" fmla="*/ 2147483647 h 420"/>
                <a:gd name="T80" fmla="*/ 2147483647 w 324"/>
                <a:gd name="T81" fmla="*/ 2147483647 h 420"/>
                <a:gd name="T82" fmla="*/ 2147483647 w 324"/>
                <a:gd name="T83" fmla="*/ 0 h 420"/>
                <a:gd name="T84" fmla="*/ 2147483647 w 324"/>
                <a:gd name="T85" fmla="*/ 0 h 420"/>
                <a:gd name="T86" fmla="*/ 2147483647 w 324"/>
                <a:gd name="T87" fmla="*/ 0 h 420"/>
                <a:gd name="T88" fmla="*/ 2147483647 w 324"/>
                <a:gd name="T89" fmla="*/ 2147483647 h 420"/>
                <a:gd name="T90" fmla="*/ 2147483647 w 324"/>
                <a:gd name="T91" fmla="*/ 2147483647 h 420"/>
                <a:gd name="T92" fmla="*/ 2147483647 w 324"/>
                <a:gd name="T93" fmla="*/ 2147483647 h 420"/>
                <a:gd name="T94" fmla="*/ 2147483647 w 324"/>
                <a:gd name="T95" fmla="*/ 2147483647 h 420"/>
                <a:gd name="T96" fmla="*/ 2147483647 w 324"/>
                <a:gd name="T97" fmla="*/ 2147483647 h 420"/>
                <a:gd name="T98" fmla="*/ 2147483647 w 324"/>
                <a:gd name="T99" fmla="*/ 2147483647 h 420"/>
                <a:gd name="T100" fmla="*/ 2147483647 w 324"/>
                <a:gd name="T101" fmla="*/ 2147483647 h 420"/>
                <a:gd name="T102" fmla="*/ 2147483647 w 324"/>
                <a:gd name="T103" fmla="*/ 2147483647 h 420"/>
                <a:gd name="T104" fmla="*/ 2147483647 w 324"/>
                <a:gd name="T105" fmla="*/ 2147483647 h 420"/>
                <a:gd name="T106" fmla="*/ 2147483647 w 324"/>
                <a:gd name="T107" fmla="*/ 2147483647 h 420"/>
                <a:gd name="T108" fmla="*/ 2147483647 w 324"/>
                <a:gd name="T109" fmla="*/ 2147483647 h 420"/>
                <a:gd name="T110" fmla="*/ 2147483647 w 324"/>
                <a:gd name="T111" fmla="*/ 2147483647 h 420"/>
                <a:gd name="T112" fmla="*/ 2147483647 w 324"/>
                <a:gd name="T113" fmla="*/ 2147483647 h 420"/>
                <a:gd name="T114" fmla="*/ 2147483647 w 324"/>
                <a:gd name="T115" fmla="*/ 2147483647 h 420"/>
                <a:gd name="T116" fmla="*/ 2147483647 w 324"/>
                <a:gd name="T117" fmla="*/ 2147483647 h 420"/>
                <a:gd name="T118" fmla="*/ 2147483647 w 324"/>
                <a:gd name="T119" fmla="*/ 2147483647 h 420"/>
                <a:gd name="T120" fmla="*/ 2147483647 w 324"/>
                <a:gd name="T121" fmla="*/ 2147483647 h 420"/>
                <a:gd name="T122" fmla="*/ 0 w 324"/>
                <a:gd name="T123" fmla="*/ 2147483647 h 42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24"/>
                <a:gd name="T187" fmla="*/ 0 h 420"/>
                <a:gd name="T188" fmla="*/ 324 w 324"/>
                <a:gd name="T189" fmla="*/ 420 h 42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24" h="420">
                  <a:moveTo>
                    <a:pt x="0" y="144"/>
                  </a:moveTo>
                  <a:lnTo>
                    <a:pt x="18" y="156"/>
                  </a:lnTo>
                  <a:lnTo>
                    <a:pt x="18" y="186"/>
                  </a:lnTo>
                  <a:lnTo>
                    <a:pt x="24" y="216"/>
                  </a:lnTo>
                  <a:lnTo>
                    <a:pt x="42" y="216"/>
                  </a:lnTo>
                  <a:lnTo>
                    <a:pt x="84" y="234"/>
                  </a:lnTo>
                  <a:lnTo>
                    <a:pt x="78" y="264"/>
                  </a:lnTo>
                  <a:lnTo>
                    <a:pt x="114" y="288"/>
                  </a:lnTo>
                  <a:lnTo>
                    <a:pt x="132" y="300"/>
                  </a:lnTo>
                  <a:lnTo>
                    <a:pt x="150" y="336"/>
                  </a:lnTo>
                  <a:lnTo>
                    <a:pt x="138" y="372"/>
                  </a:lnTo>
                  <a:lnTo>
                    <a:pt x="132" y="372"/>
                  </a:lnTo>
                  <a:lnTo>
                    <a:pt x="174" y="414"/>
                  </a:lnTo>
                  <a:lnTo>
                    <a:pt x="192" y="372"/>
                  </a:lnTo>
                  <a:lnTo>
                    <a:pt x="216" y="402"/>
                  </a:lnTo>
                  <a:lnTo>
                    <a:pt x="228" y="396"/>
                  </a:lnTo>
                  <a:lnTo>
                    <a:pt x="228" y="420"/>
                  </a:lnTo>
                  <a:lnTo>
                    <a:pt x="258" y="402"/>
                  </a:lnTo>
                  <a:lnTo>
                    <a:pt x="270" y="402"/>
                  </a:lnTo>
                  <a:lnTo>
                    <a:pt x="288" y="414"/>
                  </a:lnTo>
                  <a:lnTo>
                    <a:pt x="306" y="366"/>
                  </a:lnTo>
                  <a:lnTo>
                    <a:pt x="312" y="336"/>
                  </a:lnTo>
                  <a:lnTo>
                    <a:pt x="306" y="312"/>
                  </a:lnTo>
                  <a:lnTo>
                    <a:pt x="294" y="300"/>
                  </a:lnTo>
                  <a:lnTo>
                    <a:pt x="294" y="282"/>
                  </a:lnTo>
                  <a:lnTo>
                    <a:pt x="288" y="252"/>
                  </a:lnTo>
                  <a:lnTo>
                    <a:pt x="270" y="234"/>
                  </a:lnTo>
                  <a:lnTo>
                    <a:pt x="258" y="216"/>
                  </a:lnTo>
                  <a:lnTo>
                    <a:pt x="252" y="204"/>
                  </a:lnTo>
                  <a:lnTo>
                    <a:pt x="258" y="198"/>
                  </a:lnTo>
                  <a:lnTo>
                    <a:pt x="270" y="168"/>
                  </a:lnTo>
                  <a:lnTo>
                    <a:pt x="288" y="156"/>
                  </a:lnTo>
                  <a:lnTo>
                    <a:pt x="288" y="150"/>
                  </a:lnTo>
                  <a:lnTo>
                    <a:pt x="288" y="132"/>
                  </a:lnTo>
                  <a:lnTo>
                    <a:pt x="294" y="114"/>
                  </a:lnTo>
                  <a:lnTo>
                    <a:pt x="294" y="96"/>
                  </a:lnTo>
                  <a:lnTo>
                    <a:pt x="294" y="78"/>
                  </a:lnTo>
                  <a:lnTo>
                    <a:pt x="306" y="60"/>
                  </a:lnTo>
                  <a:lnTo>
                    <a:pt x="324" y="36"/>
                  </a:lnTo>
                  <a:lnTo>
                    <a:pt x="294" y="18"/>
                  </a:lnTo>
                  <a:lnTo>
                    <a:pt x="288" y="12"/>
                  </a:lnTo>
                  <a:lnTo>
                    <a:pt x="258" y="0"/>
                  </a:lnTo>
                  <a:lnTo>
                    <a:pt x="246" y="0"/>
                  </a:lnTo>
                  <a:lnTo>
                    <a:pt x="234" y="0"/>
                  </a:lnTo>
                  <a:lnTo>
                    <a:pt x="252" y="18"/>
                  </a:lnTo>
                  <a:lnTo>
                    <a:pt x="258" y="30"/>
                  </a:lnTo>
                  <a:lnTo>
                    <a:pt x="270" y="48"/>
                  </a:lnTo>
                  <a:lnTo>
                    <a:pt x="270" y="78"/>
                  </a:lnTo>
                  <a:lnTo>
                    <a:pt x="270" y="84"/>
                  </a:lnTo>
                  <a:lnTo>
                    <a:pt x="252" y="102"/>
                  </a:lnTo>
                  <a:lnTo>
                    <a:pt x="234" y="120"/>
                  </a:lnTo>
                  <a:lnTo>
                    <a:pt x="216" y="132"/>
                  </a:lnTo>
                  <a:lnTo>
                    <a:pt x="198" y="144"/>
                  </a:lnTo>
                  <a:lnTo>
                    <a:pt x="180" y="156"/>
                  </a:lnTo>
                  <a:lnTo>
                    <a:pt x="168" y="186"/>
                  </a:lnTo>
                  <a:lnTo>
                    <a:pt x="114" y="228"/>
                  </a:lnTo>
                  <a:lnTo>
                    <a:pt x="102" y="198"/>
                  </a:lnTo>
                  <a:lnTo>
                    <a:pt x="84" y="180"/>
                  </a:lnTo>
                  <a:lnTo>
                    <a:pt x="72" y="168"/>
                  </a:lnTo>
                  <a:lnTo>
                    <a:pt x="42" y="156"/>
                  </a:lnTo>
                  <a:lnTo>
                    <a:pt x="24" y="150"/>
                  </a:lnTo>
                  <a:lnTo>
                    <a:pt x="0" y="144"/>
                  </a:lnTo>
                </a:path>
              </a:pathLst>
            </a:custGeom>
            <a:solidFill>
              <a:srgbClr val="00FF00"/>
            </a:solidFill>
            <a:ln w="9525" cap="rnd">
              <a:solidFill>
                <a:schemeClr val="tx1"/>
              </a:solidFill>
              <a:round/>
              <a:headEnd/>
              <a:tailEnd/>
            </a:ln>
          </p:spPr>
          <p:txBody>
            <a:bodyPr/>
            <a:lstStyle/>
            <a:p>
              <a:endParaRPr lang="en-US"/>
            </a:p>
          </p:txBody>
        </p:sp>
      </p:grpSp>
      <p:sp>
        <p:nvSpPr>
          <p:cNvPr id="5211" name="Freeform 189"/>
          <p:cNvSpPr>
            <a:spLocks/>
          </p:cNvSpPr>
          <p:nvPr/>
        </p:nvSpPr>
        <p:spPr bwMode="auto">
          <a:xfrm>
            <a:off x="2667000" y="725488"/>
            <a:ext cx="1243013" cy="1057275"/>
          </a:xfrm>
          <a:custGeom>
            <a:avLst/>
            <a:gdLst>
              <a:gd name="T0" fmla="*/ 2147483647 w 796"/>
              <a:gd name="T1" fmla="*/ 2147483647 h 666"/>
              <a:gd name="T2" fmla="*/ 2147483647 w 796"/>
              <a:gd name="T3" fmla="*/ 2147483647 h 666"/>
              <a:gd name="T4" fmla="*/ 2147483647 w 796"/>
              <a:gd name="T5" fmla="*/ 2147483647 h 666"/>
              <a:gd name="T6" fmla="*/ 2147483647 w 796"/>
              <a:gd name="T7" fmla="*/ 2147483647 h 666"/>
              <a:gd name="T8" fmla="*/ 2147483647 w 796"/>
              <a:gd name="T9" fmla="*/ 2147483647 h 666"/>
              <a:gd name="T10" fmla="*/ 2147483647 w 796"/>
              <a:gd name="T11" fmla="*/ 2147483647 h 666"/>
              <a:gd name="T12" fmla="*/ 2147483647 w 796"/>
              <a:gd name="T13" fmla="*/ 2147483647 h 666"/>
              <a:gd name="T14" fmla="*/ 2147483647 w 796"/>
              <a:gd name="T15" fmla="*/ 2147483647 h 666"/>
              <a:gd name="T16" fmla="*/ 2147483647 w 796"/>
              <a:gd name="T17" fmla="*/ 2147483647 h 666"/>
              <a:gd name="T18" fmla="*/ 2147483647 w 796"/>
              <a:gd name="T19" fmla="*/ 2147483647 h 666"/>
              <a:gd name="T20" fmla="*/ 2147483647 w 796"/>
              <a:gd name="T21" fmla="*/ 2147483647 h 666"/>
              <a:gd name="T22" fmla="*/ 2147483647 w 796"/>
              <a:gd name="T23" fmla="*/ 2147483647 h 666"/>
              <a:gd name="T24" fmla="*/ 2147483647 w 796"/>
              <a:gd name="T25" fmla="*/ 2147483647 h 666"/>
              <a:gd name="T26" fmla="*/ 2147483647 w 796"/>
              <a:gd name="T27" fmla="*/ 2147483647 h 666"/>
              <a:gd name="T28" fmla="*/ 2147483647 w 796"/>
              <a:gd name="T29" fmla="*/ 2147483647 h 666"/>
              <a:gd name="T30" fmla="*/ 2147483647 w 796"/>
              <a:gd name="T31" fmla="*/ 2147483647 h 666"/>
              <a:gd name="T32" fmla="*/ 2147483647 w 796"/>
              <a:gd name="T33" fmla="*/ 2147483647 h 666"/>
              <a:gd name="T34" fmla="*/ 2147483647 w 796"/>
              <a:gd name="T35" fmla="*/ 2147483647 h 666"/>
              <a:gd name="T36" fmla="*/ 2147483647 w 796"/>
              <a:gd name="T37" fmla="*/ 2147483647 h 666"/>
              <a:gd name="T38" fmla="*/ 2147483647 w 796"/>
              <a:gd name="T39" fmla="*/ 2147483647 h 666"/>
              <a:gd name="T40" fmla="*/ 2147483647 w 796"/>
              <a:gd name="T41" fmla="*/ 2147483647 h 666"/>
              <a:gd name="T42" fmla="*/ 2147483647 w 796"/>
              <a:gd name="T43" fmla="*/ 2147483647 h 666"/>
              <a:gd name="T44" fmla="*/ 2147483647 w 796"/>
              <a:gd name="T45" fmla="*/ 2147483647 h 666"/>
              <a:gd name="T46" fmla="*/ 2147483647 w 796"/>
              <a:gd name="T47" fmla="*/ 2147483647 h 666"/>
              <a:gd name="T48" fmla="*/ 2147483647 w 796"/>
              <a:gd name="T49" fmla="*/ 2147483647 h 666"/>
              <a:gd name="T50" fmla="*/ 2147483647 w 796"/>
              <a:gd name="T51" fmla="*/ 2147483647 h 666"/>
              <a:gd name="T52" fmla="*/ 2147483647 w 796"/>
              <a:gd name="T53" fmla="*/ 2147483647 h 666"/>
              <a:gd name="T54" fmla="*/ 2147483647 w 796"/>
              <a:gd name="T55" fmla="*/ 2147483647 h 666"/>
              <a:gd name="T56" fmla="*/ 2147483647 w 796"/>
              <a:gd name="T57" fmla="*/ 2147483647 h 666"/>
              <a:gd name="T58" fmla="*/ 2147483647 w 796"/>
              <a:gd name="T59" fmla="*/ 2147483647 h 666"/>
              <a:gd name="T60" fmla="*/ 2147483647 w 796"/>
              <a:gd name="T61" fmla="*/ 2147483647 h 666"/>
              <a:gd name="T62" fmla="*/ 2147483647 w 796"/>
              <a:gd name="T63" fmla="*/ 2147483647 h 66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96"/>
              <a:gd name="T97" fmla="*/ 0 h 666"/>
              <a:gd name="T98" fmla="*/ 796 w 796"/>
              <a:gd name="T99" fmla="*/ 666 h 66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96" h="666">
                <a:moveTo>
                  <a:pt x="449" y="168"/>
                </a:moveTo>
                <a:lnTo>
                  <a:pt x="419" y="156"/>
                </a:lnTo>
                <a:lnTo>
                  <a:pt x="383" y="114"/>
                </a:lnTo>
                <a:lnTo>
                  <a:pt x="347" y="108"/>
                </a:lnTo>
                <a:lnTo>
                  <a:pt x="323" y="78"/>
                </a:lnTo>
                <a:lnTo>
                  <a:pt x="293" y="12"/>
                </a:lnTo>
                <a:lnTo>
                  <a:pt x="257" y="0"/>
                </a:lnTo>
                <a:lnTo>
                  <a:pt x="144" y="48"/>
                </a:lnTo>
                <a:lnTo>
                  <a:pt x="144" y="84"/>
                </a:lnTo>
                <a:lnTo>
                  <a:pt x="84" y="78"/>
                </a:lnTo>
                <a:lnTo>
                  <a:pt x="36" y="84"/>
                </a:lnTo>
                <a:lnTo>
                  <a:pt x="6" y="120"/>
                </a:lnTo>
                <a:lnTo>
                  <a:pt x="0" y="138"/>
                </a:lnTo>
                <a:lnTo>
                  <a:pt x="36" y="138"/>
                </a:lnTo>
                <a:lnTo>
                  <a:pt x="36" y="156"/>
                </a:lnTo>
                <a:lnTo>
                  <a:pt x="84" y="186"/>
                </a:lnTo>
                <a:lnTo>
                  <a:pt x="138" y="270"/>
                </a:lnTo>
                <a:lnTo>
                  <a:pt x="108" y="306"/>
                </a:lnTo>
                <a:lnTo>
                  <a:pt x="66" y="414"/>
                </a:lnTo>
                <a:lnTo>
                  <a:pt x="66" y="474"/>
                </a:lnTo>
                <a:lnTo>
                  <a:pt x="120" y="498"/>
                </a:lnTo>
                <a:lnTo>
                  <a:pt x="162" y="516"/>
                </a:lnTo>
                <a:lnTo>
                  <a:pt x="191" y="528"/>
                </a:lnTo>
                <a:lnTo>
                  <a:pt x="203" y="552"/>
                </a:lnTo>
                <a:lnTo>
                  <a:pt x="281" y="588"/>
                </a:lnTo>
                <a:lnTo>
                  <a:pt x="263" y="618"/>
                </a:lnTo>
                <a:lnTo>
                  <a:pt x="245" y="636"/>
                </a:lnTo>
                <a:lnTo>
                  <a:pt x="257" y="648"/>
                </a:lnTo>
                <a:lnTo>
                  <a:pt x="269" y="648"/>
                </a:lnTo>
                <a:lnTo>
                  <a:pt x="275" y="630"/>
                </a:lnTo>
                <a:lnTo>
                  <a:pt x="281" y="630"/>
                </a:lnTo>
                <a:lnTo>
                  <a:pt x="299" y="642"/>
                </a:lnTo>
                <a:lnTo>
                  <a:pt x="323" y="636"/>
                </a:lnTo>
                <a:lnTo>
                  <a:pt x="359" y="594"/>
                </a:lnTo>
                <a:lnTo>
                  <a:pt x="413" y="582"/>
                </a:lnTo>
                <a:lnTo>
                  <a:pt x="461" y="612"/>
                </a:lnTo>
                <a:lnTo>
                  <a:pt x="467" y="642"/>
                </a:lnTo>
                <a:lnTo>
                  <a:pt x="515" y="612"/>
                </a:lnTo>
                <a:lnTo>
                  <a:pt x="593" y="660"/>
                </a:lnTo>
                <a:lnTo>
                  <a:pt x="641" y="666"/>
                </a:lnTo>
                <a:lnTo>
                  <a:pt x="641" y="642"/>
                </a:lnTo>
                <a:lnTo>
                  <a:pt x="653" y="612"/>
                </a:lnTo>
                <a:lnTo>
                  <a:pt x="682" y="624"/>
                </a:lnTo>
                <a:lnTo>
                  <a:pt x="706" y="642"/>
                </a:lnTo>
                <a:lnTo>
                  <a:pt x="754" y="642"/>
                </a:lnTo>
                <a:lnTo>
                  <a:pt x="760" y="612"/>
                </a:lnTo>
                <a:lnTo>
                  <a:pt x="736" y="594"/>
                </a:lnTo>
                <a:lnTo>
                  <a:pt x="730" y="552"/>
                </a:lnTo>
                <a:lnTo>
                  <a:pt x="677" y="498"/>
                </a:lnTo>
                <a:lnTo>
                  <a:pt x="659" y="444"/>
                </a:lnTo>
                <a:lnTo>
                  <a:pt x="718" y="432"/>
                </a:lnTo>
                <a:lnTo>
                  <a:pt x="712" y="384"/>
                </a:lnTo>
                <a:lnTo>
                  <a:pt x="760" y="366"/>
                </a:lnTo>
                <a:lnTo>
                  <a:pt x="796" y="264"/>
                </a:lnTo>
                <a:lnTo>
                  <a:pt x="790" y="228"/>
                </a:lnTo>
                <a:lnTo>
                  <a:pt x="760" y="204"/>
                </a:lnTo>
                <a:lnTo>
                  <a:pt x="730" y="204"/>
                </a:lnTo>
                <a:lnTo>
                  <a:pt x="694" y="150"/>
                </a:lnTo>
                <a:lnTo>
                  <a:pt x="659" y="174"/>
                </a:lnTo>
                <a:lnTo>
                  <a:pt x="599" y="198"/>
                </a:lnTo>
                <a:lnTo>
                  <a:pt x="539" y="222"/>
                </a:lnTo>
                <a:lnTo>
                  <a:pt x="491" y="222"/>
                </a:lnTo>
                <a:lnTo>
                  <a:pt x="461" y="216"/>
                </a:lnTo>
                <a:lnTo>
                  <a:pt x="449" y="168"/>
                </a:lnTo>
                <a:close/>
              </a:path>
            </a:pathLst>
          </a:custGeom>
          <a:noFill/>
          <a:ln w="9525" cap="rnd">
            <a:solidFill>
              <a:srgbClr val="000000"/>
            </a:solidFill>
            <a:round/>
            <a:headEnd/>
            <a:tailEnd/>
          </a:ln>
        </p:spPr>
        <p:txBody>
          <a:bodyPr/>
          <a:lstStyle/>
          <a:p>
            <a:endParaRPr lang="en-US"/>
          </a:p>
        </p:txBody>
      </p:sp>
      <p:grpSp>
        <p:nvGrpSpPr>
          <p:cNvPr id="25760" name="Group 296"/>
          <p:cNvGrpSpPr>
            <a:grpSpLocks/>
          </p:cNvGrpSpPr>
          <p:nvPr/>
        </p:nvGrpSpPr>
        <p:grpSpPr bwMode="auto">
          <a:xfrm>
            <a:off x="1746250" y="3200400"/>
            <a:ext cx="1195388" cy="942975"/>
            <a:chOff x="1746250" y="3200400"/>
            <a:chExt cx="1195388" cy="942975"/>
          </a:xfrm>
        </p:grpSpPr>
        <p:sp>
          <p:nvSpPr>
            <p:cNvPr id="5307" name="Freeform 191"/>
            <p:cNvSpPr>
              <a:spLocks/>
            </p:cNvSpPr>
            <p:nvPr/>
          </p:nvSpPr>
          <p:spPr bwMode="auto">
            <a:xfrm>
              <a:off x="1746250" y="3200400"/>
              <a:ext cx="1195388" cy="942975"/>
            </a:xfrm>
            <a:custGeom>
              <a:avLst/>
              <a:gdLst>
                <a:gd name="T0" fmla="*/ 2147483647 w 767"/>
                <a:gd name="T1" fmla="*/ 2147483647 h 594"/>
                <a:gd name="T2" fmla="*/ 2147483647 w 767"/>
                <a:gd name="T3" fmla="*/ 2147483647 h 594"/>
                <a:gd name="T4" fmla="*/ 2147483647 w 767"/>
                <a:gd name="T5" fmla="*/ 2147483647 h 594"/>
                <a:gd name="T6" fmla="*/ 2147483647 w 767"/>
                <a:gd name="T7" fmla="*/ 2147483647 h 594"/>
                <a:gd name="T8" fmla="*/ 2147483647 w 767"/>
                <a:gd name="T9" fmla="*/ 0 h 594"/>
                <a:gd name="T10" fmla="*/ 2147483647 w 767"/>
                <a:gd name="T11" fmla="*/ 2147483647 h 594"/>
                <a:gd name="T12" fmla="*/ 2147483647 w 767"/>
                <a:gd name="T13" fmla="*/ 2147483647 h 594"/>
                <a:gd name="T14" fmla="*/ 0 w 767"/>
                <a:gd name="T15" fmla="*/ 2147483647 h 594"/>
                <a:gd name="T16" fmla="*/ 2147483647 w 767"/>
                <a:gd name="T17" fmla="*/ 2147483647 h 594"/>
                <a:gd name="T18" fmla="*/ 2147483647 w 767"/>
                <a:gd name="T19" fmla="*/ 2147483647 h 594"/>
                <a:gd name="T20" fmla="*/ 2147483647 w 767"/>
                <a:gd name="T21" fmla="*/ 2147483647 h 594"/>
                <a:gd name="T22" fmla="*/ 2147483647 w 767"/>
                <a:gd name="T23" fmla="*/ 2147483647 h 594"/>
                <a:gd name="T24" fmla="*/ 2147483647 w 767"/>
                <a:gd name="T25" fmla="*/ 2147483647 h 594"/>
                <a:gd name="T26" fmla="*/ 2147483647 w 767"/>
                <a:gd name="T27" fmla="*/ 2147483647 h 594"/>
                <a:gd name="T28" fmla="*/ 2147483647 w 767"/>
                <a:gd name="T29" fmla="*/ 2147483647 h 594"/>
                <a:gd name="T30" fmla="*/ 2147483647 w 767"/>
                <a:gd name="T31" fmla="*/ 2147483647 h 594"/>
                <a:gd name="T32" fmla="*/ 2147483647 w 767"/>
                <a:gd name="T33" fmla="*/ 2147483647 h 594"/>
                <a:gd name="T34" fmla="*/ 2147483647 w 767"/>
                <a:gd name="T35" fmla="*/ 2147483647 h 594"/>
                <a:gd name="T36" fmla="*/ 2147483647 w 767"/>
                <a:gd name="T37" fmla="*/ 2147483647 h 594"/>
                <a:gd name="T38" fmla="*/ 2147483647 w 767"/>
                <a:gd name="T39" fmla="*/ 2147483647 h 594"/>
                <a:gd name="T40" fmla="*/ 2147483647 w 767"/>
                <a:gd name="T41" fmla="*/ 2147483647 h 594"/>
                <a:gd name="T42" fmla="*/ 2147483647 w 767"/>
                <a:gd name="T43" fmla="*/ 2147483647 h 594"/>
                <a:gd name="T44" fmla="*/ 2147483647 w 767"/>
                <a:gd name="T45" fmla="*/ 2147483647 h 594"/>
                <a:gd name="T46" fmla="*/ 2147483647 w 767"/>
                <a:gd name="T47" fmla="*/ 2147483647 h 594"/>
                <a:gd name="T48" fmla="*/ 2147483647 w 767"/>
                <a:gd name="T49" fmla="*/ 2147483647 h 594"/>
                <a:gd name="T50" fmla="*/ 2147483647 w 767"/>
                <a:gd name="T51" fmla="*/ 2147483647 h 594"/>
                <a:gd name="T52" fmla="*/ 2147483647 w 767"/>
                <a:gd name="T53" fmla="*/ 2147483647 h 594"/>
                <a:gd name="T54" fmla="*/ 2147483647 w 767"/>
                <a:gd name="T55" fmla="*/ 2147483647 h 594"/>
                <a:gd name="T56" fmla="*/ 2147483647 w 767"/>
                <a:gd name="T57" fmla="*/ 2147483647 h 594"/>
                <a:gd name="T58" fmla="*/ 2147483647 w 767"/>
                <a:gd name="T59" fmla="*/ 2147483647 h 594"/>
                <a:gd name="T60" fmla="*/ 2147483647 w 767"/>
                <a:gd name="T61" fmla="*/ 2147483647 h 594"/>
                <a:gd name="T62" fmla="*/ 2147483647 w 767"/>
                <a:gd name="T63" fmla="*/ 2147483647 h 594"/>
                <a:gd name="T64" fmla="*/ 2147483647 w 767"/>
                <a:gd name="T65" fmla="*/ 2147483647 h 594"/>
                <a:gd name="T66" fmla="*/ 2147483647 w 767"/>
                <a:gd name="T67" fmla="*/ 2147483647 h 594"/>
                <a:gd name="T68" fmla="*/ 2147483647 w 767"/>
                <a:gd name="T69" fmla="*/ 2147483647 h 594"/>
                <a:gd name="T70" fmla="*/ 2147483647 w 767"/>
                <a:gd name="T71" fmla="*/ 2147483647 h 594"/>
                <a:gd name="T72" fmla="*/ 2147483647 w 767"/>
                <a:gd name="T73" fmla="*/ 2147483647 h 594"/>
                <a:gd name="T74" fmla="*/ 2147483647 w 767"/>
                <a:gd name="T75" fmla="*/ 2147483647 h 594"/>
                <a:gd name="T76" fmla="*/ 2147483647 w 767"/>
                <a:gd name="T77" fmla="*/ 2147483647 h 594"/>
                <a:gd name="T78" fmla="*/ 2147483647 w 767"/>
                <a:gd name="T79" fmla="*/ 2147483647 h 594"/>
                <a:gd name="T80" fmla="*/ 2147483647 w 767"/>
                <a:gd name="T81" fmla="*/ 2147483647 h 594"/>
                <a:gd name="T82" fmla="*/ 2147483647 w 767"/>
                <a:gd name="T83" fmla="*/ 2147483647 h 594"/>
                <a:gd name="T84" fmla="*/ 2147483647 w 767"/>
                <a:gd name="T85" fmla="*/ 2147483647 h 594"/>
                <a:gd name="T86" fmla="*/ 2147483647 w 767"/>
                <a:gd name="T87" fmla="*/ 2147483647 h 594"/>
                <a:gd name="T88" fmla="*/ 2147483647 w 767"/>
                <a:gd name="T89" fmla="*/ 2147483647 h 594"/>
                <a:gd name="T90" fmla="*/ 2147483647 w 767"/>
                <a:gd name="T91" fmla="*/ 2147483647 h 594"/>
                <a:gd name="T92" fmla="*/ 2147483647 w 767"/>
                <a:gd name="T93" fmla="*/ 2147483647 h 59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594"/>
                <a:gd name="T143" fmla="*/ 767 w 767"/>
                <a:gd name="T144" fmla="*/ 594 h 59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594">
                  <a:moveTo>
                    <a:pt x="359" y="18"/>
                  </a:moveTo>
                  <a:lnTo>
                    <a:pt x="335" y="12"/>
                  </a:lnTo>
                  <a:lnTo>
                    <a:pt x="311" y="0"/>
                  </a:lnTo>
                  <a:lnTo>
                    <a:pt x="282" y="48"/>
                  </a:lnTo>
                  <a:lnTo>
                    <a:pt x="276" y="36"/>
                  </a:lnTo>
                  <a:lnTo>
                    <a:pt x="252" y="18"/>
                  </a:lnTo>
                  <a:lnTo>
                    <a:pt x="240" y="18"/>
                  </a:lnTo>
                  <a:lnTo>
                    <a:pt x="180" y="12"/>
                  </a:lnTo>
                  <a:lnTo>
                    <a:pt x="156" y="0"/>
                  </a:lnTo>
                  <a:lnTo>
                    <a:pt x="144" y="0"/>
                  </a:lnTo>
                  <a:lnTo>
                    <a:pt x="114" y="18"/>
                  </a:lnTo>
                  <a:lnTo>
                    <a:pt x="78" y="30"/>
                  </a:lnTo>
                  <a:lnTo>
                    <a:pt x="60" y="30"/>
                  </a:lnTo>
                  <a:lnTo>
                    <a:pt x="42" y="36"/>
                  </a:lnTo>
                  <a:lnTo>
                    <a:pt x="24" y="60"/>
                  </a:lnTo>
                  <a:lnTo>
                    <a:pt x="0" y="84"/>
                  </a:lnTo>
                  <a:lnTo>
                    <a:pt x="18" y="96"/>
                  </a:lnTo>
                  <a:lnTo>
                    <a:pt x="42" y="114"/>
                  </a:lnTo>
                  <a:lnTo>
                    <a:pt x="84" y="144"/>
                  </a:lnTo>
                  <a:lnTo>
                    <a:pt x="114" y="180"/>
                  </a:lnTo>
                  <a:lnTo>
                    <a:pt x="174" y="180"/>
                  </a:lnTo>
                  <a:lnTo>
                    <a:pt x="198" y="180"/>
                  </a:lnTo>
                  <a:lnTo>
                    <a:pt x="228" y="180"/>
                  </a:lnTo>
                  <a:lnTo>
                    <a:pt x="252" y="156"/>
                  </a:lnTo>
                  <a:lnTo>
                    <a:pt x="293" y="132"/>
                  </a:lnTo>
                  <a:lnTo>
                    <a:pt x="299" y="126"/>
                  </a:lnTo>
                  <a:lnTo>
                    <a:pt x="311" y="144"/>
                  </a:lnTo>
                  <a:lnTo>
                    <a:pt x="311" y="180"/>
                  </a:lnTo>
                  <a:lnTo>
                    <a:pt x="293" y="216"/>
                  </a:lnTo>
                  <a:lnTo>
                    <a:pt x="270" y="240"/>
                  </a:lnTo>
                  <a:lnTo>
                    <a:pt x="240" y="240"/>
                  </a:lnTo>
                  <a:lnTo>
                    <a:pt x="198" y="258"/>
                  </a:lnTo>
                  <a:lnTo>
                    <a:pt x="156" y="228"/>
                  </a:lnTo>
                  <a:lnTo>
                    <a:pt x="114" y="246"/>
                  </a:lnTo>
                  <a:lnTo>
                    <a:pt x="120" y="264"/>
                  </a:lnTo>
                  <a:lnTo>
                    <a:pt x="138" y="294"/>
                  </a:lnTo>
                  <a:lnTo>
                    <a:pt x="162" y="312"/>
                  </a:lnTo>
                  <a:lnTo>
                    <a:pt x="174" y="324"/>
                  </a:lnTo>
                  <a:lnTo>
                    <a:pt x="192" y="342"/>
                  </a:lnTo>
                  <a:lnTo>
                    <a:pt x="204" y="372"/>
                  </a:lnTo>
                  <a:lnTo>
                    <a:pt x="228" y="390"/>
                  </a:lnTo>
                  <a:lnTo>
                    <a:pt x="240" y="408"/>
                  </a:lnTo>
                  <a:lnTo>
                    <a:pt x="258" y="426"/>
                  </a:lnTo>
                  <a:lnTo>
                    <a:pt x="276" y="444"/>
                  </a:lnTo>
                  <a:lnTo>
                    <a:pt x="282" y="450"/>
                  </a:lnTo>
                  <a:lnTo>
                    <a:pt x="317" y="474"/>
                  </a:lnTo>
                  <a:lnTo>
                    <a:pt x="329" y="480"/>
                  </a:lnTo>
                  <a:lnTo>
                    <a:pt x="413" y="480"/>
                  </a:lnTo>
                  <a:lnTo>
                    <a:pt x="431" y="462"/>
                  </a:lnTo>
                  <a:lnTo>
                    <a:pt x="449" y="450"/>
                  </a:lnTo>
                  <a:lnTo>
                    <a:pt x="467" y="432"/>
                  </a:lnTo>
                  <a:lnTo>
                    <a:pt x="485" y="396"/>
                  </a:lnTo>
                  <a:lnTo>
                    <a:pt x="485" y="390"/>
                  </a:lnTo>
                  <a:lnTo>
                    <a:pt x="491" y="342"/>
                  </a:lnTo>
                  <a:lnTo>
                    <a:pt x="509" y="294"/>
                  </a:lnTo>
                  <a:lnTo>
                    <a:pt x="509" y="264"/>
                  </a:lnTo>
                  <a:lnTo>
                    <a:pt x="545" y="276"/>
                  </a:lnTo>
                  <a:lnTo>
                    <a:pt x="563" y="282"/>
                  </a:lnTo>
                  <a:lnTo>
                    <a:pt x="545" y="324"/>
                  </a:lnTo>
                  <a:lnTo>
                    <a:pt x="587" y="348"/>
                  </a:lnTo>
                  <a:lnTo>
                    <a:pt x="551" y="390"/>
                  </a:lnTo>
                  <a:lnTo>
                    <a:pt x="587" y="426"/>
                  </a:lnTo>
                  <a:lnTo>
                    <a:pt x="581" y="432"/>
                  </a:lnTo>
                  <a:lnTo>
                    <a:pt x="581" y="480"/>
                  </a:lnTo>
                  <a:lnTo>
                    <a:pt x="569" y="522"/>
                  </a:lnTo>
                  <a:lnTo>
                    <a:pt x="569" y="558"/>
                  </a:lnTo>
                  <a:lnTo>
                    <a:pt x="563" y="594"/>
                  </a:lnTo>
                  <a:lnTo>
                    <a:pt x="593" y="576"/>
                  </a:lnTo>
                  <a:lnTo>
                    <a:pt x="629" y="582"/>
                  </a:lnTo>
                  <a:lnTo>
                    <a:pt x="647" y="558"/>
                  </a:lnTo>
                  <a:lnTo>
                    <a:pt x="641" y="540"/>
                  </a:lnTo>
                  <a:lnTo>
                    <a:pt x="665" y="558"/>
                  </a:lnTo>
                  <a:lnTo>
                    <a:pt x="701" y="540"/>
                  </a:lnTo>
                  <a:lnTo>
                    <a:pt x="725" y="498"/>
                  </a:lnTo>
                  <a:lnTo>
                    <a:pt x="707" y="480"/>
                  </a:lnTo>
                  <a:lnTo>
                    <a:pt x="731" y="444"/>
                  </a:lnTo>
                  <a:lnTo>
                    <a:pt x="749" y="444"/>
                  </a:lnTo>
                  <a:lnTo>
                    <a:pt x="767" y="414"/>
                  </a:lnTo>
                  <a:lnTo>
                    <a:pt x="743" y="414"/>
                  </a:lnTo>
                  <a:lnTo>
                    <a:pt x="719" y="396"/>
                  </a:lnTo>
                  <a:lnTo>
                    <a:pt x="725" y="360"/>
                  </a:lnTo>
                  <a:lnTo>
                    <a:pt x="767" y="312"/>
                  </a:lnTo>
                  <a:lnTo>
                    <a:pt x="761" y="264"/>
                  </a:lnTo>
                  <a:lnTo>
                    <a:pt x="761" y="258"/>
                  </a:lnTo>
                  <a:lnTo>
                    <a:pt x="743" y="198"/>
                  </a:lnTo>
                  <a:lnTo>
                    <a:pt x="701" y="174"/>
                  </a:lnTo>
                  <a:lnTo>
                    <a:pt x="665" y="132"/>
                  </a:lnTo>
                  <a:lnTo>
                    <a:pt x="647" y="96"/>
                  </a:lnTo>
                  <a:lnTo>
                    <a:pt x="647" y="48"/>
                  </a:lnTo>
                  <a:lnTo>
                    <a:pt x="605" y="30"/>
                  </a:lnTo>
                  <a:lnTo>
                    <a:pt x="509" y="18"/>
                  </a:lnTo>
                  <a:lnTo>
                    <a:pt x="425" y="18"/>
                  </a:lnTo>
                  <a:lnTo>
                    <a:pt x="395" y="12"/>
                  </a:lnTo>
                  <a:lnTo>
                    <a:pt x="359" y="18"/>
                  </a:lnTo>
                  <a:close/>
                </a:path>
              </a:pathLst>
            </a:custGeom>
            <a:solidFill>
              <a:srgbClr val="00FF00"/>
            </a:solidFill>
            <a:ln w="9525" cap="rnd">
              <a:solidFill>
                <a:srgbClr val="000000"/>
              </a:solidFill>
              <a:round/>
              <a:headEnd/>
              <a:tailEnd/>
            </a:ln>
          </p:spPr>
          <p:txBody>
            <a:bodyPr/>
            <a:lstStyle/>
            <a:p>
              <a:endParaRPr lang="en-US"/>
            </a:p>
          </p:txBody>
        </p:sp>
        <p:sp>
          <p:nvSpPr>
            <p:cNvPr id="5308" name="Freeform 192"/>
            <p:cNvSpPr>
              <a:spLocks/>
            </p:cNvSpPr>
            <p:nvPr/>
          </p:nvSpPr>
          <p:spPr bwMode="auto">
            <a:xfrm>
              <a:off x="1746250" y="3200400"/>
              <a:ext cx="1195388" cy="942975"/>
            </a:xfrm>
            <a:custGeom>
              <a:avLst/>
              <a:gdLst>
                <a:gd name="T0" fmla="*/ 2147483647 w 767"/>
                <a:gd name="T1" fmla="*/ 2147483647 h 594"/>
                <a:gd name="T2" fmla="*/ 2147483647 w 767"/>
                <a:gd name="T3" fmla="*/ 2147483647 h 594"/>
                <a:gd name="T4" fmla="*/ 2147483647 w 767"/>
                <a:gd name="T5" fmla="*/ 2147483647 h 594"/>
                <a:gd name="T6" fmla="*/ 2147483647 w 767"/>
                <a:gd name="T7" fmla="*/ 2147483647 h 594"/>
                <a:gd name="T8" fmla="*/ 2147483647 w 767"/>
                <a:gd name="T9" fmla="*/ 0 h 594"/>
                <a:gd name="T10" fmla="*/ 2147483647 w 767"/>
                <a:gd name="T11" fmla="*/ 2147483647 h 594"/>
                <a:gd name="T12" fmla="*/ 2147483647 w 767"/>
                <a:gd name="T13" fmla="*/ 2147483647 h 594"/>
                <a:gd name="T14" fmla="*/ 0 w 767"/>
                <a:gd name="T15" fmla="*/ 2147483647 h 594"/>
                <a:gd name="T16" fmla="*/ 2147483647 w 767"/>
                <a:gd name="T17" fmla="*/ 2147483647 h 594"/>
                <a:gd name="T18" fmla="*/ 2147483647 w 767"/>
                <a:gd name="T19" fmla="*/ 2147483647 h 594"/>
                <a:gd name="T20" fmla="*/ 2147483647 w 767"/>
                <a:gd name="T21" fmla="*/ 2147483647 h 594"/>
                <a:gd name="T22" fmla="*/ 2147483647 w 767"/>
                <a:gd name="T23" fmla="*/ 2147483647 h 594"/>
                <a:gd name="T24" fmla="*/ 2147483647 w 767"/>
                <a:gd name="T25" fmla="*/ 2147483647 h 594"/>
                <a:gd name="T26" fmla="*/ 2147483647 w 767"/>
                <a:gd name="T27" fmla="*/ 2147483647 h 594"/>
                <a:gd name="T28" fmla="*/ 2147483647 w 767"/>
                <a:gd name="T29" fmla="*/ 2147483647 h 594"/>
                <a:gd name="T30" fmla="*/ 2147483647 w 767"/>
                <a:gd name="T31" fmla="*/ 2147483647 h 594"/>
                <a:gd name="T32" fmla="*/ 2147483647 w 767"/>
                <a:gd name="T33" fmla="*/ 2147483647 h 594"/>
                <a:gd name="T34" fmla="*/ 2147483647 w 767"/>
                <a:gd name="T35" fmla="*/ 2147483647 h 594"/>
                <a:gd name="T36" fmla="*/ 2147483647 w 767"/>
                <a:gd name="T37" fmla="*/ 2147483647 h 594"/>
                <a:gd name="T38" fmla="*/ 2147483647 w 767"/>
                <a:gd name="T39" fmla="*/ 2147483647 h 594"/>
                <a:gd name="T40" fmla="*/ 2147483647 w 767"/>
                <a:gd name="T41" fmla="*/ 2147483647 h 594"/>
                <a:gd name="T42" fmla="*/ 2147483647 w 767"/>
                <a:gd name="T43" fmla="*/ 2147483647 h 594"/>
                <a:gd name="T44" fmla="*/ 2147483647 w 767"/>
                <a:gd name="T45" fmla="*/ 2147483647 h 594"/>
                <a:gd name="T46" fmla="*/ 2147483647 w 767"/>
                <a:gd name="T47" fmla="*/ 2147483647 h 594"/>
                <a:gd name="T48" fmla="*/ 2147483647 w 767"/>
                <a:gd name="T49" fmla="*/ 2147483647 h 594"/>
                <a:gd name="T50" fmla="*/ 2147483647 w 767"/>
                <a:gd name="T51" fmla="*/ 2147483647 h 594"/>
                <a:gd name="T52" fmla="*/ 2147483647 w 767"/>
                <a:gd name="T53" fmla="*/ 2147483647 h 594"/>
                <a:gd name="T54" fmla="*/ 2147483647 w 767"/>
                <a:gd name="T55" fmla="*/ 2147483647 h 594"/>
                <a:gd name="T56" fmla="*/ 2147483647 w 767"/>
                <a:gd name="T57" fmla="*/ 2147483647 h 594"/>
                <a:gd name="T58" fmla="*/ 2147483647 w 767"/>
                <a:gd name="T59" fmla="*/ 2147483647 h 594"/>
                <a:gd name="T60" fmla="*/ 2147483647 w 767"/>
                <a:gd name="T61" fmla="*/ 2147483647 h 594"/>
                <a:gd name="T62" fmla="*/ 2147483647 w 767"/>
                <a:gd name="T63" fmla="*/ 2147483647 h 594"/>
                <a:gd name="T64" fmla="*/ 2147483647 w 767"/>
                <a:gd name="T65" fmla="*/ 2147483647 h 594"/>
                <a:gd name="T66" fmla="*/ 2147483647 w 767"/>
                <a:gd name="T67" fmla="*/ 2147483647 h 594"/>
                <a:gd name="T68" fmla="*/ 2147483647 w 767"/>
                <a:gd name="T69" fmla="*/ 2147483647 h 594"/>
                <a:gd name="T70" fmla="*/ 2147483647 w 767"/>
                <a:gd name="T71" fmla="*/ 2147483647 h 594"/>
                <a:gd name="T72" fmla="*/ 2147483647 w 767"/>
                <a:gd name="T73" fmla="*/ 2147483647 h 594"/>
                <a:gd name="T74" fmla="*/ 2147483647 w 767"/>
                <a:gd name="T75" fmla="*/ 2147483647 h 594"/>
                <a:gd name="T76" fmla="*/ 2147483647 w 767"/>
                <a:gd name="T77" fmla="*/ 2147483647 h 594"/>
                <a:gd name="T78" fmla="*/ 2147483647 w 767"/>
                <a:gd name="T79" fmla="*/ 2147483647 h 594"/>
                <a:gd name="T80" fmla="*/ 2147483647 w 767"/>
                <a:gd name="T81" fmla="*/ 2147483647 h 594"/>
                <a:gd name="T82" fmla="*/ 2147483647 w 767"/>
                <a:gd name="T83" fmla="*/ 2147483647 h 594"/>
                <a:gd name="T84" fmla="*/ 2147483647 w 767"/>
                <a:gd name="T85" fmla="*/ 2147483647 h 594"/>
                <a:gd name="T86" fmla="*/ 2147483647 w 767"/>
                <a:gd name="T87" fmla="*/ 2147483647 h 594"/>
                <a:gd name="T88" fmla="*/ 2147483647 w 767"/>
                <a:gd name="T89" fmla="*/ 2147483647 h 594"/>
                <a:gd name="T90" fmla="*/ 2147483647 w 767"/>
                <a:gd name="T91" fmla="*/ 2147483647 h 594"/>
                <a:gd name="T92" fmla="*/ 2147483647 w 767"/>
                <a:gd name="T93" fmla="*/ 2147483647 h 59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7"/>
                <a:gd name="T142" fmla="*/ 0 h 594"/>
                <a:gd name="T143" fmla="*/ 767 w 767"/>
                <a:gd name="T144" fmla="*/ 594 h 59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7" h="594">
                  <a:moveTo>
                    <a:pt x="359" y="18"/>
                  </a:moveTo>
                  <a:lnTo>
                    <a:pt x="335" y="12"/>
                  </a:lnTo>
                  <a:lnTo>
                    <a:pt x="311" y="0"/>
                  </a:lnTo>
                  <a:lnTo>
                    <a:pt x="282" y="48"/>
                  </a:lnTo>
                  <a:lnTo>
                    <a:pt x="276" y="36"/>
                  </a:lnTo>
                  <a:lnTo>
                    <a:pt x="252" y="18"/>
                  </a:lnTo>
                  <a:lnTo>
                    <a:pt x="240" y="18"/>
                  </a:lnTo>
                  <a:lnTo>
                    <a:pt x="180" y="12"/>
                  </a:lnTo>
                  <a:lnTo>
                    <a:pt x="156" y="0"/>
                  </a:lnTo>
                  <a:lnTo>
                    <a:pt x="144" y="0"/>
                  </a:lnTo>
                  <a:lnTo>
                    <a:pt x="114" y="18"/>
                  </a:lnTo>
                  <a:lnTo>
                    <a:pt x="78" y="30"/>
                  </a:lnTo>
                  <a:lnTo>
                    <a:pt x="60" y="30"/>
                  </a:lnTo>
                  <a:lnTo>
                    <a:pt x="42" y="36"/>
                  </a:lnTo>
                  <a:lnTo>
                    <a:pt x="24" y="60"/>
                  </a:lnTo>
                  <a:lnTo>
                    <a:pt x="0" y="84"/>
                  </a:lnTo>
                  <a:lnTo>
                    <a:pt x="18" y="96"/>
                  </a:lnTo>
                  <a:lnTo>
                    <a:pt x="42" y="114"/>
                  </a:lnTo>
                  <a:lnTo>
                    <a:pt x="84" y="144"/>
                  </a:lnTo>
                  <a:lnTo>
                    <a:pt x="114" y="180"/>
                  </a:lnTo>
                  <a:lnTo>
                    <a:pt x="174" y="180"/>
                  </a:lnTo>
                  <a:lnTo>
                    <a:pt x="198" y="180"/>
                  </a:lnTo>
                  <a:lnTo>
                    <a:pt x="228" y="180"/>
                  </a:lnTo>
                  <a:lnTo>
                    <a:pt x="252" y="156"/>
                  </a:lnTo>
                  <a:lnTo>
                    <a:pt x="293" y="132"/>
                  </a:lnTo>
                  <a:lnTo>
                    <a:pt x="299" y="126"/>
                  </a:lnTo>
                  <a:lnTo>
                    <a:pt x="311" y="144"/>
                  </a:lnTo>
                  <a:lnTo>
                    <a:pt x="311" y="180"/>
                  </a:lnTo>
                  <a:lnTo>
                    <a:pt x="293" y="216"/>
                  </a:lnTo>
                  <a:lnTo>
                    <a:pt x="270" y="240"/>
                  </a:lnTo>
                  <a:lnTo>
                    <a:pt x="240" y="240"/>
                  </a:lnTo>
                  <a:lnTo>
                    <a:pt x="198" y="258"/>
                  </a:lnTo>
                  <a:lnTo>
                    <a:pt x="156" y="228"/>
                  </a:lnTo>
                  <a:lnTo>
                    <a:pt x="114" y="246"/>
                  </a:lnTo>
                  <a:lnTo>
                    <a:pt x="120" y="264"/>
                  </a:lnTo>
                  <a:lnTo>
                    <a:pt x="138" y="294"/>
                  </a:lnTo>
                  <a:lnTo>
                    <a:pt x="162" y="312"/>
                  </a:lnTo>
                  <a:lnTo>
                    <a:pt x="174" y="324"/>
                  </a:lnTo>
                  <a:lnTo>
                    <a:pt x="192" y="342"/>
                  </a:lnTo>
                  <a:lnTo>
                    <a:pt x="204" y="372"/>
                  </a:lnTo>
                  <a:lnTo>
                    <a:pt x="228" y="390"/>
                  </a:lnTo>
                  <a:lnTo>
                    <a:pt x="240" y="408"/>
                  </a:lnTo>
                  <a:lnTo>
                    <a:pt x="258" y="426"/>
                  </a:lnTo>
                  <a:lnTo>
                    <a:pt x="276" y="444"/>
                  </a:lnTo>
                  <a:lnTo>
                    <a:pt x="282" y="450"/>
                  </a:lnTo>
                  <a:lnTo>
                    <a:pt x="317" y="474"/>
                  </a:lnTo>
                  <a:lnTo>
                    <a:pt x="329" y="480"/>
                  </a:lnTo>
                  <a:lnTo>
                    <a:pt x="413" y="480"/>
                  </a:lnTo>
                  <a:lnTo>
                    <a:pt x="431" y="462"/>
                  </a:lnTo>
                  <a:lnTo>
                    <a:pt x="449" y="450"/>
                  </a:lnTo>
                  <a:lnTo>
                    <a:pt x="467" y="432"/>
                  </a:lnTo>
                  <a:lnTo>
                    <a:pt x="485" y="396"/>
                  </a:lnTo>
                  <a:lnTo>
                    <a:pt x="485" y="390"/>
                  </a:lnTo>
                  <a:lnTo>
                    <a:pt x="491" y="342"/>
                  </a:lnTo>
                  <a:lnTo>
                    <a:pt x="509" y="294"/>
                  </a:lnTo>
                  <a:lnTo>
                    <a:pt x="509" y="264"/>
                  </a:lnTo>
                  <a:lnTo>
                    <a:pt x="545" y="276"/>
                  </a:lnTo>
                  <a:lnTo>
                    <a:pt x="563" y="282"/>
                  </a:lnTo>
                  <a:lnTo>
                    <a:pt x="545" y="324"/>
                  </a:lnTo>
                  <a:lnTo>
                    <a:pt x="587" y="348"/>
                  </a:lnTo>
                  <a:lnTo>
                    <a:pt x="551" y="390"/>
                  </a:lnTo>
                  <a:lnTo>
                    <a:pt x="587" y="426"/>
                  </a:lnTo>
                  <a:lnTo>
                    <a:pt x="581" y="432"/>
                  </a:lnTo>
                  <a:lnTo>
                    <a:pt x="581" y="480"/>
                  </a:lnTo>
                  <a:lnTo>
                    <a:pt x="569" y="522"/>
                  </a:lnTo>
                  <a:lnTo>
                    <a:pt x="569" y="558"/>
                  </a:lnTo>
                  <a:lnTo>
                    <a:pt x="563" y="594"/>
                  </a:lnTo>
                  <a:lnTo>
                    <a:pt x="593" y="576"/>
                  </a:lnTo>
                  <a:lnTo>
                    <a:pt x="629" y="582"/>
                  </a:lnTo>
                  <a:lnTo>
                    <a:pt x="647" y="558"/>
                  </a:lnTo>
                  <a:lnTo>
                    <a:pt x="641" y="540"/>
                  </a:lnTo>
                  <a:lnTo>
                    <a:pt x="665" y="558"/>
                  </a:lnTo>
                  <a:lnTo>
                    <a:pt x="701" y="540"/>
                  </a:lnTo>
                  <a:lnTo>
                    <a:pt x="725" y="498"/>
                  </a:lnTo>
                  <a:lnTo>
                    <a:pt x="707" y="480"/>
                  </a:lnTo>
                  <a:lnTo>
                    <a:pt x="731" y="444"/>
                  </a:lnTo>
                  <a:lnTo>
                    <a:pt x="749" y="444"/>
                  </a:lnTo>
                  <a:lnTo>
                    <a:pt x="767" y="414"/>
                  </a:lnTo>
                  <a:lnTo>
                    <a:pt x="743" y="414"/>
                  </a:lnTo>
                  <a:lnTo>
                    <a:pt x="719" y="396"/>
                  </a:lnTo>
                  <a:lnTo>
                    <a:pt x="725" y="360"/>
                  </a:lnTo>
                  <a:lnTo>
                    <a:pt x="767" y="312"/>
                  </a:lnTo>
                  <a:lnTo>
                    <a:pt x="761" y="264"/>
                  </a:lnTo>
                  <a:lnTo>
                    <a:pt x="761" y="258"/>
                  </a:lnTo>
                  <a:lnTo>
                    <a:pt x="743" y="198"/>
                  </a:lnTo>
                  <a:lnTo>
                    <a:pt x="701" y="174"/>
                  </a:lnTo>
                  <a:lnTo>
                    <a:pt x="665" y="132"/>
                  </a:lnTo>
                  <a:lnTo>
                    <a:pt x="647" y="96"/>
                  </a:lnTo>
                  <a:lnTo>
                    <a:pt x="647" y="48"/>
                  </a:lnTo>
                  <a:lnTo>
                    <a:pt x="605" y="30"/>
                  </a:lnTo>
                  <a:lnTo>
                    <a:pt x="509" y="18"/>
                  </a:lnTo>
                  <a:lnTo>
                    <a:pt x="425" y="18"/>
                  </a:lnTo>
                  <a:lnTo>
                    <a:pt x="395" y="12"/>
                  </a:lnTo>
                  <a:lnTo>
                    <a:pt x="359" y="18"/>
                  </a:lnTo>
                </a:path>
              </a:pathLst>
            </a:custGeom>
            <a:solidFill>
              <a:srgbClr val="00FF00"/>
            </a:solidFill>
            <a:ln w="9525" cap="rnd">
              <a:solidFill>
                <a:srgbClr val="000000"/>
              </a:solidFill>
              <a:round/>
              <a:headEnd/>
              <a:tailEnd/>
            </a:ln>
          </p:spPr>
          <p:txBody>
            <a:bodyPr/>
            <a:lstStyle/>
            <a:p>
              <a:endParaRPr lang="en-US"/>
            </a:p>
          </p:txBody>
        </p:sp>
      </p:grpSp>
      <p:grpSp>
        <p:nvGrpSpPr>
          <p:cNvPr id="25761" name="Group 297"/>
          <p:cNvGrpSpPr>
            <a:grpSpLocks/>
          </p:cNvGrpSpPr>
          <p:nvPr/>
        </p:nvGrpSpPr>
        <p:grpSpPr bwMode="auto">
          <a:xfrm>
            <a:off x="2847975" y="4486275"/>
            <a:ext cx="822325" cy="1333500"/>
            <a:chOff x="2847975" y="4486275"/>
            <a:chExt cx="822325" cy="1333500"/>
          </a:xfrm>
        </p:grpSpPr>
        <p:sp>
          <p:nvSpPr>
            <p:cNvPr id="5305" name="Freeform 194"/>
            <p:cNvSpPr>
              <a:spLocks/>
            </p:cNvSpPr>
            <p:nvPr/>
          </p:nvSpPr>
          <p:spPr bwMode="auto">
            <a:xfrm>
              <a:off x="2847975" y="4486275"/>
              <a:ext cx="822325" cy="1333500"/>
            </a:xfrm>
            <a:custGeom>
              <a:avLst/>
              <a:gdLst>
                <a:gd name="T0" fmla="*/ 2147483647 w 527"/>
                <a:gd name="T1" fmla="*/ 2147483647 h 840"/>
                <a:gd name="T2" fmla="*/ 2147483647 w 527"/>
                <a:gd name="T3" fmla="*/ 2147483647 h 840"/>
                <a:gd name="T4" fmla="*/ 2147483647 w 527"/>
                <a:gd name="T5" fmla="*/ 2147483647 h 840"/>
                <a:gd name="T6" fmla="*/ 2147483647 w 527"/>
                <a:gd name="T7" fmla="*/ 2147483647 h 840"/>
                <a:gd name="T8" fmla="*/ 2147483647 w 527"/>
                <a:gd name="T9" fmla="*/ 2147483647 h 840"/>
                <a:gd name="T10" fmla="*/ 2147483647 w 527"/>
                <a:gd name="T11" fmla="*/ 2147483647 h 840"/>
                <a:gd name="T12" fmla="*/ 2147483647 w 527"/>
                <a:gd name="T13" fmla="*/ 2147483647 h 840"/>
                <a:gd name="T14" fmla="*/ 2147483647 w 527"/>
                <a:gd name="T15" fmla="*/ 2147483647 h 840"/>
                <a:gd name="T16" fmla="*/ 2147483647 w 527"/>
                <a:gd name="T17" fmla="*/ 2147483647 h 840"/>
                <a:gd name="T18" fmla="*/ 0 w 527"/>
                <a:gd name="T19" fmla="*/ 2147483647 h 840"/>
                <a:gd name="T20" fmla="*/ 2147483647 w 527"/>
                <a:gd name="T21" fmla="*/ 2147483647 h 840"/>
                <a:gd name="T22" fmla="*/ 2147483647 w 527"/>
                <a:gd name="T23" fmla="*/ 2147483647 h 840"/>
                <a:gd name="T24" fmla="*/ 2147483647 w 527"/>
                <a:gd name="T25" fmla="*/ 2147483647 h 840"/>
                <a:gd name="T26" fmla="*/ 2147483647 w 527"/>
                <a:gd name="T27" fmla="*/ 2147483647 h 840"/>
                <a:gd name="T28" fmla="*/ 2147483647 w 527"/>
                <a:gd name="T29" fmla="*/ 2147483647 h 840"/>
                <a:gd name="T30" fmla="*/ 2147483647 w 527"/>
                <a:gd name="T31" fmla="*/ 2147483647 h 840"/>
                <a:gd name="T32" fmla="*/ 2147483647 w 527"/>
                <a:gd name="T33" fmla="*/ 2147483647 h 840"/>
                <a:gd name="T34" fmla="*/ 2147483647 w 527"/>
                <a:gd name="T35" fmla="*/ 2147483647 h 840"/>
                <a:gd name="T36" fmla="*/ 2147483647 w 527"/>
                <a:gd name="T37" fmla="*/ 2147483647 h 840"/>
                <a:gd name="T38" fmla="*/ 2147483647 w 527"/>
                <a:gd name="T39" fmla="*/ 2147483647 h 840"/>
                <a:gd name="T40" fmla="*/ 2147483647 w 527"/>
                <a:gd name="T41" fmla="*/ 2147483647 h 840"/>
                <a:gd name="T42" fmla="*/ 2147483647 w 527"/>
                <a:gd name="T43" fmla="*/ 2147483647 h 840"/>
                <a:gd name="T44" fmla="*/ 2147483647 w 527"/>
                <a:gd name="T45" fmla="*/ 2147483647 h 840"/>
                <a:gd name="T46" fmla="*/ 2147483647 w 527"/>
                <a:gd name="T47" fmla="*/ 2147483647 h 840"/>
                <a:gd name="T48" fmla="*/ 2147483647 w 527"/>
                <a:gd name="T49" fmla="*/ 2147483647 h 840"/>
                <a:gd name="T50" fmla="*/ 2147483647 w 527"/>
                <a:gd name="T51" fmla="*/ 2147483647 h 840"/>
                <a:gd name="T52" fmla="*/ 2147483647 w 527"/>
                <a:gd name="T53" fmla="*/ 2147483647 h 840"/>
                <a:gd name="T54" fmla="*/ 2147483647 w 527"/>
                <a:gd name="T55" fmla="*/ 2147483647 h 840"/>
                <a:gd name="T56" fmla="*/ 2147483647 w 527"/>
                <a:gd name="T57" fmla="*/ 2147483647 h 840"/>
                <a:gd name="T58" fmla="*/ 2147483647 w 527"/>
                <a:gd name="T59" fmla="*/ 2147483647 h 840"/>
                <a:gd name="T60" fmla="*/ 2147483647 w 527"/>
                <a:gd name="T61" fmla="*/ 2147483647 h 840"/>
                <a:gd name="T62" fmla="*/ 2147483647 w 527"/>
                <a:gd name="T63" fmla="*/ 2147483647 h 840"/>
                <a:gd name="T64" fmla="*/ 2147483647 w 527"/>
                <a:gd name="T65" fmla="*/ 2147483647 h 840"/>
                <a:gd name="T66" fmla="*/ 2147483647 w 527"/>
                <a:gd name="T67" fmla="*/ 2147483647 h 840"/>
                <a:gd name="T68" fmla="*/ 2147483647 w 527"/>
                <a:gd name="T69" fmla="*/ 2147483647 h 840"/>
                <a:gd name="T70" fmla="*/ 2147483647 w 527"/>
                <a:gd name="T71" fmla="*/ 2147483647 h 840"/>
                <a:gd name="T72" fmla="*/ 2147483647 w 527"/>
                <a:gd name="T73" fmla="*/ 2147483647 h 840"/>
                <a:gd name="T74" fmla="*/ 2147483647 w 527"/>
                <a:gd name="T75" fmla="*/ 2147483647 h 840"/>
                <a:gd name="T76" fmla="*/ 2147483647 w 527"/>
                <a:gd name="T77" fmla="*/ 2147483647 h 840"/>
                <a:gd name="T78" fmla="*/ 2147483647 w 527"/>
                <a:gd name="T79" fmla="*/ 2147483647 h 840"/>
                <a:gd name="T80" fmla="*/ 2147483647 w 527"/>
                <a:gd name="T81" fmla="*/ 2147483647 h 840"/>
                <a:gd name="T82" fmla="*/ 2147483647 w 527"/>
                <a:gd name="T83" fmla="*/ 2147483647 h 840"/>
                <a:gd name="T84" fmla="*/ 2147483647 w 527"/>
                <a:gd name="T85" fmla="*/ 2147483647 h 840"/>
                <a:gd name="T86" fmla="*/ 2147483647 w 527"/>
                <a:gd name="T87" fmla="*/ 0 h 8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7"/>
                <a:gd name="T133" fmla="*/ 0 h 840"/>
                <a:gd name="T134" fmla="*/ 527 w 527"/>
                <a:gd name="T135" fmla="*/ 840 h 84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7" h="840">
                  <a:moveTo>
                    <a:pt x="383" y="0"/>
                  </a:moveTo>
                  <a:lnTo>
                    <a:pt x="365" y="36"/>
                  </a:lnTo>
                  <a:lnTo>
                    <a:pt x="329" y="84"/>
                  </a:lnTo>
                  <a:lnTo>
                    <a:pt x="293" y="84"/>
                  </a:lnTo>
                  <a:lnTo>
                    <a:pt x="275" y="114"/>
                  </a:lnTo>
                  <a:lnTo>
                    <a:pt x="251" y="138"/>
                  </a:lnTo>
                  <a:lnTo>
                    <a:pt x="215" y="132"/>
                  </a:lnTo>
                  <a:lnTo>
                    <a:pt x="191" y="114"/>
                  </a:lnTo>
                  <a:lnTo>
                    <a:pt x="179" y="138"/>
                  </a:lnTo>
                  <a:lnTo>
                    <a:pt x="173" y="168"/>
                  </a:lnTo>
                  <a:lnTo>
                    <a:pt x="155" y="186"/>
                  </a:lnTo>
                  <a:lnTo>
                    <a:pt x="119" y="168"/>
                  </a:lnTo>
                  <a:lnTo>
                    <a:pt x="95" y="162"/>
                  </a:lnTo>
                  <a:lnTo>
                    <a:pt x="89" y="186"/>
                  </a:lnTo>
                  <a:lnTo>
                    <a:pt x="95" y="216"/>
                  </a:lnTo>
                  <a:lnTo>
                    <a:pt x="60" y="234"/>
                  </a:lnTo>
                  <a:lnTo>
                    <a:pt x="24" y="216"/>
                  </a:lnTo>
                  <a:lnTo>
                    <a:pt x="36" y="264"/>
                  </a:lnTo>
                  <a:lnTo>
                    <a:pt x="24" y="318"/>
                  </a:lnTo>
                  <a:lnTo>
                    <a:pt x="0" y="360"/>
                  </a:lnTo>
                  <a:lnTo>
                    <a:pt x="12" y="378"/>
                  </a:lnTo>
                  <a:lnTo>
                    <a:pt x="36" y="414"/>
                  </a:lnTo>
                  <a:lnTo>
                    <a:pt x="42" y="450"/>
                  </a:lnTo>
                  <a:lnTo>
                    <a:pt x="54" y="480"/>
                  </a:lnTo>
                  <a:lnTo>
                    <a:pt x="60" y="498"/>
                  </a:lnTo>
                  <a:lnTo>
                    <a:pt x="71" y="546"/>
                  </a:lnTo>
                  <a:lnTo>
                    <a:pt x="71" y="576"/>
                  </a:lnTo>
                  <a:lnTo>
                    <a:pt x="77" y="582"/>
                  </a:lnTo>
                  <a:lnTo>
                    <a:pt x="89" y="594"/>
                  </a:lnTo>
                  <a:lnTo>
                    <a:pt x="107" y="612"/>
                  </a:lnTo>
                  <a:lnTo>
                    <a:pt x="137" y="636"/>
                  </a:lnTo>
                  <a:lnTo>
                    <a:pt x="155" y="666"/>
                  </a:lnTo>
                  <a:lnTo>
                    <a:pt x="173" y="696"/>
                  </a:lnTo>
                  <a:lnTo>
                    <a:pt x="197" y="714"/>
                  </a:lnTo>
                  <a:lnTo>
                    <a:pt x="209" y="714"/>
                  </a:lnTo>
                  <a:lnTo>
                    <a:pt x="215" y="750"/>
                  </a:lnTo>
                  <a:lnTo>
                    <a:pt x="215" y="774"/>
                  </a:lnTo>
                  <a:lnTo>
                    <a:pt x="239" y="780"/>
                  </a:lnTo>
                  <a:lnTo>
                    <a:pt x="275" y="792"/>
                  </a:lnTo>
                  <a:lnTo>
                    <a:pt x="293" y="798"/>
                  </a:lnTo>
                  <a:lnTo>
                    <a:pt x="311" y="810"/>
                  </a:lnTo>
                  <a:lnTo>
                    <a:pt x="335" y="828"/>
                  </a:lnTo>
                  <a:lnTo>
                    <a:pt x="353" y="840"/>
                  </a:lnTo>
                  <a:lnTo>
                    <a:pt x="365" y="828"/>
                  </a:lnTo>
                  <a:lnTo>
                    <a:pt x="371" y="816"/>
                  </a:lnTo>
                  <a:lnTo>
                    <a:pt x="395" y="810"/>
                  </a:lnTo>
                  <a:lnTo>
                    <a:pt x="407" y="810"/>
                  </a:lnTo>
                  <a:lnTo>
                    <a:pt x="431" y="798"/>
                  </a:lnTo>
                  <a:lnTo>
                    <a:pt x="449" y="780"/>
                  </a:lnTo>
                  <a:lnTo>
                    <a:pt x="425" y="732"/>
                  </a:lnTo>
                  <a:lnTo>
                    <a:pt x="449" y="726"/>
                  </a:lnTo>
                  <a:lnTo>
                    <a:pt x="467" y="726"/>
                  </a:lnTo>
                  <a:lnTo>
                    <a:pt x="491" y="726"/>
                  </a:lnTo>
                  <a:lnTo>
                    <a:pt x="509" y="726"/>
                  </a:lnTo>
                  <a:lnTo>
                    <a:pt x="527" y="684"/>
                  </a:lnTo>
                  <a:lnTo>
                    <a:pt x="521" y="648"/>
                  </a:lnTo>
                  <a:lnTo>
                    <a:pt x="503" y="612"/>
                  </a:lnTo>
                  <a:lnTo>
                    <a:pt x="473" y="576"/>
                  </a:lnTo>
                  <a:lnTo>
                    <a:pt x="431" y="582"/>
                  </a:lnTo>
                  <a:lnTo>
                    <a:pt x="329" y="582"/>
                  </a:lnTo>
                  <a:lnTo>
                    <a:pt x="311" y="534"/>
                  </a:lnTo>
                  <a:lnTo>
                    <a:pt x="329" y="534"/>
                  </a:lnTo>
                  <a:lnTo>
                    <a:pt x="371" y="546"/>
                  </a:lnTo>
                  <a:lnTo>
                    <a:pt x="383" y="528"/>
                  </a:lnTo>
                  <a:lnTo>
                    <a:pt x="353" y="510"/>
                  </a:lnTo>
                  <a:lnTo>
                    <a:pt x="323" y="486"/>
                  </a:lnTo>
                  <a:lnTo>
                    <a:pt x="311" y="486"/>
                  </a:lnTo>
                  <a:lnTo>
                    <a:pt x="293" y="462"/>
                  </a:lnTo>
                  <a:lnTo>
                    <a:pt x="287" y="450"/>
                  </a:lnTo>
                  <a:lnTo>
                    <a:pt x="305" y="402"/>
                  </a:lnTo>
                  <a:lnTo>
                    <a:pt x="335" y="414"/>
                  </a:lnTo>
                  <a:lnTo>
                    <a:pt x="335" y="402"/>
                  </a:lnTo>
                  <a:lnTo>
                    <a:pt x="329" y="360"/>
                  </a:lnTo>
                  <a:lnTo>
                    <a:pt x="329" y="348"/>
                  </a:lnTo>
                  <a:lnTo>
                    <a:pt x="347" y="318"/>
                  </a:lnTo>
                  <a:lnTo>
                    <a:pt x="383" y="318"/>
                  </a:lnTo>
                  <a:lnTo>
                    <a:pt x="383" y="282"/>
                  </a:lnTo>
                  <a:lnTo>
                    <a:pt x="389" y="246"/>
                  </a:lnTo>
                  <a:lnTo>
                    <a:pt x="389" y="222"/>
                  </a:lnTo>
                  <a:lnTo>
                    <a:pt x="371" y="198"/>
                  </a:lnTo>
                  <a:lnTo>
                    <a:pt x="371" y="180"/>
                  </a:lnTo>
                  <a:lnTo>
                    <a:pt x="383" y="138"/>
                  </a:lnTo>
                  <a:lnTo>
                    <a:pt x="389" y="120"/>
                  </a:lnTo>
                  <a:lnTo>
                    <a:pt x="395" y="96"/>
                  </a:lnTo>
                  <a:lnTo>
                    <a:pt x="407" y="72"/>
                  </a:lnTo>
                  <a:lnTo>
                    <a:pt x="407" y="54"/>
                  </a:lnTo>
                  <a:lnTo>
                    <a:pt x="395" y="24"/>
                  </a:lnTo>
                  <a:lnTo>
                    <a:pt x="383" y="0"/>
                  </a:lnTo>
                  <a:close/>
                </a:path>
              </a:pathLst>
            </a:custGeom>
            <a:solidFill>
              <a:srgbClr val="FFFFFF"/>
            </a:solidFill>
            <a:ln w="9525">
              <a:noFill/>
              <a:round/>
              <a:headEnd/>
              <a:tailEnd/>
            </a:ln>
          </p:spPr>
          <p:txBody>
            <a:bodyPr/>
            <a:lstStyle/>
            <a:p>
              <a:endParaRPr lang="en-US"/>
            </a:p>
          </p:txBody>
        </p:sp>
        <p:sp>
          <p:nvSpPr>
            <p:cNvPr id="5306" name="Freeform 195"/>
            <p:cNvSpPr>
              <a:spLocks/>
            </p:cNvSpPr>
            <p:nvPr/>
          </p:nvSpPr>
          <p:spPr bwMode="auto">
            <a:xfrm>
              <a:off x="2847975" y="4486275"/>
              <a:ext cx="822325" cy="1333500"/>
            </a:xfrm>
            <a:custGeom>
              <a:avLst/>
              <a:gdLst>
                <a:gd name="T0" fmla="*/ 2147483647 w 527"/>
                <a:gd name="T1" fmla="*/ 2147483647 h 840"/>
                <a:gd name="T2" fmla="*/ 2147483647 w 527"/>
                <a:gd name="T3" fmla="*/ 2147483647 h 840"/>
                <a:gd name="T4" fmla="*/ 2147483647 w 527"/>
                <a:gd name="T5" fmla="*/ 2147483647 h 840"/>
                <a:gd name="T6" fmla="*/ 2147483647 w 527"/>
                <a:gd name="T7" fmla="*/ 2147483647 h 840"/>
                <a:gd name="T8" fmla="*/ 2147483647 w 527"/>
                <a:gd name="T9" fmla="*/ 2147483647 h 840"/>
                <a:gd name="T10" fmla="*/ 2147483647 w 527"/>
                <a:gd name="T11" fmla="*/ 2147483647 h 840"/>
                <a:gd name="T12" fmla="*/ 2147483647 w 527"/>
                <a:gd name="T13" fmla="*/ 2147483647 h 840"/>
                <a:gd name="T14" fmla="*/ 2147483647 w 527"/>
                <a:gd name="T15" fmla="*/ 2147483647 h 840"/>
                <a:gd name="T16" fmla="*/ 2147483647 w 527"/>
                <a:gd name="T17" fmla="*/ 2147483647 h 840"/>
                <a:gd name="T18" fmla="*/ 0 w 527"/>
                <a:gd name="T19" fmla="*/ 2147483647 h 840"/>
                <a:gd name="T20" fmla="*/ 2147483647 w 527"/>
                <a:gd name="T21" fmla="*/ 2147483647 h 840"/>
                <a:gd name="T22" fmla="*/ 2147483647 w 527"/>
                <a:gd name="T23" fmla="*/ 2147483647 h 840"/>
                <a:gd name="T24" fmla="*/ 2147483647 w 527"/>
                <a:gd name="T25" fmla="*/ 2147483647 h 840"/>
                <a:gd name="T26" fmla="*/ 2147483647 w 527"/>
                <a:gd name="T27" fmla="*/ 2147483647 h 840"/>
                <a:gd name="T28" fmla="*/ 2147483647 w 527"/>
                <a:gd name="T29" fmla="*/ 2147483647 h 840"/>
                <a:gd name="T30" fmla="*/ 2147483647 w 527"/>
                <a:gd name="T31" fmla="*/ 2147483647 h 840"/>
                <a:gd name="T32" fmla="*/ 2147483647 w 527"/>
                <a:gd name="T33" fmla="*/ 2147483647 h 840"/>
                <a:gd name="T34" fmla="*/ 2147483647 w 527"/>
                <a:gd name="T35" fmla="*/ 2147483647 h 840"/>
                <a:gd name="T36" fmla="*/ 2147483647 w 527"/>
                <a:gd name="T37" fmla="*/ 2147483647 h 840"/>
                <a:gd name="T38" fmla="*/ 2147483647 w 527"/>
                <a:gd name="T39" fmla="*/ 2147483647 h 840"/>
                <a:gd name="T40" fmla="*/ 2147483647 w 527"/>
                <a:gd name="T41" fmla="*/ 2147483647 h 840"/>
                <a:gd name="T42" fmla="*/ 2147483647 w 527"/>
                <a:gd name="T43" fmla="*/ 2147483647 h 840"/>
                <a:gd name="T44" fmla="*/ 2147483647 w 527"/>
                <a:gd name="T45" fmla="*/ 2147483647 h 840"/>
                <a:gd name="T46" fmla="*/ 2147483647 w 527"/>
                <a:gd name="T47" fmla="*/ 2147483647 h 840"/>
                <a:gd name="T48" fmla="*/ 2147483647 w 527"/>
                <a:gd name="T49" fmla="*/ 2147483647 h 840"/>
                <a:gd name="T50" fmla="*/ 2147483647 w 527"/>
                <a:gd name="T51" fmla="*/ 2147483647 h 840"/>
                <a:gd name="T52" fmla="*/ 2147483647 w 527"/>
                <a:gd name="T53" fmla="*/ 2147483647 h 840"/>
                <a:gd name="T54" fmla="*/ 2147483647 w 527"/>
                <a:gd name="T55" fmla="*/ 2147483647 h 840"/>
                <a:gd name="T56" fmla="*/ 2147483647 w 527"/>
                <a:gd name="T57" fmla="*/ 2147483647 h 840"/>
                <a:gd name="T58" fmla="*/ 2147483647 w 527"/>
                <a:gd name="T59" fmla="*/ 2147483647 h 840"/>
                <a:gd name="T60" fmla="*/ 2147483647 w 527"/>
                <a:gd name="T61" fmla="*/ 2147483647 h 840"/>
                <a:gd name="T62" fmla="*/ 2147483647 w 527"/>
                <a:gd name="T63" fmla="*/ 2147483647 h 840"/>
                <a:gd name="T64" fmla="*/ 2147483647 w 527"/>
                <a:gd name="T65" fmla="*/ 2147483647 h 840"/>
                <a:gd name="T66" fmla="*/ 2147483647 w 527"/>
                <a:gd name="T67" fmla="*/ 2147483647 h 840"/>
                <a:gd name="T68" fmla="*/ 2147483647 w 527"/>
                <a:gd name="T69" fmla="*/ 2147483647 h 840"/>
                <a:gd name="T70" fmla="*/ 2147483647 w 527"/>
                <a:gd name="T71" fmla="*/ 2147483647 h 840"/>
                <a:gd name="T72" fmla="*/ 2147483647 w 527"/>
                <a:gd name="T73" fmla="*/ 2147483647 h 840"/>
                <a:gd name="T74" fmla="*/ 2147483647 w 527"/>
                <a:gd name="T75" fmla="*/ 2147483647 h 840"/>
                <a:gd name="T76" fmla="*/ 2147483647 w 527"/>
                <a:gd name="T77" fmla="*/ 2147483647 h 840"/>
                <a:gd name="T78" fmla="*/ 2147483647 w 527"/>
                <a:gd name="T79" fmla="*/ 2147483647 h 840"/>
                <a:gd name="T80" fmla="*/ 2147483647 w 527"/>
                <a:gd name="T81" fmla="*/ 2147483647 h 840"/>
                <a:gd name="T82" fmla="*/ 2147483647 w 527"/>
                <a:gd name="T83" fmla="*/ 2147483647 h 840"/>
                <a:gd name="T84" fmla="*/ 2147483647 w 527"/>
                <a:gd name="T85" fmla="*/ 2147483647 h 840"/>
                <a:gd name="T86" fmla="*/ 2147483647 w 527"/>
                <a:gd name="T87" fmla="*/ 0 h 84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27"/>
                <a:gd name="T133" fmla="*/ 0 h 840"/>
                <a:gd name="T134" fmla="*/ 527 w 527"/>
                <a:gd name="T135" fmla="*/ 840 h 84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27" h="840">
                  <a:moveTo>
                    <a:pt x="383" y="0"/>
                  </a:moveTo>
                  <a:lnTo>
                    <a:pt x="365" y="36"/>
                  </a:lnTo>
                  <a:lnTo>
                    <a:pt x="329" y="84"/>
                  </a:lnTo>
                  <a:lnTo>
                    <a:pt x="293" y="84"/>
                  </a:lnTo>
                  <a:lnTo>
                    <a:pt x="275" y="114"/>
                  </a:lnTo>
                  <a:lnTo>
                    <a:pt x="251" y="138"/>
                  </a:lnTo>
                  <a:lnTo>
                    <a:pt x="215" y="132"/>
                  </a:lnTo>
                  <a:lnTo>
                    <a:pt x="191" y="114"/>
                  </a:lnTo>
                  <a:lnTo>
                    <a:pt x="179" y="138"/>
                  </a:lnTo>
                  <a:lnTo>
                    <a:pt x="173" y="168"/>
                  </a:lnTo>
                  <a:lnTo>
                    <a:pt x="155" y="186"/>
                  </a:lnTo>
                  <a:lnTo>
                    <a:pt x="119" y="168"/>
                  </a:lnTo>
                  <a:lnTo>
                    <a:pt x="95" y="162"/>
                  </a:lnTo>
                  <a:lnTo>
                    <a:pt x="89" y="186"/>
                  </a:lnTo>
                  <a:lnTo>
                    <a:pt x="95" y="216"/>
                  </a:lnTo>
                  <a:lnTo>
                    <a:pt x="60" y="234"/>
                  </a:lnTo>
                  <a:lnTo>
                    <a:pt x="24" y="216"/>
                  </a:lnTo>
                  <a:lnTo>
                    <a:pt x="36" y="264"/>
                  </a:lnTo>
                  <a:lnTo>
                    <a:pt x="24" y="318"/>
                  </a:lnTo>
                  <a:lnTo>
                    <a:pt x="0" y="360"/>
                  </a:lnTo>
                  <a:lnTo>
                    <a:pt x="12" y="378"/>
                  </a:lnTo>
                  <a:lnTo>
                    <a:pt x="36" y="414"/>
                  </a:lnTo>
                  <a:lnTo>
                    <a:pt x="42" y="450"/>
                  </a:lnTo>
                  <a:lnTo>
                    <a:pt x="54" y="480"/>
                  </a:lnTo>
                  <a:lnTo>
                    <a:pt x="60" y="498"/>
                  </a:lnTo>
                  <a:lnTo>
                    <a:pt x="71" y="546"/>
                  </a:lnTo>
                  <a:lnTo>
                    <a:pt x="71" y="576"/>
                  </a:lnTo>
                  <a:lnTo>
                    <a:pt x="77" y="582"/>
                  </a:lnTo>
                  <a:lnTo>
                    <a:pt x="89" y="594"/>
                  </a:lnTo>
                  <a:lnTo>
                    <a:pt x="107" y="612"/>
                  </a:lnTo>
                  <a:lnTo>
                    <a:pt x="137" y="636"/>
                  </a:lnTo>
                  <a:lnTo>
                    <a:pt x="155" y="666"/>
                  </a:lnTo>
                  <a:lnTo>
                    <a:pt x="173" y="696"/>
                  </a:lnTo>
                  <a:lnTo>
                    <a:pt x="197" y="714"/>
                  </a:lnTo>
                  <a:lnTo>
                    <a:pt x="209" y="714"/>
                  </a:lnTo>
                  <a:lnTo>
                    <a:pt x="215" y="750"/>
                  </a:lnTo>
                  <a:lnTo>
                    <a:pt x="215" y="774"/>
                  </a:lnTo>
                  <a:lnTo>
                    <a:pt x="239" y="780"/>
                  </a:lnTo>
                  <a:lnTo>
                    <a:pt x="275" y="792"/>
                  </a:lnTo>
                  <a:lnTo>
                    <a:pt x="293" y="798"/>
                  </a:lnTo>
                  <a:lnTo>
                    <a:pt x="311" y="810"/>
                  </a:lnTo>
                  <a:lnTo>
                    <a:pt x="335" y="828"/>
                  </a:lnTo>
                  <a:lnTo>
                    <a:pt x="353" y="840"/>
                  </a:lnTo>
                  <a:lnTo>
                    <a:pt x="365" y="828"/>
                  </a:lnTo>
                  <a:lnTo>
                    <a:pt x="371" y="816"/>
                  </a:lnTo>
                  <a:lnTo>
                    <a:pt x="395" y="810"/>
                  </a:lnTo>
                  <a:lnTo>
                    <a:pt x="407" y="810"/>
                  </a:lnTo>
                  <a:lnTo>
                    <a:pt x="431" y="798"/>
                  </a:lnTo>
                  <a:lnTo>
                    <a:pt x="449" y="780"/>
                  </a:lnTo>
                  <a:lnTo>
                    <a:pt x="425" y="732"/>
                  </a:lnTo>
                  <a:lnTo>
                    <a:pt x="449" y="726"/>
                  </a:lnTo>
                  <a:lnTo>
                    <a:pt x="467" y="726"/>
                  </a:lnTo>
                  <a:lnTo>
                    <a:pt x="491" y="726"/>
                  </a:lnTo>
                  <a:lnTo>
                    <a:pt x="509" y="726"/>
                  </a:lnTo>
                  <a:lnTo>
                    <a:pt x="527" y="684"/>
                  </a:lnTo>
                  <a:lnTo>
                    <a:pt x="521" y="648"/>
                  </a:lnTo>
                  <a:lnTo>
                    <a:pt x="503" y="612"/>
                  </a:lnTo>
                  <a:lnTo>
                    <a:pt x="473" y="576"/>
                  </a:lnTo>
                  <a:lnTo>
                    <a:pt x="431" y="582"/>
                  </a:lnTo>
                  <a:lnTo>
                    <a:pt x="329" y="582"/>
                  </a:lnTo>
                  <a:lnTo>
                    <a:pt x="311" y="534"/>
                  </a:lnTo>
                  <a:lnTo>
                    <a:pt x="329" y="534"/>
                  </a:lnTo>
                  <a:lnTo>
                    <a:pt x="371" y="546"/>
                  </a:lnTo>
                  <a:lnTo>
                    <a:pt x="383" y="528"/>
                  </a:lnTo>
                  <a:lnTo>
                    <a:pt x="353" y="510"/>
                  </a:lnTo>
                  <a:lnTo>
                    <a:pt x="323" y="486"/>
                  </a:lnTo>
                  <a:lnTo>
                    <a:pt x="311" y="486"/>
                  </a:lnTo>
                  <a:lnTo>
                    <a:pt x="293" y="462"/>
                  </a:lnTo>
                  <a:lnTo>
                    <a:pt x="287" y="450"/>
                  </a:lnTo>
                  <a:lnTo>
                    <a:pt x="305" y="402"/>
                  </a:lnTo>
                  <a:lnTo>
                    <a:pt x="335" y="414"/>
                  </a:lnTo>
                  <a:lnTo>
                    <a:pt x="335" y="402"/>
                  </a:lnTo>
                  <a:lnTo>
                    <a:pt x="329" y="360"/>
                  </a:lnTo>
                  <a:lnTo>
                    <a:pt x="329" y="348"/>
                  </a:lnTo>
                  <a:lnTo>
                    <a:pt x="347" y="318"/>
                  </a:lnTo>
                  <a:lnTo>
                    <a:pt x="383" y="318"/>
                  </a:lnTo>
                  <a:lnTo>
                    <a:pt x="383" y="282"/>
                  </a:lnTo>
                  <a:lnTo>
                    <a:pt x="389" y="246"/>
                  </a:lnTo>
                  <a:lnTo>
                    <a:pt x="389" y="222"/>
                  </a:lnTo>
                  <a:lnTo>
                    <a:pt x="371" y="198"/>
                  </a:lnTo>
                  <a:lnTo>
                    <a:pt x="371" y="180"/>
                  </a:lnTo>
                  <a:lnTo>
                    <a:pt x="383" y="138"/>
                  </a:lnTo>
                  <a:lnTo>
                    <a:pt x="389" y="120"/>
                  </a:lnTo>
                  <a:lnTo>
                    <a:pt x="395" y="96"/>
                  </a:lnTo>
                  <a:lnTo>
                    <a:pt x="407" y="72"/>
                  </a:lnTo>
                  <a:lnTo>
                    <a:pt x="407" y="54"/>
                  </a:lnTo>
                  <a:lnTo>
                    <a:pt x="395" y="24"/>
                  </a:lnTo>
                  <a:lnTo>
                    <a:pt x="383" y="0"/>
                  </a:lnTo>
                </a:path>
              </a:pathLst>
            </a:custGeom>
            <a:noFill/>
            <a:ln w="9525" cap="rnd">
              <a:solidFill>
                <a:srgbClr val="000000"/>
              </a:solidFill>
              <a:round/>
              <a:headEnd/>
              <a:tailEnd/>
            </a:ln>
          </p:spPr>
          <p:txBody>
            <a:bodyPr/>
            <a:lstStyle/>
            <a:p>
              <a:endParaRPr lang="en-US"/>
            </a:p>
          </p:txBody>
        </p:sp>
      </p:grpSp>
      <p:grpSp>
        <p:nvGrpSpPr>
          <p:cNvPr id="25762" name="Group 298"/>
          <p:cNvGrpSpPr>
            <a:grpSpLocks/>
          </p:cNvGrpSpPr>
          <p:nvPr/>
        </p:nvGrpSpPr>
        <p:grpSpPr bwMode="auto">
          <a:xfrm>
            <a:off x="2830513" y="4486275"/>
            <a:ext cx="849312" cy="1343025"/>
            <a:chOff x="2830513" y="4486275"/>
            <a:chExt cx="849312" cy="1343025"/>
          </a:xfrm>
        </p:grpSpPr>
        <p:sp>
          <p:nvSpPr>
            <p:cNvPr id="5303" name="Freeform 197"/>
            <p:cNvSpPr>
              <a:spLocks/>
            </p:cNvSpPr>
            <p:nvPr/>
          </p:nvSpPr>
          <p:spPr bwMode="auto">
            <a:xfrm>
              <a:off x="2830513" y="4486275"/>
              <a:ext cx="849312" cy="1343025"/>
            </a:xfrm>
            <a:custGeom>
              <a:avLst/>
              <a:gdLst>
                <a:gd name="T0" fmla="*/ 2147483647 w 545"/>
                <a:gd name="T1" fmla="*/ 2147483647 h 846"/>
                <a:gd name="T2" fmla="*/ 2147483647 w 545"/>
                <a:gd name="T3" fmla="*/ 2147483647 h 846"/>
                <a:gd name="T4" fmla="*/ 2147483647 w 545"/>
                <a:gd name="T5" fmla="*/ 2147483647 h 846"/>
                <a:gd name="T6" fmla="*/ 2147483647 w 545"/>
                <a:gd name="T7" fmla="*/ 2147483647 h 846"/>
                <a:gd name="T8" fmla="*/ 2147483647 w 545"/>
                <a:gd name="T9" fmla="*/ 2147483647 h 846"/>
                <a:gd name="T10" fmla="*/ 2147483647 w 545"/>
                <a:gd name="T11" fmla="*/ 2147483647 h 846"/>
                <a:gd name="T12" fmla="*/ 2147483647 w 545"/>
                <a:gd name="T13" fmla="*/ 2147483647 h 846"/>
                <a:gd name="T14" fmla="*/ 2147483647 w 545"/>
                <a:gd name="T15" fmla="*/ 2147483647 h 846"/>
                <a:gd name="T16" fmla="*/ 2147483647 w 545"/>
                <a:gd name="T17" fmla="*/ 2147483647 h 846"/>
                <a:gd name="T18" fmla="*/ 0 w 545"/>
                <a:gd name="T19" fmla="*/ 2147483647 h 846"/>
                <a:gd name="T20" fmla="*/ 2147483647 w 545"/>
                <a:gd name="T21" fmla="*/ 2147483647 h 846"/>
                <a:gd name="T22" fmla="*/ 2147483647 w 545"/>
                <a:gd name="T23" fmla="*/ 2147483647 h 846"/>
                <a:gd name="T24" fmla="*/ 2147483647 w 545"/>
                <a:gd name="T25" fmla="*/ 2147483647 h 846"/>
                <a:gd name="T26" fmla="*/ 2147483647 w 545"/>
                <a:gd name="T27" fmla="*/ 2147483647 h 846"/>
                <a:gd name="T28" fmla="*/ 2147483647 w 545"/>
                <a:gd name="T29" fmla="*/ 2147483647 h 846"/>
                <a:gd name="T30" fmla="*/ 2147483647 w 545"/>
                <a:gd name="T31" fmla="*/ 2147483647 h 846"/>
                <a:gd name="T32" fmla="*/ 2147483647 w 545"/>
                <a:gd name="T33" fmla="*/ 2147483647 h 846"/>
                <a:gd name="T34" fmla="*/ 2147483647 w 545"/>
                <a:gd name="T35" fmla="*/ 2147483647 h 846"/>
                <a:gd name="T36" fmla="*/ 2147483647 w 545"/>
                <a:gd name="T37" fmla="*/ 2147483647 h 846"/>
                <a:gd name="T38" fmla="*/ 2147483647 w 545"/>
                <a:gd name="T39" fmla="*/ 2147483647 h 846"/>
                <a:gd name="T40" fmla="*/ 2147483647 w 545"/>
                <a:gd name="T41" fmla="*/ 2147483647 h 846"/>
                <a:gd name="T42" fmla="*/ 2147483647 w 545"/>
                <a:gd name="T43" fmla="*/ 2147483647 h 846"/>
                <a:gd name="T44" fmla="*/ 2147483647 w 545"/>
                <a:gd name="T45" fmla="*/ 2147483647 h 846"/>
                <a:gd name="T46" fmla="*/ 2147483647 w 545"/>
                <a:gd name="T47" fmla="*/ 2147483647 h 846"/>
                <a:gd name="T48" fmla="*/ 2147483647 w 545"/>
                <a:gd name="T49" fmla="*/ 2147483647 h 846"/>
                <a:gd name="T50" fmla="*/ 2147483647 w 545"/>
                <a:gd name="T51" fmla="*/ 2147483647 h 846"/>
                <a:gd name="T52" fmla="*/ 2147483647 w 545"/>
                <a:gd name="T53" fmla="*/ 2147483647 h 846"/>
                <a:gd name="T54" fmla="*/ 2147483647 w 545"/>
                <a:gd name="T55" fmla="*/ 2147483647 h 846"/>
                <a:gd name="T56" fmla="*/ 2147483647 w 545"/>
                <a:gd name="T57" fmla="*/ 2147483647 h 846"/>
                <a:gd name="T58" fmla="*/ 2147483647 w 545"/>
                <a:gd name="T59" fmla="*/ 2147483647 h 846"/>
                <a:gd name="T60" fmla="*/ 2147483647 w 545"/>
                <a:gd name="T61" fmla="*/ 2147483647 h 846"/>
                <a:gd name="T62" fmla="*/ 2147483647 w 545"/>
                <a:gd name="T63" fmla="*/ 2147483647 h 846"/>
                <a:gd name="T64" fmla="*/ 2147483647 w 545"/>
                <a:gd name="T65" fmla="*/ 2147483647 h 846"/>
                <a:gd name="T66" fmla="*/ 2147483647 w 545"/>
                <a:gd name="T67" fmla="*/ 2147483647 h 846"/>
                <a:gd name="T68" fmla="*/ 2147483647 w 545"/>
                <a:gd name="T69" fmla="*/ 2147483647 h 846"/>
                <a:gd name="T70" fmla="*/ 2147483647 w 545"/>
                <a:gd name="T71" fmla="*/ 2147483647 h 846"/>
                <a:gd name="T72" fmla="*/ 2147483647 w 545"/>
                <a:gd name="T73" fmla="*/ 2147483647 h 846"/>
                <a:gd name="T74" fmla="*/ 2147483647 w 545"/>
                <a:gd name="T75" fmla="*/ 2147483647 h 846"/>
                <a:gd name="T76" fmla="*/ 2147483647 w 545"/>
                <a:gd name="T77" fmla="*/ 2147483647 h 846"/>
                <a:gd name="T78" fmla="*/ 2147483647 w 545"/>
                <a:gd name="T79" fmla="*/ 2147483647 h 846"/>
                <a:gd name="T80" fmla="*/ 2147483647 w 545"/>
                <a:gd name="T81" fmla="*/ 2147483647 h 846"/>
                <a:gd name="T82" fmla="*/ 2147483647 w 545"/>
                <a:gd name="T83" fmla="*/ 2147483647 h 846"/>
                <a:gd name="T84" fmla="*/ 2147483647 w 545"/>
                <a:gd name="T85" fmla="*/ 2147483647 h 846"/>
                <a:gd name="T86" fmla="*/ 2147483647 w 545"/>
                <a:gd name="T87" fmla="*/ 0 h 8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5"/>
                <a:gd name="T133" fmla="*/ 0 h 846"/>
                <a:gd name="T134" fmla="*/ 545 w 545"/>
                <a:gd name="T135" fmla="*/ 846 h 84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5" h="846">
                  <a:moveTo>
                    <a:pt x="395" y="0"/>
                  </a:moveTo>
                  <a:lnTo>
                    <a:pt x="377" y="36"/>
                  </a:lnTo>
                  <a:lnTo>
                    <a:pt x="341" y="84"/>
                  </a:lnTo>
                  <a:lnTo>
                    <a:pt x="305" y="84"/>
                  </a:lnTo>
                  <a:lnTo>
                    <a:pt x="287" y="114"/>
                  </a:lnTo>
                  <a:lnTo>
                    <a:pt x="263" y="144"/>
                  </a:lnTo>
                  <a:lnTo>
                    <a:pt x="221" y="132"/>
                  </a:lnTo>
                  <a:lnTo>
                    <a:pt x="197" y="114"/>
                  </a:lnTo>
                  <a:lnTo>
                    <a:pt x="185" y="144"/>
                  </a:lnTo>
                  <a:lnTo>
                    <a:pt x="179" y="168"/>
                  </a:lnTo>
                  <a:lnTo>
                    <a:pt x="161" y="192"/>
                  </a:lnTo>
                  <a:lnTo>
                    <a:pt x="125" y="168"/>
                  </a:lnTo>
                  <a:lnTo>
                    <a:pt x="101" y="162"/>
                  </a:lnTo>
                  <a:lnTo>
                    <a:pt x="89" y="192"/>
                  </a:lnTo>
                  <a:lnTo>
                    <a:pt x="101" y="216"/>
                  </a:lnTo>
                  <a:lnTo>
                    <a:pt x="66" y="234"/>
                  </a:lnTo>
                  <a:lnTo>
                    <a:pt x="30" y="216"/>
                  </a:lnTo>
                  <a:lnTo>
                    <a:pt x="36" y="264"/>
                  </a:lnTo>
                  <a:lnTo>
                    <a:pt x="30" y="324"/>
                  </a:lnTo>
                  <a:lnTo>
                    <a:pt x="0" y="360"/>
                  </a:lnTo>
                  <a:lnTo>
                    <a:pt x="12" y="378"/>
                  </a:lnTo>
                  <a:lnTo>
                    <a:pt x="36" y="414"/>
                  </a:lnTo>
                  <a:lnTo>
                    <a:pt x="48" y="456"/>
                  </a:lnTo>
                  <a:lnTo>
                    <a:pt x="54" y="480"/>
                  </a:lnTo>
                  <a:lnTo>
                    <a:pt x="66" y="504"/>
                  </a:lnTo>
                  <a:lnTo>
                    <a:pt x="72" y="552"/>
                  </a:lnTo>
                  <a:lnTo>
                    <a:pt x="72" y="576"/>
                  </a:lnTo>
                  <a:lnTo>
                    <a:pt x="83" y="588"/>
                  </a:lnTo>
                  <a:lnTo>
                    <a:pt x="89" y="600"/>
                  </a:lnTo>
                  <a:lnTo>
                    <a:pt x="107" y="618"/>
                  </a:lnTo>
                  <a:lnTo>
                    <a:pt x="143" y="642"/>
                  </a:lnTo>
                  <a:lnTo>
                    <a:pt x="161" y="672"/>
                  </a:lnTo>
                  <a:lnTo>
                    <a:pt x="179" y="702"/>
                  </a:lnTo>
                  <a:lnTo>
                    <a:pt x="203" y="720"/>
                  </a:lnTo>
                  <a:lnTo>
                    <a:pt x="215" y="720"/>
                  </a:lnTo>
                  <a:lnTo>
                    <a:pt x="221" y="762"/>
                  </a:lnTo>
                  <a:lnTo>
                    <a:pt x="221" y="780"/>
                  </a:lnTo>
                  <a:lnTo>
                    <a:pt x="251" y="786"/>
                  </a:lnTo>
                  <a:lnTo>
                    <a:pt x="287" y="798"/>
                  </a:lnTo>
                  <a:lnTo>
                    <a:pt x="305" y="804"/>
                  </a:lnTo>
                  <a:lnTo>
                    <a:pt x="323" y="816"/>
                  </a:lnTo>
                  <a:lnTo>
                    <a:pt x="347" y="834"/>
                  </a:lnTo>
                  <a:lnTo>
                    <a:pt x="365" y="846"/>
                  </a:lnTo>
                  <a:lnTo>
                    <a:pt x="377" y="834"/>
                  </a:lnTo>
                  <a:lnTo>
                    <a:pt x="383" y="828"/>
                  </a:lnTo>
                  <a:lnTo>
                    <a:pt x="413" y="816"/>
                  </a:lnTo>
                  <a:lnTo>
                    <a:pt x="419" y="816"/>
                  </a:lnTo>
                  <a:lnTo>
                    <a:pt x="449" y="804"/>
                  </a:lnTo>
                  <a:lnTo>
                    <a:pt x="467" y="786"/>
                  </a:lnTo>
                  <a:lnTo>
                    <a:pt x="437" y="738"/>
                  </a:lnTo>
                  <a:lnTo>
                    <a:pt x="467" y="732"/>
                  </a:lnTo>
                  <a:lnTo>
                    <a:pt x="485" y="732"/>
                  </a:lnTo>
                  <a:lnTo>
                    <a:pt x="509" y="732"/>
                  </a:lnTo>
                  <a:lnTo>
                    <a:pt x="533" y="732"/>
                  </a:lnTo>
                  <a:lnTo>
                    <a:pt x="545" y="690"/>
                  </a:lnTo>
                  <a:lnTo>
                    <a:pt x="539" y="654"/>
                  </a:lnTo>
                  <a:lnTo>
                    <a:pt x="521" y="618"/>
                  </a:lnTo>
                  <a:lnTo>
                    <a:pt x="491" y="576"/>
                  </a:lnTo>
                  <a:lnTo>
                    <a:pt x="449" y="588"/>
                  </a:lnTo>
                  <a:lnTo>
                    <a:pt x="341" y="588"/>
                  </a:lnTo>
                  <a:lnTo>
                    <a:pt x="323" y="540"/>
                  </a:lnTo>
                  <a:lnTo>
                    <a:pt x="341" y="540"/>
                  </a:lnTo>
                  <a:lnTo>
                    <a:pt x="383" y="552"/>
                  </a:lnTo>
                  <a:lnTo>
                    <a:pt x="395" y="534"/>
                  </a:lnTo>
                  <a:lnTo>
                    <a:pt x="365" y="510"/>
                  </a:lnTo>
                  <a:lnTo>
                    <a:pt x="335" y="492"/>
                  </a:lnTo>
                  <a:lnTo>
                    <a:pt x="323" y="492"/>
                  </a:lnTo>
                  <a:lnTo>
                    <a:pt x="305" y="462"/>
                  </a:lnTo>
                  <a:lnTo>
                    <a:pt x="299" y="456"/>
                  </a:lnTo>
                  <a:lnTo>
                    <a:pt x="311" y="408"/>
                  </a:lnTo>
                  <a:lnTo>
                    <a:pt x="347" y="414"/>
                  </a:lnTo>
                  <a:lnTo>
                    <a:pt x="347" y="408"/>
                  </a:lnTo>
                  <a:lnTo>
                    <a:pt x="341" y="360"/>
                  </a:lnTo>
                  <a:lnTo>
                    <a:pt x="341" y="354"/>
                  </a:lnTo>
                  <a:lnTo>
                    <a:pt x="359" y="324"/>
                  </a:lnTo>
                  <a:lnTo>
                    <a:pt x="395" y="324"/>
                  </a:lnTo>
                  <a:lnTo>
                    <a:pt x="395" y="282"/>
                  </a:lnTo>
                  <a:lnTo>
                    <a:pt x="401" y="246"/>
                  </a:lnTo>
                  <a:lnTo>
                    <a:pt x="401" y="228"/>
                  </a:lnTo>
                  <a:lnTo>
                    <a:pt x="383" y="198"/>
                  </a:lnTo>
                  <a:lnTo>
                    <a:pt x="383" y="180"/>
                  </a:lnTo>
                  <a:lnTo>
                    <a:pt x="395" y="144"/>
                  </a:lnTo>
                  <a:lnTo>
                    <a:pt x="401" y="120"/>
                  </a:lnTo>
                  <a:lnTo>
                    <a:pt x="413" y="96"/>
                  </a:lnTo>
                  <a:lnTo>
                    <a:pt x="419" y="72"/>
                  </a:lnTo>
                  <a:lnTo>
                    <a:pt x="419" y="54"/>
                  </a:lnTo>
                  <a:lnTo>
                    <a:pt x="413" y="30"/>
                  </a:lnTo>
                  <a:lnTo>
                    <a:pt x="395" y="0"/>
                  </a:lnTo>
                  <a:close/>
                </a:path>
              </a:pathLst>
            </a:custGeom>
            <a:solidFill>
              <a:srgbClr val="00FF00"/>
            </a:solidFill>
            <a:ln w="9525" cap="rnd">
              <a:solidFill>
                <a:srgbClr val="000000"/>
              </a:solidFill>
              <a:round/>
              <a:headEnd/>
              <a:tailEnd/>
            </a:ln>
          </p:spPr>
          <p:txBody>
            <a:bodyPr/>
            <a:lstStyle/>
            <a:p>
              <a:endParaRPr lang="en-US"/>
            </a:p>
          </p:txBody>
        </p:sp>
        <p:sp>
          <p:nvSpPr>
            <p:cNvPr id="5304" name="Freeform 198"/>
            <p:cNvSpPr>
              <a:spLocks/>
            </p:cNvSpPr>
            <p:nvPr/>
          </p:nvSpPr>
          <p:spPr bwMode="auto">
            <a:xfrm>
              <a:off x="2830513" y="4486275"/>
              <a:ext cx="849312" cy="1343025"/>
            </a:xfrm>
            <a:custGeom>
              <a:avLst/>
              <a:gdLst>
                <a:gd name="T0" fmla="*/ 2147483647 w 545"/>
                <a:gd name="T1" fmla="*/ 2147483647 h 846"/>
                <a:gd name="T2" fmla="*/ 2147483647 w 545"/>
                <a:gd name="T3" fmla="*/ 2147483647 h 846"/>
                <a:gd name="T4" fmla="*/ 2147483647 w 545"/>
                <a:gd name="T5" fmla="*/ 2147483647 h 846"/>
                <a:gd name="T6" fmla="*/ 2147483647 w 545"/>
                <a:gd name="T7" fmla="*/ 2147483647 h 846"/>
                <a:gd name="T8" fmla="*/ 2147483647 w 545"/>
                <a:gd name="T9" fmla="*/ 2147483647 h 846"/>
                <a:gd name="T10" fmla="*/ 2147483647 w 545"/>
                <a:gd name="T11" fmla="*/ 2147483647 h 846"/>
                <a:gd name="T12" fmla="*/ 2147483647 w 545"/>
                <a:gd name="T13" fmla="*/ 2147483647 h 846"/>
                <a:gd name="T14" fmla="*/ 2147483647 w 545"/>
                <a:gd name="T15" fmla="*/ 2147483647 h 846"/>
                <a:gd name="T16" fmla="*/ 2147483647 w 545"/>
                <a:gd name="T17" fmla="*/ 2147483647 h 846"/>
                <a:gd name="T18" fmla="*/ 0 w 545"/>
                <a:gd name="T19" fmla="*/ 2147483647 h 846"/>
                <a:gd name="T20" fmla="*/ 2147483647 w 545"/>
                <a:gd name="T21" fmla="*/ 2147483647 h 846"/>
                <a:gd name="T22" fmla="*/ 2147483647 w 545"/>
                <a:gd name="T23" fmla="*/ 2147483647 h 846"/>
                <a:gd name="T24" fmla="*/ 2147483647 w 545"/>
                <a:gd name="T25" fmla="*/ 2147483647 h 846"/>
                <a:gd name="T26" fmla="*/ 2147483647 w 545"/>
                <a:gd name="T27" fmla="*/ 2147483647 h 846"/>
                <a:gd name="T28" fmla="*/ 2147483647 w 545"/>
                <a:gd name="T29" fmla="*/ 2147483647 h 846"/>
                <a:gd name="T30" fmla="*/ 2147483647 w 545"/>
                <a:gd name="T31" fmla="*/ 2147483647 h 846"/>
                <a:gd name="T32" fmla="*/ 2147483647 w 545"/>
                <a:gd name="T33" fmla="*/ 2147483647 h 846"/>
                <a:gd name="T34" fmla="*/ 2147483647 w 545"/>
                <a:gd name="T35" fmla="*/ 2147483647 h 846"/>
                <a:gd name="T36" fmla="*/ 2147483647 w 545"/>
                <a:gd name="T37" fmla="*/ 2147483647 h 846"/>
                <a:gd name="T38" fmla="*/ 2147483647 w 545"/>
                <a:gd name="T39" fmla="*/ 2147483647 h 846"/>
                <a:gd name="T40" fmla="*/ 2147483647 w 545"/>
                <a:gd name="T41" fmla="*/ 2147483647 h 846"/>
                <a:gd name="T42" fmla="*/ 2147483647 w 545"/>
                <a:gd name="T43" fmla="*/ 2147483647 h 846"/>
                <a:gd name="T44" fmla="*/ 2147483647 w 545"/>
                <a:gd name="T45" fmla="*/ 2147483647 h 846"/>
                <a:gd name="T46" fmla="*/ 2147483647 w 545"/>
                <a:gd name="T47" fmla="*/ 2147483647 h 846"/>
                <a:gd name="T48" fmla="*/ 2147483647 w 545"/>
                <a:gd name="T49" fmla="*/ 2147483647 h 846"/>
                <a:gd name="T50" fmla="*/ 2147483647 w 545"/>
                <a:gd name="T51" fmla="*/ 2147483647 h 846"/>
                <a:gd name="T52" fmla="*/ 2147483647 w 545"/>
                <a:gd name="T53" fmla="*/ 2147483647 h 846"/>
                <a:gd name="T54" fmla="*/ 2147483647 w 545"/>
                <a:gd name="T55" fmla="*/ 2147483647 h 846"/>
                <a:gd name="T56" fmla="*/ 2147483647 w 545"/>
                <a:gd name="T57" fmla="*/ 2147483647 h 846"/>
                <a:gd name="T58" fmla="*/ 2147483647 w 545"/>
                <a:gd name="T59" fmla="*/ 2147483647 h 846"/>
                <a:gd name="T60" fmla="*/ 2147483647 w 545"/>
                <a:gd name="T61" fmla="*/ 2147483647 h 846"/>
                <a:gd name="T62" fmla="*/ 2147483647 w 545"/>
                <a:gd name="T63" fmla="*/ 2147483647 h 846"/>
                <a:gd name="T64" fmla="*/ 2147483647 w 545"/>
                <a:gd name="T65" fmla="*/ 2147483647 h 846"/>
                <a:gd name="T66" fmla="*/ 2147483647 w 545"/>
                <a:gd name="T67" fmla="*/ 2147483647 h 846"/>
                <a:gd name="T68" fmla="*/ 2147483647 w 545"/>
                <a:gd name="T69" fmla="*/ 2147483647 h 846"/>
                <a:gd name="T70" fmla="*/ 2147483647 w 545"/>
                <a:gd name="T71" fmla="*/ 2147483647 h 846"/>
                <a:gd name="T72" fmla="*/ 2147483647 w 545"/>
                <a:gd name="T73" fmla="*/ 2147483647 h 846"/>
                <a:gd name="T74" fmla="*/ 2147483647 w 545"/>
                <a:gd name="T75" fmla="*/ 2147483647 h 846"/>
                <a:gd name="T76" fmla="*/ 2147483647 w 545"/>
                <a:gd name="T77" fmla="*/ 2147483647 h 846"/>
                <a:gd name="T78" fmla="*/ 2147483647 w 545"/>
                <a:gd name="T79" fmla="*/ 2147483647 h 846"/>
                <a:gd name="T80" fmla="*/ 2147483647 w 545"/>
                <a:gd name="T81" fmla="*/ 2147483647 h 846"/>
                <a:gd name="T82" fmla="*/ 2147483647 w 545"/>
                <a:gd name="T83" fmla="*/ 2147483647 h 846"/>
                <a:gd name="T84" fmla="*/ 2147483647 w 545"/>
                <a:gd name="T85" fmla="*/ 2147483647 h 846"/>
                <a:gd name="T86" fmla="*/ 2147483647 w 545"/>
                <a:gd name="T87" fmla="*/ 0 h 84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45"/>
                <a:gd name="T133" fmla="*/ 0 h 846"/>
                <a:gd name="T134" fmla="*/ 545 w 545"/>
                <a:gd name="T135" fmla="*/ 846 h 84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45" h="846">
                  <a:moveTo>
                    <a:pt x="395" y="0"/>
                  </a:moveTo>
                  <a:lnTo>
                    <a:pt x="377" y="36"/>
                  </a:lnTo>
                  <a:lnTo>
                    <a:pt x="341" y="84"/>
                  </a:lnTo>
                  <a:lnTo>
                    <a:pt x="305" y="84"/>
                  </a:lnTo>
                  <a:lnTo>
                    <a:pt x="287" y="114"/>
                  </a:lnTo>
                  <a:lnTo>
                    <a:pt x="263" y="144"/>
                  </a:lnTo>
                  <a:lnTo>
                    <a:pt x="221" y="132"/>
                  </a:lnTo>
                  <a:lnTo>
                    <a:pt x="197" y="114"/>
                  </a:lnTo>
                  <a:lnTo>
                    <a:pt x="185" y="144"/>
                  </a:lnTo>
                  <a:lnTo>
                    <a:pt x="179" y="168"/>
                  </a:lnTo>
                  <a:lnTo>
                    <a:pt x="161" y="192"/>
                  </a:lnTo>
                  <a:lnTo>
                    <a:pt x="125" y="168"/>
                  </a:lnTo>
                  <a:lnTo>
                    <a:pt x="101" y="162"/>
                  </a:lnTo>
                  <a:lnTo>
                    <a:pt x="89" y="192"/>
                  </a:lnTo>
                  <a:lnTo>
                    <a:pt x="101" y="216"/>
                  </a:lnTo>
                  <a:lnTo>
                    <a:pt x="66" y="234"/>
                  </a:lnTo>
                  <a:lnTo>
                    <a:pt x="30" y="216"/>
                  </a:lnTo>
                  <a:lnTo>
                    <a:pt x="36" y="264"/>
                  </a:lnTo>
                  <a:lnTo>
                    <a:pt x="30" y="324"/>
                  </a:lnTo>
                  <a:lnTo>
                    <a:pt x="0" y="360"/>
                  </a:lnTo>
                  <a:lnTo>
                    <a:pt x="12" y="378"/>
                  </a:lnTo>
                  <a:lnTo>
                    <a:pt x="36" y="414"/>
                  </a:lnTo>
                  <a:lnTo>
                    <a:pt x="48" y="456"/>
                  </a:lnTo>
                  <a:lnTo>
                    <a:pt x="54" y="480"/>
                  </a:lnTo>
                  <a:lnTo>
                    <a:pt x="66" y="504"/>
                  </a:lnTo>
                  <a:lnTo>
                    <a:pt x="72" y="552"/>
                  </a:lnTo>
                  <a:lnTo>
                    <a:pt x="72" y="576"/>
                  </a:lnTo>
                  <a:lnTo>
                    <a:pt x="83" y="588"/>
                  </a:lnTo>
                  <a:lnTo>
                    <a:pt x="89" y="600"/>
                  </a:lnTo>
                  <a:lnTo>
                    <a:pt x="107" y="618"/>
                  </a:lnTo>
                  <a:lnTo>
                    <a:pt x="143" y="642"/>
                  </a:lnTo>
                  <a:lnTo>
                    <a:pt x="161" y="672"/>
                  </a:lnTo>
                  <a:lnTo>
                    <a:pt x="179" y="702"/>
                  </a:lnTo>
                  <a:lnTo>
                    <a:pt x="203" y="720"/>
                  </a:lnTo>
                  <a:lnTo>
                    <a:pt x="215" y="720"/>
                  </a:lnTo>
                  <a:lnTo>
                    <a:pt x="221" y="762"/>
                  </a:lnTo>
                  <a:lnTo>
                    <a:pt x="221" y="780"/>
                  </a:lnTo>
                  <a:lnTo>
                    <a:pt x="251" y="786"/>
                  </a:lnTo>
                  <a:lnTo>
                    <a:pt x="287" y="798"/>
                  </a:lnTo>
                  <a:lnTo>
                    <a:pt x="305" y="804"/>
                  </a:lnTo>
                  <a:lnTo>
                    <a:pt x="323" y="816"/>
                  </a:lnTo>
                  <a:lnTo>
                    <a:pt x="347" y="834"/>
                  </a:lnTo>
                  <a:lnTo>
                    <a:pt x="365" y="846"/>
                  </a:lnTo>
                  <a:lnTo>
                    <a:pt x="377" y="834"/>
                  </a:lnTo>
                  <a:lnTo>
                    <a:pt x="383" y="828"/>
                  </a:lnTo>
                  <a:lnTo>
                    <a:pt x="413" y="816"/>
                  </a:lnTo>
                  <a:lnTo>
                    <a:pt x="419" y="816"/>
                  </a:lnTo>
                  <a:lnTo>
                    <a:pt x="449" y="804"/>
                  </a:lnTo>
                  <a:lnTo>
                    <a:pt x="467" y="786"/>
                  </a:lnTo>
                  <a:lnTo>
                    <a:pt x="437" y="738"/>
                  </a:lnTo>
                  <a:lnTo>
                    <a:pt x="467" y="732"/>
                  </a:lnTo>
                  <a:lnTo>
                    <a:pt x="485" y="732"/>
                  </a:lnTo>
                  <a:lnTo>
                    <a:pt x="509" y="732"/>
                  </a:lnTo>
                  <a:lnTo>
                    <a:pt x="533" y="732"/>
                  </a:lnTo>
                  <a:lnTo>
                    <a:pt x="545" y="690"/>
                  </a:lnTo>
                  <a:lnTo>
                    <a:pt x="539" y="654"/>
                  </a:lnTo>
                  <a:lnTo>
                    <a:pt x="521" y="618"/>
                  </a:lnTo>
                  <a:lnTo>
                    <a:pt x="491" y="576"/>
                  </a:lnTo>
                  <a:lnTo>
                    <a:pt x="449" y="588"/>
                  </a:lnTo>
                  <a:lnTo>
                    <a:pt x="341" y="588"/>
                  </a:lnTo>
                  <a:lnTo>
                    <a:pt x="323" y="540"/>
                  </a:lnTo>
                  <a:lnTo>
                    <a:pt x="341" y="540"/>
                  </a:lnTo>
                  <a:lnTo>
                    <a:pt x="383" y="552"/>
                  </a:lnTo>
                  <a:lnTo>
                    <a:pt x="395" y="534"/>
                  </a:lnTo>
                  <a:lnTo>
                    <a:pt x="365" y="510"/>
                  </a:lnTo>
                  <a:lnTo>
                    <a:pt x="335" y="492"/>
                  </a:lnTo>
                  <a:lnTo>
                    <a:pt x="323" y="492"/>
                  </a:lnTo>
                  <a:lnTo>
                    <a:pt x="305" y="462"/>
                  </a:lnTo>
                  <a:lnTo>
                    <a:pt x="299" y="456"/>
                  </a:lnTo>
                  <a:lnTo>
                    <a:pt x="311" y="408"/>
                  </a:lnTo>
                  <a:lnTo>
                    <a:pt x="347" y="414"/>
                  </a:lnTo>
                  <a:lnTo>
                    <a:pt x="347" y="408"/>
                  </a:lnTo>
                  <a:lnTo>
                    <a:pt x="341" y="360"/>
                  </a:lnTo>
                  <a:lnTo>
                    <a:pt x="341" y="354"/>
                  </a:lnTo>
                  <a:lnTo>
                    <a:pt x="359" y="324"/>
                  </a:lnTo>
                  <a:lnTo>
                    <a:pt x="395" y="324"/>
                  </a:lnTo>
                  <a:lnTo>
                    <a:pt x="395" y="282"/>
                  </a:lnTo>
                  <a:lnTo>
                    <a:pt x="401" y="246"/>
                  </a:lnTo>
                  <a:lnTo>
                    <a:pt x="401" y="228"/>
                  </a:lnTo>
                  <a:lnTo>
                    <a:pt x="383" y="198"/>
                  </a:lnTo>
                  <a:lnTo>
                    <a:pt x="383" y="180"/>
                  </a:lnTo>
                  <a:lnTo>
                    <a:pt x="395" y="144"/>
                  </a:lnTo>
                  <a:lnTo>
                    <a:pt x="401" y="120"/>
                  </a:lnTo>
                  <a:lnTo>
                    <a:pt x="413" y="96"/>
                  </a:lnTo>
                  <a:lnTo>
                    <a:pt x="419" y="72"/>
                  </a:lnTo>
                  <a:lnTo>
                    <a:pt x="419" y="54"/>
                  </a:lnTo>
                  <a:lnTo>
                    <a:pt x="413" y="30"/>
                  </a:lnTo>
                  <a:lnTo>
                    <a:pt x="395" y="0"/>
                  </a:lnTo>
                </a:path>
              </a:pathLst>
            </a:custGeom>
            <a:solidFill>
              <a:srgbClr val="00FF00"/>
            </a:solidFill>
            <a:ln w="9525" cap="rnd">
              <a:solidFill>
                <a:srgbClr val="000000"/>
              </a:solidFill>
              <a:round/>
              <a:headEnd/>
              <a:tailEnd/>
            </a:ln>
          </p:spPr>
          <p:txBody>
            <a:bodyPr/>
            <a:lstStyle/>
            <a:p>
              <a:endParaRPr lang="en-US"/>
            </a:p>
          </p:txBody>
        </p:sp>
      </p:grpSp>
      <p:grpSp>
        <p:nvGrpSpPr>
          <p:cNvPr id="25763" name="Group 299"/>
          <p:cNvGrpSpPr>
            <a:grpSpLocks/>
          </p:cNvGrpSpPr>
          <p:nvPr/>
        </p:nvGrpSpPr>
        <p:grpSpPr bwMode="auto">
          <a:xfrm>
            <a:off x="2630488" y="3759200"/>
            <a:ext cx="1541462" cy="1295400"/>
            <a:chOff x="2630488" y="3759200"/>
            <a:chExt cx="1541462" cy="1295400"/>
          </a:xfrm>
        </p:grpSpPr>
        <p:sp>
          <p:nvSpPr>
            <p:cNvPr id="5301" name="Freeform 200"/>
            <p:cNvSpPr>
              <a:spLocks/>
            </p:cNvSpPr>
            <p:nvPr/>
          </p:nvSpPr>
          <p:spPr bwMode="auto">
            <a:xfrm>
              <a:off x="2630488" y="3759200"/>
              <a:ext cx="1541462" cy="1295400"/>
            </a:xfrm>
            <a:custGeom>
              <a:avLst/>
              <a:gdLst>
                <a:gd name="T0" fmla="*/ 2147483647 w 988"/>
                <a:gd name="T1" fmla="*/ 2147483647 h 816"/>
                <a:gd name="T2" fmla="*/ 2147483647 w 988"/>
                <a:gd name="T3" fmla="*/ 2147483647 h 816"/>
                <a:gd name="T4" fmla="*/ 2147483647 w 988"/>
                <a:gd name="T5" fmla="*/ 2147483647 h 816"/>
                <a:gd name="T6" fmla="*/ 2147483647 w 988"/>
                <a:gd name="T7" fmla="*/ 2147483647 h 816"/>
                <a:gd name="T8" fmla="*/ 2147483647 w 988"/>
                <a:gd name="T9" fmla="*/ 2147483647 h 816"/>
                <a:gd name="T10" fmla="*/ 2147483647 w 988"/>
                <a:gd name="T11" fmla="*/ 2147483647 h 816"/>
                <a:gd name="T12" fmla="*/ 2147483647 w 988"/>
                <a:gd name="T13" fmla="*/ 2147483647 h 816"/>
                <a:gd name="T14" fmla="*/ 2147483647 w 988"/>
                <a:gd name="T15" fmla="*/ 2147483647 h 816"/>
                <a:gd name="T16" fmla="*/ 2147483647 w 988"/>
                <a:gd name="T17" fmla="*/ 2147483647 h 816"/>
                <a:gd name="T18" fmla="*/ 2147483647 w 988"/>
                <a:gd name="T19" fmla="*/ 2147483647 h 816"/>
                <a:gd name="T20" fmla="*/ 2147483647 w 988"/>
                <a:gd name="T21" fmla="*/ 2147483647 h 816"/>
                <a:gd name="T22" fmla="*/ 2147483647 w 988"/>
                <a:gd name="T23" fmla="*/ 2147483647 h 816"/>
                <a:gd name="T24" fmla="*/ 2147483647 w 988"/>
                <a:gd name="T25" fmla="*/ 2147483647 h 816"/>
                <a:gd name="T26" fmla="*/ 2147483647 w 988"/>
                <a:gd name="T27" fmla="*/ 2147483647 h 816"/>
                <a:gd name="T28" fmla="*/ 2147483647 w 988"/>
                <a:gd name="T29" fmla="*/ 2147483647 h 816"/>
                <a:gd name="T30" fmla="*/ 2147483647 w 988"/>
                <a:gd name="T31" fmla="*/ 0 h 816"/>
                <a:gd name="T32" fmla="*/ 2147483647 w 988"/>
                <a:gd name="T33" fmla="*/ 2147483647 h 816"/>
                <a:gd name="T34" fmla="*/ 2147483647 w 988"/>
                <a:gd name="T35" fmla="*/ 2147483647 h 816"/>
                <a:gd name="T36" fmla="*/ 2147483647 w 988"/>
                <a:gd name="T37" fmla="*/ 2147483647 h 816"/>
                <a:gd name="T38" fmla="*/ 2147483647 w 988"/>
                <a:gd name="T39" fmla="*/ 2147483647 h 816"/>
                <a:gd name="T40" fmla="*/ 2147483647 w 988"/>
                <a:gd name="T41" fmla="*/ 2147483647 h 816"/>
                <a:gd name="T42" fmla="*/ 2147483647 w 988"/>
                <a:gd name="T43" fmla="*/ 2147483647 h 816"/>
                <a:gd name="T44" fmla="*/ 2147483647 w 988"/>
                <a:gd name="T45" fmla="*/ 2147483647 h 816"/>
                <a:gd name="T46" fmla="*/ 0 w 988"/>
                <a:gd name="T47" fmla="*/ 2147483647 h 816"/>
                <a:gd name="T48" fmla="*/ 2147483647 w 988"/>
                <a:gd name="T49" fmla="*/ 2147483647 h 816"/>
                <a:gd name="T50" fmla="*/ 2147483647 w 988"/>
                <a:gd name="T51" fmla="*/ 2147483647 h 816"/>
                <a:gd name="T52" fmla="*/ 2147483647 w 988"/>
                <a:gd name="T53" fmla="*/ 2147483647 h 816"/>
                <a:gd name="T54" fmla="*/ 2147483647 w 988"/>
                <a:gd name="T55" fmla="*/ 2147483647 h 816"/>
                <a:gd name="T56" fmla="*/ 2147483647 w 988"/>
                <a:gd name="T57" fmla="*/ 2147483647 h 816"/>
                <a:gd name="T58" fmla="*/ 2147483647 w 988"/>
                <a:gd name="T59" fmla="*/ 2147483647 h 816"/>
                <a:gd name="T60" fmla="*/ 2147483647 w 988"/>
                <a:gd name="T61" fmla="*/ 2147483647 h 816"/>
                <a:gd name="T62" fmla="*/ 2147483647 w 988"/>
                <a:gd name="T63" fmla="*/ 2147483647 h 816"/>
                <a:gd name="T64" fmla="*/ 2147483647 w 988"/>
                <a:gd name="T65" fmla="*/ 2147483647 h 816"/>
                <a:gd name="T66" fmla="*/ 2147483647 w 988"/>
                <a:gd name="T67" fmla="*/ 2147483647 h 816"/>
                <a:gd name="T68" fmla="*/ 2147483647 w 988"/>
                <a:gd name="T69" fmla="*/ 2147483647 h 816"/>
                <a:gd name="T70" fmla="*/ 2147483647 w 988"/>
                <a:gd name="T71" fmla="*/ 2147483647 h 816"/>
                <a:gd name="T72" fmla="*/ 2147483647 w 988"/>
                <a:gd name="T73" fmla="*/ 2147483647 h 816"/>
                <a:gd name="T74" fmla="*/ 2147483647 w 988"/>
                <a:gd name="T75" fmla="*/ 2147483647 h 816"/>
                <a:gd name="T76" fmla="*/ 2147483647 w 988"/>
                <a:gd name="T77" fmla="*/ 2147483647 h 816"/>
                <a:gd name="T78" fmla="*/ 2147483647 w 988"/>
                <a:gd name="T79" fmla="*/ 2147483647 h 816"/>
                <a:gd name="T80" fmla="*/ 2147483647 w 988"/>
                <a:gd name="T81" fmla="*/ 2147483647 h 816"/>
                <a:gd name="T82" fmla="*/ 2147483647 w 988"/>
                <a:gd name="T83" fmla="*/ 2147483647 h 816"/>
                <a:gd name="T84" fmla="*/ 2147483647 w 988"/>
                <a:gd name="T85" fmla="*/ 2147483647 h 816"/>
                <a:gd name="T86" fmla="*/ 2147483647 w 988"/>
                <a:gd name="T87" fmla="*/ 2147483647 h 816"/>
                <a:gd name="T88" fmla="*/ 2147483647 w 988"/>
                <a:gd name="T89" fmla="*/ 2147483647 h 816"/>
                <a:gd name="T90" fmla="*/ 2147483647 w 988"/>
                <a:gd name="T91" fmla="*/ 2147483647 h 816"/>
                <a:gd name="T92" fmla="*/ 2147483647 w 988"/>
                <a:gd name="T93" fmla="*/ 2147483647 h 816"/>
                <a:gd name="T94" fmla="*/ 2147483647 w 988"/>
                <a:gd name="T95" fmla="*/ 2147483647 h 816"/>
                <a:gd name="T96" fmla="*/ 2147483647 w 988"/>
                <a:gd name="T97" fmla="*/ 2147483647 h 816"/>
                <a:gd name="T98" fmla="*/ 2147483647 w 988"/>
                <a:gd name="T99" fmla="*/ 2147483647 h 816"/>
                <a:gd name="T100" fmla="*/ 2147483647 w 988"/>
                <a:gd name="T101" fmla="*/ 2147483647 h 816"/>
                <a:gd name="T102" fmla="*/ 2147483647 w 988"/>
                <a:gd name="T103" fmla="*/ 2147483647 h 816"/>
                <a:gd name="T104" fmla="*/ 2147483647 w 988"/>
                <a:gd name="T105" fmla="*/ 2147483647 h 816"/>
                <a:gd name="T106" fmla="*/ 2147483647 w 988"/>
                <a:gd name="T107" fmla="*/ 2147483647 h 816"/>
                <a:gd name="T108" fmla="*/ 2147483647 w 988"/>
                <a:gd name="T109" fmla="*/ 2147483647 h 816"/>
                <a:gd name="T110" fmla="*/ 2147483647 w 988"/>
                <a:gd name="T111" fmla="*/ 2147483647 h 8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88"/>
                <a:gd name="T169" fmla="*/ 0 h 816"/>
                <a:gd name="T170" fmla="*/ 988 w 988"/>
                <a:gd name="T171" fmla="*/ 816 h 8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88" h="816">
                  <a:moveTo>
                    <a:pt x="916" y="408"/>
                  </a:moveTo>
                  <a:lnTo>
                    <a:pt x="928" y="360"/>
                  </a:lnTo>
                  <a:lnTo>
                    <a:pt x="946" y="318"/>
                  </a:lnTo>
                  <a:lnTo>
                    <a:pt x="988" y="330"/>
                  </a:lnTo>
                  <a:lnTo>
                    <a:pt x="964" y="294"/>
                  </a:lnTo>
                  <a:lnTo>
                    <a:pt x="916" y="252"/>
                  </a:lnTo>
                  <a:lnTo>
                    <a:pt x="916" y="228"/>
                  </a:lnTo>
                  <a:lnTo>
                    <a:pt x="946" y="204"/>
                  </a:lnTo>
                  <a:lnTo>
                    <a:pt x="916" y="168"/>
                  </a:lnTo>
                  <a:lnTo>
                    <a:pt x="916" y="132"/>
                  </a:lnTo>
                  <a:lnTo>
                    <a:pt x="946" y="90"/>
                  </a:lnTo>
                  <a:lnTo>
                    <a:pt x="946" y="66"/>
                  </a:lnTo>
                  <a:lnTo>
                    <a:pt x="910" y="54"/>
                  </a:lnTo>
                  <a:lnTo>
                    <a:pt x="850" y="54"/>
                  </a:lnTo>
                  <a:lnTo>
                    <a:pt x="790" y="54"/>
                  </a:lnTo>
                  <a:lnTo>
                    <a:pt x="772" y="24"/>
                  </a:lnTo>
                  <a:lnTo>
                    <a:pt x="730" y="72"/>
                  </a:lnTo>
                  <a:lnTo>
                    <a:pt x="695" y="72"/>
                  </a:lnTo>
                  <a:lnTo>
                    <a:pt x="647" y="24"/>
                  </a:lnTo>
                  <a:lnTo>
                    <a:pt x="635" y="72"/>
                  </a:lnTo>
                  <a:lnTo>
                    <a:pt x="587" y="84"/>
                  </a:lnTo>
                  <a:lnTo>
                    <a:pt x="569" y="42"/>
                  </a:lnTo>
                  <a:lnTo>
                    <a:pt x="563" y="18"/>
                  </a:lnTo>
                  <a:lnTo>
                    <a:pt x="509" y="42"/>
                  </a:lnTo>
                  <a:lnTo>
                    <a:pt x="461" y="72"/>
                  </a:lnTo>
                  <a:lnTo>
                    <a:pt x="449" y="102"/>
                  </a:lnTo>
                  <a:lnTo>
                    <a:pt x="413" y="120"/>
                  </a:lnTo>
                  <a:lnTo>
                    <a:pt x="383" y="72"/>
                  </a:lnTo>
                  <a:lnTo>
                    <a:pt x="311" y="72"/>
                  </a:lnTo>
                  <a:lnTo>
                    <a:pt x="269" y="42"/>
                  </a:lnTo>
                  <a:lnTo>
                    <a:pt x="251" y="18"/>
                  </a:lnTo>
                  <a:lnTo>
                    <a:pt x="221" y="0"/>
                  </a:lnTo>
                  <a:lnTo>
                    <a:pt x="198" y="0"/>
                  </a:lnTo>
                  <a:lnTo>
                    <a:pt x="162" y="6"/>
                  </a:lnTo>
                  <a:lnTo>
                    <a:pt x="156" y="42"/>
                  </a:lnTo>
                  <a:lnTo>
                    <a:pt x="180" y="66"/>
                  </a:lnTo>
                  <a:lnTo>
                    <a:pt x="204" y="66"/>
                  </a:lnTo>
                  <a:lnTo>
                    <a:pt x="192" y="90"/>
                  </a:lnTo>
                  <a:lnTo>
                    <a:pt x="162" y="102"/>
                  </a:lnTo>
                  <a:lnTo>
                    <a:pt x="144" y="132"/>
                  </a:lnTo>
                  <a:lnTo>
                    <a:pt x="162" y="150"/>
                  </a:lnTo>
                  <a:lnTo>
                    <a:pt x="138" y="186"/>
                  </a:lnTo>
                  <a:lnTo>
                    <a:pt x="108" y="204"/>
                  </a:lnTo>
                  <a:lnTo>
                    <a:pt x="78" y="186"/>
                  </a:lnTo>
                  <a:lnTo>
                    <a:pt x="84" y="204"/>
                  </a:lnTo>
                  <a:lnTo>
                    <a:pt x="66" y="234"/>
                  </a:lnTo>
                  <a:lnTo>
                    <a:pt x="30" y="228"/>
                  </a:lnTo>
                  <a:lnTo>
                    <a:pt x="0" y="246"/>
                  </a:lnTo>
                  <a:lnTo>
                    <a:pt x="6" y="282"/>
                  </a:lnTo>
                  <a:lnTo>
                    <a:pt x="6" y="312"/>
                  </a:lnTo>
                  <a:lnTo>
                    <a:pt x="6" y="330"/>
                  </a:lnTo>
                  <a:lnTo>
                    <a:pt x="18" y="360"/>
                  </a:lnTo>
                  <a:lnTo>
                    <a:pt x="18" y="390"/>
                  </a:lnTo>
                  <a:lnTo>
                    <a:pt x="18" y="408"/>
                  </a:lnTo>
                  <a:lnTo>
                    <a:pt x="24" y="426"/>
                  </a:lnTo>
                  <a:lnTo>
                    <a:pt x="30" y="480"/>
                  </a:lnTo>
                  <a:lnTo>
                    <a:pt x="42" y="510"/>
                  </a:lnTo>
                  <a:lnTo>
                    <a:pt x="42" y="546"/>
                  </a:lnTo>
                  <a:lnTo>
                    <a:pt x="30" y="570"/>
                  </a:lnTo>
                  <a:lnTo>
                    <a:pt x="42" y="588"/>
                  </a:lnTo>
                  <a:lnTo>
                    <a:pt x="48" y="618"/>
                  </a:lnTo>
                  <a:lnTo>
                    <a:pt x="60" y="642"/>
                  </a:lnTo>
                  <a:lnTo>
                    <a:pt x="78" y="684"/>
                  </a:lnTo>
                  <a:lnTo>
                    <a:pt x="102" y="720"/>
                  </a:lnTo>
                  <a:lnTo>
                    <a:pt x="108" y="750"/>
                  </a:lnTo>
                  <a:lnTo>
                    <a:pt x="126" y="786"/>
                  </a:lnTo>
                  <a:lnTo>
                    <a:pt x="144" y="816"/>
                  </a:lnTo>
                  <a:lnTo>
                    <a:pt x="174" y="786"/>
                  </a:lnTo>
                  <a:lnTo>
                    <a:pt x="174" y="738"/>
                  </a:lnTo>
                  <a:lnTo>
                    <a:pt x="180" y="732"/>
                  </a:lnTo>
                  <a:lnTo>
                    <a:pt x="174" y="684"/>
                  </a:lnTo>
                  <a:lnTo>
                    <a:pt x="204" y="702"/>
                  </a:lnTo>
                  <a:lnTo>
                    <a:pt x="239" y="684"/>
                  </a:lnTo>
                  <a:lnTo>
                    <a:pt x="221" y="654"/>
                  </a:lnTo>
                  <a:lnTo>
                    <a:pt x="233" y="624"/>
                  </a:lnTo>
                  <a:lnTo>
                    <a:pt x="269" y="624"/>
                  </a:lnTo>
                  <a:lnTo>
                    <a:pt x="293" y="642"/>
                  </a:lnTo>
                  <a:lnTo>
                    <a:pt x="317" y="624"/>
                  </a:lnTo>
                  <a:lnTo>
                    <a:pt x="329" y="606"/>
                  </a:lnTo>
                  <a:lnTo>
                    <a:pt x="335" y="570"/>
                  </a:lnTo>
                  <a:lnTo>
                    <a:pt x="365" y="588"/>
                  </a:lnTo>
                  <a:lnTo>
                    <a:pt x="395" y="594"/>
                  </a:lnTo>
                  <a:lnTo>
                    <a:pt x="425" y="570"/>
                  </a:lnTo>
                  <a:lnTo>
                    <a:pt x="431" y="546"/>
                  </a:lnTo>
                  <a:lnTo>
                    <a:pt x="473" y="546"/>
                  </a:lnTo>
                  <a:lnTo>
                    <a:pt x="503" y="522"/>
                  </a:lnTo>
                  <a:lnTo>
                    <a:pt x="521" y="480"/>
                  </a:lnTo>
                  <a:lnTo>
                    <a:pt x="527" y="462"/>
                  </a:lnTo>
                  <a:lnTo>
                    <a:pt x="545" y="480"/>
                  </a:lnTo>
                  <a:lnTo>
                    <a:pt x="545" y="462"/>
                  </a:lnTo>
                  <a:lnTo>
                    <a:pt x="557" y="444"/>
                  </a:lnTo>
                  <a:lnTo>
                    <a:pt x="587" y="426"/>
                  </a:lnTo>
                  <a:lnTo>
                    <a:pt x="599" y="414"/>
                  </a:lnTo>
                  <a:lnTo>
                    <a:pt x="581" y="396"/>
                  </a:lnTo>
                  <a:lnTo>
                    <a:pt x="569" y="390"/>
                  </a:lnTo>
                  <a:lnTo>
                    <a:pt x="581" y="366"/>
                  </a:lnTo>
                  <a:lnTo>
                    <a:pt x="587" y="342"/>
                  </a:lnTo>
                  <a:lnTo>
                    <a:pt x="617" y="360"/>
                  </a:lnTo>
                  <a:lnTo>
                    <a:pt x="641" y="312"/>
                  </a:lnTo>
                  <a:lnTo>
                    <a:pt x="647" y="300"/>
                  </a:lnTo>
                  <a:lnTo>
                    <a:pt x="677" y="270"/>
                  </a:lnTo>
                  <a:lnTo>
                    <a:pt x="677" y="264"/>
                  </a:lnTo>
                  <a:lnTo>
                    <a:pt x="701" y="264"/>
                  </a:lnTo>
                  <a:lnTo>
                    <a:pt x="718" y="294"/>
                  </a:lnTo>
                  <a:lnTo>
                    <a:pt x="760" y="282"/>
                  </a:lnTo>
                  <a:lnTo>
                    <a:pt x="778" y="282"/>
                  </a:lnTo>
                  <a:lnTo>
                    <a:pt x="826" y="300"/>
                  </a:lnTo>
                  <a:lnTo>
                    <a:pt x="832" y="318"/>
                  </a:lnTo>
                  <a:lnTo>
                    <a:pt x="832" y="342"/>
                  </a:lnTo>
                  <a:lnTo>
                    <a:pt x="850" y="378"/>
                  </a:lnTo>
                  <a:lnTo>
                    <a:pt x="874" y="396"/>
                  </a:lnTo>
                  <a:lnTo>
                    <a:pt x="910" y="408"/>
                  </a:lnTo>
                  <a:lnTo>
                    <a:pt x="916" y="408"/>
                  </a:lnTo>
                  <a:close/>
                </a:path>
              </a:pathLst>
            </a:custGeom>
            <a:solidFill>
              <a:srgbClr val="00FF00"/>
            </a:solidFill>
            <a:ln w="9525" cap="rnd">
              <a:solidFill>
                <a:srgbClr val="000000"/>
              </a:solidFill>
              <a:round/>
              <a:headEnd/>
              <a:tailEnd/>
            </a:ln>
          </p:spPr>
          <p:txBody>
            <a:bodyPr/>
            <a:lstStyle/>
            <a:p>
              <a:endParaRPr lang="en-US"/>
            </a:p>
          </p:txBody>
        </p:sp>
        <p:sp>
          <p:nvSpPr>
            <p:cNvPr id="5302" name="Freeform 201"/>
            <p:cNvSpPr>
              <a:spLocks/>
            </p:cNvSpPr>
            <p:nvPr/>
          </p:nvSpPr>
          <p:spPr bwMode="auto">
            <a:xfrm>
              <a:off x="2630488" y="3759200"/>
              <a:ext cx="1541462" cy="1295400"/>
            </a:xfrm>
            <a:custGeom>
              <a:avLst/>
              <a:gdLst>
                <a:gd name="T0" fmla="*/ 2147483647 w 988"/>
                <a:gd name="T1" fmla="*/ 2147483647 h 816"/>
                <a:gd name="T2" fmla="*/ 2147483647 w 988"/>
                <a:gd name="T3" fmla="*/ 2147483647 h 816"/>
                <a:gd name="T4" fmla="*/ 2147483647 w 988"/>
                <a:gd name="T5" fmla="*/ 2147483647 h 816"/>
                <a:gd name="T6" fmla="*/ 2147483647 w 988"/>
                <a:gd name="T7" fmla="*/ 2147483647 h 816"/>
                <a:gd name="T8" fmla="*/ 2147483647 w 988"/>
                <a:gd name="T9" fmla="*/ 2147483647 h 816"/>
                <a:gd name="T10" fmla="*/ 2147483647 w 988"/>
                <a:gd name="T11" fmla="*/ 2147483647 h 816"/>
                <a:gd name="T12" fmla="*/ 2147483647 w 988"/>
                <a:gd name="T13" fmla="*/ 2147483647 h 816"/>
                <a:gd name="T14" fmla="*/ 2147483647 w 988"/>
                <a:gd name="T15" fmla="*/ 2147483647 h 816"/>
                <a:gd name="T16" fmla="*/ 2147483647 w 988"/>
                <a:gd name="T17" fmla="*/ 2147483647 h 816"/>
                <a:gd name="T18" fmla="*/ 2147483647 w 988"/>
                <a:gd name="T19" fmla="*/ 2147483647 h 816"/>
                <a:gd name="T20" fmla="*/ 2147483647 w 988"/>
                <a:gd name="T21" fmla="*/ 2147483647 h 816"/>
                <a:gd name="T22" fmla="*/ 2147483647 w 988"/>
                <a:gd name="T23" fmla="*/ 2147483647 h 816"/>
                <a:gd name="T24" fmla="*/ 2147483647 w 988"/>
                <a:gd name="T25" fmla="*/ 2147483647 h 816"/>
                <a:gd name="T26" fmla="*/ 2147483647 w 988"/>
                <a:gd name="T27" fmla="*/ 2147483647 h 816"/>
                <a:gd name="T28" fmla="*/ 2147483647 w 988"/>
                <a:gd name="T29" fmla="*/ 2147483647 h 816"/>
                <a:gd name="T30" fmla="*/ 2147483647 w 988"/>
                <a:gd name="T31" fmla="*/ 0 h 816"/>
                <a:gd name="T32" fmla="*/ 2147483647 w 988"/>
                <a:gd name="T33" fmla="*/ 2147483647 h 816"/>
                <a:gd name="T34" fmla="*/ 2147483647 w 988"/>
                <a:gd name="T35" fmla="*/ 2147483647 h 816"/>
                <a:gd name="T36" fmla="*/ 2147483647 w 988"/>
                <a:gd name="T37" fmla="*/ 2147483647 h 816"/>
                <a:gd name="T38" fmla="*/ 2147483647 w 988"/>
                <a:gd name="T39" fmla="*/ 2147483647 h 816"/>
                <a:gd name="T40" fmla="*/ 2147483647 w 988"/>
                <a:gd name="T41" fmla="*/ 2147483647 h 816"/>
                <a:gd name="T42" fmla="*/ 2147483647 w 988"/>
                <a:gd name="T43" fmla="*/ 2147483647 h 816"/>
                <a:gd name="T44" fmla="*/ 2147483647 w 988"/>
                <a:gd name="T45" fmla="*/ 2147483647 h 816"/>
                <a:gd name="T46" fmla="*/ 0 w 988"/>
                <a:gd name="T47" fmla="*/ 2147483647 h 816"/>
                <a:gd name="T48" fmla="*/ 2147483647 w 988"/>
                <a:gd name="T49" fmla="*/ 2147483647 h 816"/>
                <a:gd name="T50" fmla="*/ 2147483647 w 988"/>
                <a:gd name="T51" fmla="*/ 2147483647 h 816"/>
                <a:gd name="T52" fmla="*/ 2147483647 w 988"/>
                <a:gd name="T53" fmla="*/ 2147483647 h 816"/>
                <a:gd name="T54" fmla="*/ 2147483647 w 988"/>
                <a:gd name="T55" fmla="*/ 2147483647 h 816"/>
                <a:gd name="T56" fmla="*/ 2147483647 w 988"/>
                <a:gd name="T57" fmla="*/ 2147483647 h 816"/>
                <a:gd name="T58" fmla="*/ 2147483647 w 988"/>
                <a:gd name="T59" fmla="*/ 2147483647 h 816"/>
                <a:gd name="T60" fmla="*/ 2147483647 w 988"/>
                <a:gd name="T61" fmla="*/ 2147483647 h 816"/>
                <a:gd name="T62" fmla="*/ 2147483647 w 988"/>
                <a:gd name="T63" fmla="*/ 2147483647 h 816"/>
                <a:gd name="T64" fmla="*/ 2147483647 w 988"/>
                <a:gd name="T65" fmla="*/ 2147483647 h 816"/>
                <a:gd name="T66" fmla="*/ 2147483647 w 988"/>
                <a:gd name="T67" fmla="*/ 2147483647 h 816"/>
                <a:gd name="T68" fmla="*/ 2147483647 w 988"/>
                <a:gd name="T69" fmla="*/ 2147483647 h 816"/>
                <a:gd name="T70" fmla="*/ 2147483647 w 988"/>
                <a:gd name="T71" fmla="*/ 2147483647 h 816"/>
                <a:gd name="T72" fmla="*/ 2147483647 w 988"/>
                <a:gd name="T73" fmla="*/ 2147483647 h 816"/>
                <a:gd name="T74" fmla="*/ 2147483647 w 988"/>
                <a:gd name="T75" fmla="*/ 2147483647 h 816"/>
                <a:gd name="T76" fmla="*/ 2147483647 w 988"/>
                <a:gd name="T77" fmla="*/ 2147483647 h 816"/>
                <a:gd name="T78" fmla="*/ 2147483647 w 988"/>
                <a:gd name="T79" fmla="*/ 2147483647 h 816"/>
                <a:gd name="T80" fmla="*/ 2147483647 w 988"/>
                <a:gd name="T81" fmla="*/ 2147483647 h 816"/>
                <a:gd name="T82" fmla="*/ 2147483647 w 988"/>
                <a:gd name="T83" fmla="*/ 2147483647 h 816"/>
                <a:gd name="T84" fmla="*/ 2147483647 w 988"/>
                <a:gd name="T85" fmla="*/ 2147483647 h 816"/>
                <a:gd name="T86" fmla="*/ 2147483647 w 988"/>
                <a:gd name="T87" fmla="*/ 2147483647 h 816"/>
                <a:gd name="T88" fmla="*/ 2147483647 w 988"/>
                <a:gd name="T89" fmla="*/ 2147483647 h 816"/>
                <a:gd name="T90" fmla="*/ 2147483647 w 988"/>
                <a:gd name="T91" fmla="*/ 2147483647 h 816"/>
                <a:gd name="T92" fmla="*/ 2147483647 w 988"/>
                <a:gd name="T93" fmla="*/ 2147483647 h 816"/>
                <a:gd name="T94" fmla="*/ 2147483647 w 988"/>
                <a:gd name="T95" fmla="*/ 2147483647 h 816"/>
                <a:gd name="T96" fmla="*/ 2147483647 w 988"/>
                <a:gd name="T97" fmla="*/ 2147483647 h 816"/>
                <a:gd name="T98" fmla="*/ 2147483647 w 988"/>
                <a:gd name="T99" fmla="*/ 2147483647 h 816"/>
                <a:gd name="T100" fmla="*/ 2147483647 w 988"/>
                <a:gd name="T101" fmla="*/ 2147483647 h 816"/>
                <a:gd name="T102" fmla="*/ 2147483647 w 988"/>
                <a:gd name="T103" fmla="*/ 2147483647 h 816"/>
                <a:gd name="T104" fmla="*/ 2147483647 w 988"/>
                <a:gd name="T105" fmla="*/ 2147483647 h 816"/>
                <a:gd name="T106" fmla="*/ 2147483647 w 988"/>
                <a:gd name="T107" fmla="*/ 2147483647 h 816"/>
                <a:gd name="T108" fmla="*/ 2147483647 w 988"/>
                <a:gd name="T109" fmla="*/ 2147483647 h 816"/>
                <a:gd name="T110" fmla="*/ 2147483647 w 988"/>
                <a:gd name="T111" fmla="*/ 2147483647 h 8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88"/>
                <a:gd name="T169" fmla="*/ 0 h 816"/>
                <a:gd name="T170" fmla="*/ 988 w 988"/>
                <a:gd name="T171" fmla="*/ 816 h 8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88" h="816">
                  <a:moveTo>
                    <a:pt x="916" y="408"/>
                  </a:moveTo>
                  <a:lnTo>
                    <a:pt x="928" y="360"/>
                  </a:lnTo>
                  <a:lnTo>
                    <a:pt x="946" y="318"/>
                  </a:lnTo>
                  <a:lnTo>
                    <a:pt x="988" y="330"/>
                  </a:lnTo>
                  <a:lnTo>
                    <a:pt x="964" y="294"/>
                  </a:lnTo>
                  <a:lnTo>
                    <a:pt x="916" y="252"/>
                  </a:lnTo>
                  <a:lnTo>
                    <a:pt x="916" y="228"/>
                  </a:lnTo>
                  <a:lnTo>
                    <a:pt x="946" y="204"/>
                  </a:lnTo>
                  <a:lnTo>
                    <a:pt x="916" y="168"/>
                  </a:lnTo>
                  <a:lnTo>
                    <a:pt x="916" y="132"/>
                  </a:lnTo>
                  <a:lnTo>
                    <a:pt x="946" y="90"/>
                  </a:lnTo>
                  <a:lnTo>
                    <a:pt x="946" y="66"/>
                  </a:lnTo>
                  <a:lnTo>
                    <a:pt x="910" y="54"/>
                  </a:lnTo>
                  <a:lnTo>
                    <a:pt x="850" y="54"/>
                  </a:lnTo>
                  <a:lnTo>
                    <a:pt x="790" y="54"/>
                  </a:lnTo>
                  <a:lnTo>
                    <a:pt x="772" y="24"/>
                  </a:lnTo>
                  <a:lnTo>
                    <a:pt x="730" y="72"/>
                  </a:lnTo>
                  <a:lnTo>
                    <a:pt x="695" y="72"/>
                  </a:lnTo>
                  <a:lnTo>
                    <a:pt x="647" y="24"/>
                  </a:lnTo>
                  <a:lnTo>
                    <a:pt x="635" y="72"/>
                  </a:lnTo>
                  <a:lnTo>
                    <a:pt x="587" y="84"/>
                  </a:lnTo>
                  <a:lnTo>
                    <a:pt x="569" y="42"/>
                  </a:lnTo>
                  <a:lnTo>
                    <a:pt x="563" y="18"/>
                  </a:lnTo>
                  <a:lnTo>
                    <a:pt x="509" y="42"/>
                  </a:lnTo>
                  <a:lnTo>
                    <a:pt x="461" y="72"/>
                  </a:lnTo>
                  <a:lnTo>
                    <a:pt x="449" y="102"/>
                  </a:lnTo>
                  <a:lnTo>
                    <a:pt x="413" y="120"/>
                  </a:lnTo>
                  <a:lnTo>
                    <a:pt x="383" y="72"/>
                  </a:lnTo>
                  <a:lnTo>
                    <a:pt x="311" y="72"/>
                  </a:lnTo>
                  <a:lnTo>
                    <a:pt x="269" y="42"/>
                  </a:lnTo>
                  <a:lnTo>
                    <a:pt x="251" y="18"/>
                  </a:lnTo>
                  <a:lnTo>
                    <a:pt x="221" y="0"/>
                  </a:lnTo>
                  <a:lnTo>
                    <a:pt x="198" y="0"/>
                  </a:lnTo>
                  <a:lnTo>
                    <a:pt x="162" y="6"/>
                  </a:lnTo>
                  <a:lnTo>
                    <a:pt x="156" y="42"/>
                  </a:lnTo>
                  <a:lnTo>
                    <a:pt x="180" y="66"/>
                  </a:lnTo>
                  <a:lnTo>
                    <a:pt x="204" y="66"/>
                  </a:lnTo>
                  <a:lnTo>
                    <a:pt x="192" y="90"/>
                  </a:lnTo>
                  <a:lnTo>
                    <a:pt x="162" y="102"/>
                  </a:lnTo>
                  <a:lnTo>
                    <a:pt x="144" y="132"/>
                  </a:lnTo>
                  <a:lnTo>
                    <a:pt x="162" y="150"/>
                  </a:lnTo>
                  <a:lnTo>
                    <a:pt x="138" y="186"/>
                  </a:lnTo>
                  <a:lnTo>
                    <a:pt x="108" y="204"/>
                  </a:lnTo>
                  <a:lnTo>
                    <a:pt x="78" y="186"/>
                  </a:lnTo>
                  <a:lnTo>
                    <a:pt x="84" y="204"/>
                  </a:lnTo>
                  <a:lnTo>
                    <a:pt x="66" y="234"/>
                  </a:lnTo>
                  <a:lnTo>
                    <a:pt x="30" y="228"/>
                  </a:lnTo>
                  <a:lnTo>
                    <a:pt x="0" y="246"/>
                  </a:lnTo>
                  <a:lnTo>
                    <a:pt x="6" y="282"/>
                  </a:lnTo>
                  <a:lnTo>
                    <a:pt x="6" y="312"/>
                  </a:lnTo>
                  <a:lnTo>
                    <a:pt x="6" y="330"/>
                  </a:lnTo>
                  <a:lnTo>
                    <a:pt x="18" y="360"/>
                  </a:lnTo>
                  <a:lnTo>
                    <a:pt x="18" y="390"/>
                  </a:lnTo>
                  <a:lnTo>
                    <a:pt x="18" y="408"/>
                  </a:lnTo>
                  <a:lnTo>
                    <a:pt x="24" y="426"/>
                  </a:lnTo>
                  <a:lnTo>
                    <a:pt x="30" y="480"/>
                  </a:lnTo>
                  <a:lnTo>
                    <a:pt x="42" y="510"/>
                  </a:lnTo>
                  <a:lnTo>
                    <a:pt x="42" y="546"/>
                  </a:lnTo>
                  <a:lnTo>
                    <a:pt x="30" y="570"/>
                  </a:lnTo>
                  <a:lnTo>
                    <a:pt x="42" y="588"/>
                  </a:lnTo>
                  <a:lnTo>
                    <a:pt x="48" y="618"/>
                  </a:lnTo>
                  <a:lnTo>
                    <a:pt x="60" y="642"/>
                  </a:lnTo>
                  <a:lnTo>
                    <a:pt x="78" y="684"/>
                  </a:lnTo>
                  <a:lnTo>
                    <a:pt x="102" y="720"/>
                  </a:lnTo>
                  <a:lnTo>
                    <a:pt x="108" y="750"/>
                  </a:lnTo>
                  <a:lnTo>
                    <a:pt x="126" y="786"/>
                  </a:lnTo>
                  <a:lnTo>
                    <a:pt x="144" y="816"/>
                  </a:lnTo>
                  <a:lnTo>
                    <a:pt x="174" y="786"/>
                  </a:lnTo>
                  <a:lnTo>
                    <a:pt x="174" y="738"/>
                  </a:lnTo>
                  <a:lnTo>
                    <a:pt x="180" y="732"/>
                  </a:lnTo>
                  <a:lnTo>
                    <a:pt x="174" y="684"/>
                  </a:lnTo>
                  <a:lnTo>
                    <a:pt x="204" y="702"/>
                  </a:lnTo>
                  <a:lnTo>
                    <a:pt x="239" y="684"/>
                  </a:lnTo>
                  <a:lnTo>
                    <a:pt x="221" y="654"/>
                  </a:lnTo>
                  <a:lnTo>
                    <a:pt x="233" y="624"/>
                  </a:lnTo>
                  <a:lnTo>
                    <a:pt x="269" y="624"/>
                  </a:lnTo>
                  <a:lnTo>
                    <a:pt x="293" y="642"/>
                  </a:lnTo>
                  <a:lnTo>
                    <a:pt x="317" y="624"/>
                  </a:lnTo>
                  <a:lnTo>
                    <a:pt x="329" y="606"/>
                  </a:lnTo>
                  <a:lnTo>
                    <a:pt x="335" y="570"/>
                  </a:lnTo>
                  <a:lnTo>
                    <a:pt x="365" y="588"/>
                  </a:lnTo>
                  <a:lnTo>
                    <a:pt x="395" y="594"/>
                  </a:lnTo>
                  <a:lnTo>
                    <a:pt x="425" y="570"/>
                  </a:lnTo>
                  <a:lnTo>
                    <a:pt x="431" y="546"/>
                  </a:lnTo>
                  <a:lnTo>
                    <a:pt x="473" y="546"/>
                  </a:lnTo>
                  <a:lnTo>
                    <a:pt x="503" y="522"/>
                  </a:lnTo>
                  <a:lnTo>
                    <a:pt x="521" y="480"/>
                  </a:lnTo>
                  <a:lnTo>
                    <a:pt x="527" y="462"/>
                  </a:lnTo>
                  <a:lnTo>
                    <a:pt x="545" y="480"/>
                  </a:lnTo>
                  <a:lnTo>
                    <a:pt x="545" y="462"/>
                  </a:lnTo>
                  <a:lnTo>
                    <a:pt x="557" y="444"/>
                  </a:lnTo>
                  <a:lnTo>
                    <a:pt x="587" y="426"/>
                  </a:lnTo>
                  <a:lnTo>
                    <a:pt x="599" y="414"/>
                  </a:lnTo>
                  <a:lnTo>
                    <a:pt x="581" y="396"/>
                  </a:lnTo>
                  <a:lnTo>
                    <a:pt x="569" y="390"/>
                  </a:lnTo>
                  <a:lnTo>
                    <a:pt x="581" y="366"/>
                  </a:lnTo>
                  <a:lnTo>
                    <a:pt x="587" y="342"/>
                  </a:lnTo>
                  <a:lnTo>
                    <a:pt x="617" y="360"/>
                  </a:lnTo>
                  <a:lnTo>
                    <a:pt x="641" y="312"/>
                  </a:lnTo>
                  <a:lnTo>
                    <a:pt x="647" y="300"/>
                  </a:lnTo>
                  <a:lnTo>
                    <a:pt x="677" y="270"/>
                  </a:lnTo>
                  <a:lnTo>
                    <a:pt x="677" y="264"/>
                  </a:lnTo>
                  <a:lnTo>
                    <a:pt x="701" y="264"/>
                  </a:lnTo>
                  <a:lnTo>
                    <a:pt x="718" y="294"/>
                  </a:lnTo>
                  <a:lnTo>
                    <a:pt x="760" y="282"/>
                  </a:lnTo>
                  <a:lnTo>
                    <a:pt x="778" y="282"/>
                  </a:lnTo>
                  <a:lnTo>
                    <a:pt x="826" y="300"/>
                  </a:lnTo>
                  <a:lnTo>
                    <a:pt x="832" y="318"/>
                  </a:lnTo>
                  <a:lnTo>
                    <a:pt x="832" y="342"/>
                  </a:lnTo>
                  <a:lnTo>
                    <a:pt x="850" y="378"/>
                  </a:lnTo>
                  <a:lnTo>
                    <a:pt x="874" y="396"/>
                  </a:lnTo>
                  <a:lnTo>
                    <a:pt x="910" y="408"/>
                  </a:lnTo>
                  <a:lnTo>
                    <a:pt x="916" y="408"/>
                  </a:lnTo>
                </a:path>
              </a:pathLst>
            </a:custGeom>
            <a:solidFill>
              <a:srgbClr val="00FF00"/>
            </a:solidFill>
            <a:ln w="9525" cap="rnd">
              <a:solidFill>
                <a:srgbClr val="000000"/>
              </a:solidFill>
              <a:round/>
              <a:headEnd/>
              <a:tailEnd/>
            </a:ln>
          </p:spPr>
          <p:txBody>
            <a:bodyPr/>
            <a:lstStyle/>
            <a:p>
              <a:endParaRPr lang="en-US"/>
            </a:p>
          </p:txBody>
        </p:sp>
      </p:grpSp>
      <p:sp>
        <p:nvSpPr>
          <p:cNvPr id="5216" name="Freeform 202"/>
          <p:cNvSpPr>
            <a:spLocks/>
          </p:cNvSpPr>
          <p:nvPr/>
        </p:nvSpPr>
        <p:spPr bwMode="auto">
          <a:xfrm>
            <a:off x="2736850" y="4752975"/>
            <a:ext cx="187325" cy="295275"/>
          </a:xfrm>
          <a:custGeom>
            <a:avLst/>
            <a:gdLst>
              <a:gd name="T0" fmla="*/ 0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2147483647 h 31"/>
              <a:gd name="T12" fmla="*/ 2147483647 w 20"/>
              <a:gd name="T13" fmla="*/ 2147483647 h 31"/>
              <a:gd name="T14" fmla="*/ 0 w 20"/>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8"/>
                </a:moveTo>
                <a:cubicBezTo>
                  <a:pt x="2" y="7"/>
                  <a:pt x="4" y="7"/>
                  <a:pt x="5" y="6"/>
                </a:cubicBezTo>
                <a:cubicBezTo>
                  <a:pt x="7" y="5"/>
                  <a:pt x="7" y="1"/>
                  <a:pt x="9" y="1"/>
                </a:cubicBezTo>
                <a:cubicBezTo>
                  <a:pt x="13" y="0"/>
                  <a:pt x="17" y="2"/>
                  <a:pt x="20" y="3"/>
                </a:cubicBezTo>
                <a:cubicBezTo>
                  <a:pt x="19" y="9"/>
                  <a:pt x="19" y="26"/>
                  <a:pt x="15" y="30"/>
                </a:cubicBezTo>
                <a:cubicBezTo>
                  <a:pt x="14" y="31"/>
                  <a:pt x="12" y="31"/>
                  <a:pt x="10" y="31"/>
                </a:cubicBezTo>
                <a:cubicBezTo>
                  <a:pt x="9" y="28"/>
                  <a:pt x="9" y="24"/>
                  <a:pt x="7" y="21"/>
                </a:cubicBezTo>
                <a:cubicBezTo>
                  <a:pt x="0" y="10"/>
                  <a:pt x="0" y="15"/>
                  <a:pt x="0" y="8"/>
                </a:cubicBezTo>
                <a:close/>
              </a:path>
            </a:pathLst>
          </a:custGeom>
          <a:solidFill>
            <a:srgbClr val="00FF00"/>
          </a:solidFill>
          <a:ln w="9525" cap="rnd">
            <a:solidFill>
              <a:srgbClr val="000000"/>
            </a:solidFill>
            <a:round/>
            <a:headEnd/>
            <a:tailEnd/>
          </a:ln>
        </p:spPr>
        <p:txBody>
          <a:bodyPr/>
          <a:lstStyle/>
          <a:p>
            <a:endParaRPr lang="en-US"/>
          </a:p>
        </p:txBody>
      </p:sp>
      <p:grpSp>
        <p:nvGrpSpPr>
          <p:cNvPr id="25764" name="Group 300"/>
          <p:cNvGrpSpPr>
            <a:grpSpLocks/>
          </p:cNvGrpSpPr>
          <p:nvPr/>
        </p:nvGrpSpPr>
        <p:grpSpPr bwMode="auto">
          <a:xfrm>
            <a:off x="3276600" y="4176713"/>
            <a:ext cx="1411288" cy="1476375"/>
            <a:chOff x="3292475" y="4176713"/>
            <a:chExt cx="1411288" cy="1476375"/>
          </a:xfrm>
        </p:grpSpPr>
        <p:sp>
          <p:nvSpPr>
            <p:cNvPr id="5299" name="Freeform 205"/>
            <p:cNvSpPr>
              <a:spLocks/>
            </p:cNvSpPr>
            <p:nvPr/>
          </p:nvSpPr>
          <p:spPr bwMode="auto">
            <a:xfrm>
              <a:off x="3292475" y="4176713"/>
              <a:ext cx="1411288" cy="1476375"/>
            </a:xfrm>
            <a:custGeom>
              <a:avLst/>
              <a:gdLst>
                <a:gd name="T0" fmla="*/ 2147483647 w 904"/>
                <a:gd name="T1" fmla="*/ 2147483647 h 930"/>
                <a:gd name="T2" fmla="*/ 2147483647 w 904"/>
                <a:gd name="T3" fmla="*/ 2147483647 h 930"/>
                <a:gd name="T4" fmla="*/ 2147483647 w 904"/>
                <a:gd name="T5" fmla="*/ 2147483647 h 930"/>
                <a:gd name="T6" fmla="*/ 2147483647 w 904"/>
                <a:gd name="T7" fmla="*/ 2147483647 h 930"/>
                <a:gd name="T8" fmla="*/ 2147483647 w 904"/>
                <a:gd name="T9" fmla="*/ 2147483647 h 930"/>
                <a:gd name="T10" fmla="*/ 2147483647 w 904"/>
                <a:gd name="T11" fmla="*/ 2147483647 h 930"/>
                <a:gd name="T12" fmla="*/ 2147483647 w 904"/>
                <a:gd name="T13" fmla="*/ 2147483647 h 930"/>
                <a:gd name="T14" fmla="*/ 2147483647 w 904"/>
                <a:gd name="T15" fmla="*/ 2147483647 h 930"/>
                <a:gd name="T16" fmla="*/ 2147483647 w 904"/>
                <a:gd name="T17" fmla="*/ 2147483647 h 930"/>
                <a:gd name="T18" fmla="*/ 2147483647 w 904"/>
                <a:gd name="T19" fmla="*/ 2147483647 h 930"/>
                <a:gd name="T20" fmla="*/ 2147483647 w 904"/>
                <a:gd name="T21" fmla="*/ 2147483647 h 930"/>
                <a:gd name="T22" fmla="*/ 2147483647 w 904"/>
                <a:gd name="T23" fmla="*/ 2147483647 h 930"/>
                <a:gd name="T24" fmla="*/ 2147483647 w 904"/>
                <a:gd name="T25" fmla="*/ 2147483647 h 930"/>
                <a:gd name="T26" fmla="*/ 2147483647 w 904"/>
                <a:gd name="T27" fmla="*/ 2147483647 h 930"/>
                <a:gd name="T28" fmla="*/ 2147483647 w 904"/>
                <a:gd name="T29" fmla="*/ 0 h 930"/>
                <a:gd name="T30" fmla="*/ 2147483647 w 904"/>
                <a:gd name="T31" fmla="*/ 2147483647 h 930"/>
                <a:gd name="T32" fmla="*/ 2147483647 w 904"/>
                <a:gd name="T33" fmla="*/ 2147483647 h 930"/>
                <a:gd name="T34" fmla="*/ 2147483647 w 904"/>
                <a:gd name="T35" fmla="*/ 2147483647 h 930"/>
                <a:gd name="T36" fmla="*/ 2147483647 w 904"/>
                <a:gd name="T37" fmla="*/ 2147483647 h 930"/>
                <a:gd name="T38" fmla="*/ 2147483647 w 904"/>
                <a:gd name="T39" fmla="*/ 2147483647 h 930"/>
                <a:gd name="T40" fmla="*/ 2147483647 w 904"/>
                <a:gd name="T41" fmla="*/ 2147483647 h 930"/>
                <a:gd name="T42" fmla="*/ 2147483647 w 904"/>
                <a:gd name="T43" fmla="*/ 2147483647 h 930"/>
                <a:gd name="T44" fmla="*/ 2147483647 w 904"/>
                <a:gd name="T45" fmla="*/ 2147483647 h 930"/>
                <a:gd name="T46" fmla="*/ 2147483647 w 904"/>
                <a:gd name="T47" fmla="*/ 2147483647 h 930"/>
                <a:gd name="T48" fmla="*/ 2147483647 w 904"/>
                <a:gd name="T49" fmla="*/ 2147483647 h 930"/>
                <a:gd name="T50" fmla="*/ 2147483647 w 904"/>
                <a:gd name="T51" fmla="*/ 2147483647 h 930"/>
                <a:gd name="T52" fmla="*/ 2147483647 w 904"/>
                <a:gd name="T53" fmla="*/ 2147483647 h 930"/>
                <a:gd name="T54" fmla="*/ 2147483647 w 904"/>
                <a:gd name="T55" fmla="*/ 2147483647 h 930"/>
                <a:gd name="T56" fmla="*/ 2147483647 w 904"/>
                <a:gd name="T57" fmla="*/ 2147483647 h 930"/>
                <a:gd name="T58" fmla="*/ 2147483647 w 904"/>
                <a:gd name="T59" fmla="*/ 2147483647 h 930"/>
                <a:gd name="T60" fmla="*/ 2147483647 w 904"/>
                <a:gd name="T61" fmla="*/ 2147483647 h 930"/>
                <a:gd name="T62" fmla="*/ 2147483647 w 904"/>
                <a:gd name="T63" fmla="*/ 2147483647 h 930"/>
                <a:gd name="T64" fmla="*/ 2147483647 w 904"/>
                <a:gd name="T65" fmla="*/ 2147483647 h 930"/>
                <a:gd name="T66" fmla="*/ 2147483647 w 904"/>
                <a:gd name="T67" fmla="*/ 2147483647 h 930"/>
                <a:gd name="T68" fmla="*/ 2147483647 w 904"/>
                <a:gd name="T69" fmla="*/ 2147483647 h 930"/>
                <a:gd name="T70" fmla="*/ 2147483647 w 904"/>
                <a:gd name="T71" fmla="*/ 2147483647 h 930"/>
                <a:gd name="T72" fmla="*/ 2147483647 w 904"/>
                <a:gd name="T73" fmla="*/ 2147483647 h 930"/>
                <a:gd name="T74" fmla="*/ 2147483647 w 904"/>
                <a:gd name="T75" fmla="*/ 2147483647 h 930"/>
                <a:gd name="T76" fmla="*/ 2147483647 w 904"/>
                <a:gd name="T77" fmla="*/ 2147483647 h 930"/>
                <a:gd name="T78" fmla="*/ 2147483647 w 904"/>
                <a:gd name="T79" fmla="*/ 2147483647 h 930"/>
                <a:gd name="T80" fmla="*/ 2147483647 w 904"/>
                <a:gd name="T81" fmla="*/ 2147483647 h 930"/>
                <a:gd name="T82" fmla="*/ 2147483647 w 904"/>
                <a:gd name="T83" fmla="*/ 2147483647 h 930"/>
                <a:gd name="T84" fmla="*/ 2147483647 w 904"/>
                <a:gd name="T85" fmla="*/ 2147483647 h 930"/>
                <a:gd name="T86" fmla="*/ 2147483647 w 904"/>
                <a:gd name="T87" fmla="*/ 2147483647 h 930"/>
                <a:gd name="T88" fmla="*/ 2147483647 w 904"/>
                <a:gd name="T89" fmla="*/ 2147483647 h 930"/>
                <a:gd name="T90" fmla="*/ 2147483647 w 904"/>
                <a:gd name="T91" fmla="*/ 2147483647 h 930"/>
                <a:gd name="T92" fmla="*/ 2147483647 w 904"/>
                <a:gd name="T93" fmla="*/ 2147483647 h 930"/>
                <a:gd name="T94" fmla="*/ 2147483647 w 904"/>
                <a:gd name="T95" fmla="*/ 2147483647 h 930"/>
                <a:gd name="T96" fmla="*/ 2147483647 w 904"/>
                <a:gd name="T97" fmla="*/ 2147483647 h 930"/>
                <a:gd name="T98" fmla="*/ 2147483647 w 904"/>
                <a:gd name="T99" fmla="*/ 2147483647 h 930"/>
                <a:gd name="T100" fmla="*/ 2147483647 w 904"/>
                <a:gd name="T101" fmla="*/ 2147483647 h 930"/>
                <a:gd name="T102" fmla="*/ 2147483647 w 904"/>
                <a:gd name="T103" fmla="*/ 2147483647 h 930"/>
                <a:gd name="T104" fmla="*/ 2147483647 w 904"/>
                <a:gd name="T105" fmla="*/ 2147483647 h 930"/>
                <a:gd name="T106" fmla="*/ 2147483647 w 904"/>
                <a:gd name="T107" fmla="*/ 2147483647 h 930"/>
                <a:gd name="T108" fmla="*/ 2147483647 w 904"/>
                <a:gd name="T109" fmla="*/ 2147483647 h 930"/>
                <a:gd name="T110" fmla="*/ 2147483647 w 904"/>
                <a:gd name="T111" fmla="*/ 2147483647 h 930"/>
                <a:gd name="T112" fmla="*/ 2147483647 w 904"/>
                <a:gd name="T113" fmla="*/ 2147483647 h 930"/>
                <a:gd name="T114" fmla="*/ 2147483647 w 904"/>
                <a:gd name="T115" fmla="*/ 2147483647 h 930"/>
                <a:gd name="T116" fmla="*/ 2147483647 w 904"/>
                <a:gd name="T117" fmla="*/ 2147483647 h 930"/>
                <a:gd name="T118" fmla="*/ 2147483647 w 904"/>
                <a:gd name="T119" fmla="*/ 2147483647 h 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04"/>
                <a:gd name="T181" fmla="*/ 0 h 930"/>
                <a:gd name="T182" fmla="*/ 904 w 904"/>
                <a:gd name="T183" fmla="*/ 930 h 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04" h="930">
                  <a:moveTo>
                    <a:pt x="904" y="132"/>
                  </a:moveTo>
                  <a:lnTo>
                    <a:pt x="862" y="120"/>
                  </a:lnTo>
                  <a:lnTo>
                    <a:pt x="814" y="84"/>
                  </a:lnTo>
                  <a:lnTo>
                    <a:pt x="802" y="102"/>
                  </a:lnTo>
                  <a:lnTo>
                    <a:pt x="766" y="120"/>
                  </a:lnTo>
                  <a:lnTo>
                    <a:pt x="772" y="180"/>
                  </a:lnTo>
                  <a:lnTo>
                    <a:pt x="755" y="156"/>
                  </a:lnTo>
                  <a:lnTo>
                    <a:pt x="725" y="180"/>
                  </a:lnTo>
                  <a:lnTo>
                    <a:pt x="725" y="150"/>
                  </a:lnTo>
                  <a:lnTo>
                    <a:pt x="695" y="156"/>
                  </a:lnTo>
                  <a:lnTo>
                    <a:pt x="689" y="168"/>
                  </a:lnTo>
                  <a:lnTo>
                    <a:pt x="677" y="186"/>
                  </a:lnTo>
                  <a:lnTo>
                    <a:pt x="665" y="192"/>
                  </a:lnTo>
                  <a:lnTo>
                    <a:pt x="653" y="216"/>
                  </a:lnTo>
                  <a:lnTo>
                    <a:pt x="647" y="234"/>
                  </a:lnTo>
                  <a:lnTo>
                    <a:pt x="647" y="240"/>
                  </a:lnTo>
                  <a:lnTo>
                    <a:pt x="647" y="252"/>
                  </a:lnTo>
                  <a:lnTo>
                    <a:pt x="605" y="252"/>
                  </a:lnTo>
                  <a:lnTo>
                    <a:pt x="551" y="252"/>
                  </a:lnTo>
                  <a:lnTo>
                    <a:pt x="539" y="222"/>
                  </a:lnTo>
                  <a:lnTo>
                    <a:pt x="515" y="192"/>
                  </a:lnTo>
                  <a:lnTo>
                    <a:pt x="479" y="168"/>
                  </a:lnTo>
                  <a:lnTo>
                    <a:pt x="473" y="138"/>
                  </a:lnTo>
                  <a:lnTo>
                    <a:pt x="431" y="132"/>
                  </a:lnTo>
                  <a:lnTo>
                    <a:pt x="413" y="108"/>
                  </a:lnTo>
                  <a:lnTo>
                    <a:pt x="395" y="72"/>
                  </a:lnTo>
                  <a:lnTo>
                    <a:pt x="395" y="36"/>
                  </a:lnTo>
                  <a:lnTo>
                    <a:pt x="341" y="18"/>
                  </a:lnTo>
                  <a:lnTo>
                    <a:pt x="281" y="24"/>
                  </a:lnTo>
                  <a:lnTo>
                    <a:pt x="264" y="0"/>
                  </a:lnTo>
                  <a:lnTo>
                    <a:pt x="240" y="0"/>
                  </a:lnTo>
                  <a:lnTo>
                    <a:pt x="216" y="36"/>
                  </a:lnTo>
                  <a:lnTo>
                    <a:pt x="186" y="72"/>
                  </a:lnTo>
                  <a:lnTo>
                    <a:pt x="180" y="90"/>
                  </a:lnTo>
                  <a:lnTo>
                    <a:pt x="156" y="72"/>
                  </a:lnTo>
                  <a:lnTo>
                    <a:pt x="144" y="102"/>
                  </a:lnTo>
                  <a:lnTo>
                    <a:pt x="144" y="132"/>
                  </a:lnTo>
                  <a:lnTo>
                    <a:pt x="162" y="150"/>
                  </a:lnTo>
                  <a:lnTo>
                    <a:pt x="120" y="180"/>
                  </a:lnTo>
                  <a:lnTo>
                    <a:pt x="108" y="204"/>
                  </a:lnTo>
                  <a:lnTo>
                    <a:pt x="120" y="258"/>
                  </a:lnTo>
                  <a:lnTo>
                    <a:pt x="108" y="306"/>
                  </a:lnTo>
                  <a:lnTo>
                    <a:pt x="90" y="348"/>
                  </a:lnTo>
                  <a:lnTo>
                    <a:pt x="84" y="396"/>
                  </a:lnTo>
                  <a:lnTo>
                    <a:pt x="102" y="432"/>
                  </a:lnTo>
                  <a:lnTo>
                    <a:pt x="90" y="474"/>
                  </a:lnTo>
                  <a:lnTo>
                    <a:pt x="90" y="516"/>
                  </a:lnTo>
                  <a:lnTo>
                    <a:pt x="60" y="516"/>
                  </a:lnTo>
                  <a:lnTo>
                    <a:pt x="42" y="552"/>
                  </a:lnTo>
                  <a:lnTo>
                    <a:pt x="48" y="600"/>
                  </a:lnTo>
                  <a:lnTo>
                    <a:pt x="42" y="606"/>
                  </a:lnTo>
                  <a:lnTo>
                    <a:pt x="24" y="600"/>
                  </a:lnTo>
                  <a:lnTo>
                    <a:pt x="0" y="648"/>
                  </a:lnTo>
                  <a:lnTo>
                    <a:pt x="24" y="684"/>
                  </a:lnTo>
                  <a:lnTo>
                    <a:pt x="72" y="702"/>
                  </a:lnTo>
                  <a:lnTo>
                    <a:pt x="90" y="720"/>
                  </a:lnTo>
                  <a:lnTo>
                    <a:pt x="84" y="738"/>
                  </a:lnTo>
                  <a:lnTo>
                    <a:pt x="42" y="732"/>
                  </a:lnTo>
                  <a:lnTo>
                    <a:pt x="24" y="732"/>
                  </a:lnTo>
                  <a:lnTo>
                    <a:pt x="42" y="780"/>
                  </a:lnTo>
                  <a:lnTo>
                    <a:pt x="90" y="780"/>
                  </a:lnTo>
                  <a:lnTo>
                    <a:pt x="144" y="780"/>
                  </a:lnTo>
                  <a:lnTo>
                    <a:pt x="186" y="768"/>
                  </a:lnTo>
                  <a:lnTo>
                    <a:pt x="222" y="822"/>
                  </a:lnTo>
                  <a:lnTo>
                    <a:pt x="240" y="870"/>
                  </a:lnTo>
                  <a:lnTo>
                    <a:pt x="222" y="930"/>
                  </a:lnTo>
                  <a:lnTo>
                    <a:pt x="287" y="864"/>
                  </a:lnTo>
                  <a:lnTo>
                    <a:pt x="305" y="888"/>
                  </a:lnTo>
                  <a:lnTo>
                    <a:pt x="359" y="864"/>
                  </a:lnTo>
                  <a:lnTo>
                    <a:pt x="401" y="870"/>
                  </a:lnTo>
                  <a:lnTo>
                    <a:pt x="413" y="840"/>
                  </a:lnTo>
                  <a:lnTo>
                    <a:pt x="455" y="822"/>
                  </a:lnTo>
                  <a:lnTo>
                    <a:pt x="473" y="822"/>
                  </a:lnTo>
                  <a:lnTo>
                    <a:pt x="491" y="816"/>
                  </a:lnTo>
                  <a:lnTo>
                    <a:pt x="491" y="798"/>
                  </a:lnTo>
                  <a:lnTo>
                    <a:pt x="491" y="762"/>
                  </a:lnTo>
                  <a:lnTo>
                    <a:pt x="479" y="732"/>
                  </a:lnTo>
                  <a:lnTo>
                    <a:pt x="479" y="714"/>
                  </a:lnTo>
                  <a:lnTo>
                    <a:pt x="473" y="702"/>
                  </a:lnTo>
                  <a:lnTo>
                    <a:pt x="479" y="672"/>
                  </a:lnTo>
                  <a:lnTo>
                    <a:pt x="491" y="648"/>
                  </a:lnTo>
                  <a:lnTo>
                    <a:pt x="491" y="624"/>
                  </a:lnTo>
                  <a:lnTo>
                    <a:pt x="491" y="588"/>
                  </a:lnTo>
                  <a:lnTo>
                    <a:pt x="479" y="570"/>
                  </a:lnTo>
                  <a:lnTo>
                    <a:pt x="473" y="552"/>
                  </a:lnTo>
                  <a:lnTo>
                    <a:pt x="461" y="534"/>
                  </a:lnTo>
                  <a:lnTo>
                    <a:pt x="461" y="516"/>
                  </a:lnTo>
                  <a:lnTo>
                    <a:pt x="461" y="498"/>
                  </a:lnTo>
                  <a:lnTo>
                    <a:pt x="479" y="474"/>
                  </a:lnTo>
                  <a:lnTo>
                    <a:pt x="479" y="456"/>
                  </a:lnTo>
                  <a:lnTo>
                    <a:pt x="509" y="456"/>
                  </a:lnTo>
                  <a:lnTo>
                    <a:pt x="521" y="468"/>
                  </a:lnTo>
                  <a:lnTo>
                    <a:pt x="551" y="468"/>
                  </a:lnTo>
                  <a:lnTo>
                    <a:pt x="569" y="468"/>
                  </a:lnTo>
                  <a:lnTo>
                    <a:pt x="587" y="438"/>
                  </a:lnTo>
                  <a:lnTo>
                    <a:pt x="587" y="420"/>
                  </a:lnTo>
                  <a:lnTo>
                    <a:pt x="587" y="408"/>
                  </a:lnTo>
                  <a:lnTo>
                    <a:pt x="587" y="402"/>
                  </a:lnTo>
                  <a:lnTo>
                    <a:pt x="611" y="402"/>
                  </a:lnTo>
                  <a:lnTo>
                    <a:pt x="617" y="396"/>
                  </a:lnTo>
                  <a:lnTo>
                    <a:pt x="647" y="396"/>
                  </a:lnTo>
                  <a:lnTo>
                    <a:pt x="653" y="384"/>
                  </a:lnTo>
                  <a:lnTo>
                    <a:pt x="671" y="384"/>
                  </a:lnTo>
                  <a:lnTo>
                    <a:pt x="695" y="384"/>
                  </a:lnTo>
                  <a:lnTo>
                    <a:pt x="707" y="384"/>
                  </a:lnTo>
                  <a:lnTo>
                    <a:pt x="707" y="354"/>
                  </a:lnTo>
                  <a:lnTo>
                    <a:pt x="695" y="318"/>
                  </a:lnTo>
                  <a:lnTo>
                    <a:pt x="725" y="300"/>
                  </a:lnTo>
                  <a:lnTo>
                    <a:pt x="731" y="288"/>
                  </a:lnTo>
                  <a:lnTo>
                    <a:pt x="749" y="270"/>
                  </a:lnTo>
                  <a:lnTo>
                    <a:pt x="772" y="270"/>
                  </a:lnTo>
                  <a:lnTo>
                    <a:pt x="802" y="258"/>
                  </a:lnTo>
                  <a:lnTo>
                    <a:pt x="808" y="240"/>
                  </a:lnTo>
                  <a:lnTo>
                    <a:pt x="826" y="222"/>
                  </a:lnTo>
                  <a:lnTo>
                    <a:pt x="832" y="204"/>
                  </a:lnTo>
                  <a:lnTo>
                    <a:pt x="844" y="186"/>
                  </a:lnTo>
                  <a:lnTo>
                    <a:pt x="850" y="168"/>
                  </a:lnTo>
                  <a:lnTo>
                    <a:pt x="862" y="150"/>
                  </a:lnTo>
                  <a:lnTo>
                    <a:pt x="880" y="150"/>
                  </a:lnTo>
                  <a:lnTo>
                    <a:pt x="904" y="132"/>
                  </a:lnTo>
                  <a:close/>
                </a:path>
              </a:pathLst>
            </a:custGeom>
            <a:solidFill>
              <a:srgbClr val="00FF00"/>
            </a:solidFill>
            <a:ln w="9525" cap="rnd">
              <a:solidFill>
                <a:srgbClr val="000000"/>
              </a:solidFill>
              <a:round/>
              <a:headEnd/>
              <a:tailEnd/>
            </a:ln>
          </p:spPr>
          <p:txBody>
            <a:bodyPr/>
            <a:lstStyle/>
            <a:p>
              <a:endParaRPr lang="en-US"/>
            </a:p>
          </p:txBody>
        </p:sp>
        <p:sp>
          <p:nvSpPr>
            <p:cNvPr id="5300" name="Freeform 206"/>
            <p:cNvSpPr>
              <a:spLocks/>
            </p:cNvSpPr>
            <p:nvPr/>
          </p:nvSpPr>
          <p:spPr bwMode="auto">
            <a:xfrm>
              <a:off x="3292475" y="4176713"/>
              <a:ext cx="1411288" cy="1476375"/>
            </a:xfrm>
            <a:custGeom>
              <a:avLst/>
              <a:gdLst>
                <a:gd name="T0" fmla="*/ 2147483647 w 904"/>
                <a:gd name="T1" fmla="*/ 2147483647 h 930"/>
                <a:gd name="T2" fmla="*/ 2147483647 w 904"/>
                <a:gd name="T3" fmla="*/ 2147483647 h 930"/>
                <a:gd name="T4" fmla="*/ 2147483647 w 904"/>
                <a:gd name="T5" fmla="*/ 2147483647 h 930"/>
                <a:gd name="T6" fmla="*/ 2147483647 w 904"/>
                <a:gd name="T7" fmla="*/ 2147483647 h 930"/>
                <a:gd name="T8" fmla="*/ 2147483647 w 904"/>
                <a:gd name="T9" fmla="*/ 2147483647 h 930"/>
                <a:gd name="T10" fmla="*/ 2147483647 w 904"/>
                <a:gd name="T11" fmla="*/ 2147483647 h 930"/>
                <a:gd name="T12" fmla="*/ 2147483647 w 904"/>
                <a:gd name="T13" fmla="*/ 2147483647 h 930"/>
                <a:gd name="T14" fmla="*/ 2147483647 w 904"/>
                <a:gd name="T15" fmla="*/ 2147483647 h 930"/>
                <a:gd name="T16" fmla="*/ 2147483647 w 904"/>
                <a:gd name="T17" fmla="*/ 2147483647 h 930"/>
                <a:gd name="T18" fmla="*/ 2147483647 w 904"/>
                <a:gd name="T19" fmla="*/ 2147483647 h 930"/>
                <a:gd name="T20" fmla="*/ 2147483647 w 904"/>
                <a:gd name="T21" fmla="*/ 2147483647 h 930"/>
                <a:gd name="T22" fmla="*/ 2147483647 w 904"/>
                <a:gd name="T23" fmla="*/ 2147483647 h 930"/>
                <a:gd name="T24" fmla="*/ 2147483647 w 904"/>
                <a:gd name="T25" fmla="*/ 2147483647 h 930"/>
                <a:gd name="T26" fmla="*/ 2147483647 w 904"/>
                <a:gd name="T27" fmla="*/ 2147483647 h 930"/>
                <a:gd name="T28" fmla="*/ 2147483647 w 904"/>
                <a:gd name="T29" fmla="*/ 0 h 930"/>
                <a:gd name="T30" fmla="*/ 2147483647 w 904"/>
                <a:gd name="T31" fmla="*/ 2147483647 h 930"/>
                <a:gd name="T32" fmla="*/ 2147483647 w 904"/>
                <a:gd name="T33" fmla="*/ 2147483647 h 930"/>
                <a:gd name="T34" fmla="*/ 2147483647 w 904"/>
                <a:gd name="T35" fmla="*/ 2147483647 h 930"/>
                <a:gd name="T36" fmla="*/ 2147483647 w 904"/>
                <a:gd name="T37" fmla="*/ 2147483647 h 930"/>
                <a:gd name="T38" fmla="*/ 2147483647 w 904"/>
                <a:gd name="T39" fmla="*/ 2147483647 h 930"/>
                <a:gd name="T40" fmla="*/ 2147483647 w 904"/>
                <a:gd name="T41" fmla="*/ 2147483647 h 930"/>
                <a:gd name="T42" fmla="*/ 2147483647 w 904"/>
                <a:gd name="T43" fmla="*/ 2147483647 h 930"/>
                <a:gd name="T44" fmla="*/ 2147483647 w 904"/>
                <a:gd name="T45" fmla="*/ 2147483647 h 930"/>
                <a:gd name="T46" fmla="*/ 2147483647 w 904"/>
                <a:gd name="T47" fmla="*/ 2147483647 h 930"/>
                <a:gd name="T48" fmla="*/ 2147483647 w 904"/>
                <a:gd name="T49" fmla="*/ 2147483647 h 930"/>
                <a:gd name="T50" fmla="*/ 2147483647 w 904"/>
                <a:gd name="T51" fmla="*/ 2147483647 h 930"/>
                <a:gd name="T52" fmla="*/ 2147483647 w 904"/>
                <a:gd name="T53" fmla="*/ 2147483647 h 930"/>
                <a:gd name="T54" fmla="*/ 2147483647 w 904"/>
                <a:gd name="T55" fmla="*/ 2147483647 h 930"/>
                <a:gd name="T56" fmla="*/ 2147483647 w 904"/>
                <a:gd name="T57" fmla="*/ 2147483647 h 930"/>
                <a:gd name="T58" fmla="*/ 2147483647 w 904"/>
                <a:gd name="T59" fmla="*/ 2147483647 h 930"/>
                <a:gd name="T60" fmla="*/ 2147483647 w 904"/>
                <a:gd name="T61" fmla="*/ 2147483647 h 930"/>
                <a:gd name="T62" fmla="*/ 2147483647 w 904"/>
                <a:gd name="T63" fmla="*/ 2147483647 h 930"/>
                <a:gd name="T64" fmla="*/ 2147483647 w 904"/>
                <a:gd name="T65" fmla="*/ 2147483647 h 930"/>
                <a:gd name="T66" fmla="*/ 2147483647 w 904"/>
                <a:gd name="T67" fmla="*/ 2147483647 h 930"/>
                <a:gd name="T68" fmla="*/ 2147483647 w 904"/>
                <a:gd name="T69" fmla="*/ 2147483647 h 930"/>
                <a:gd name="T70" fmla="*/ 2147483647 w 904"/>
                <a:gd name="T71" fmla="*/ 2147483647 h 930"/>
                <a:gd name="T72" fmla="*/ 2147483647 w 904"/>
                <a:gd name="T73" fmla="*/ 2147483647 h 930"/>
                <a:gd name="T74" fmla="*/ 2147483647 w 904"/>
                <a:gd name="T75" fmla="*/ 2147483647 h 930"/>
                <a:gd name="T76" fmla="*/ 2147483647 w 904"/>
                <a:gd name="T77" fmla="*/ 2147483647 h 930"/>
                <a:gd name="T78" fmla="*/ 2147483647 w 904"/>
                <a:gd name="T79" fmla="*/ 2147483647 h 930"/>
                <a:gd name="T80" fmla="*/ 2147483647 w 904"/>
                <a:gd name="T81" fmla="*/ 2147483647 h 930"/>
                <a:gd name="T82" fmla="*/ 2147483647 w 904"/>
                <a:gd name="T83" fmla="*/ 2147483647 h 930"/>
                <a:gd name="T84" fmla="*/ 2147483647 w 904"/>
                <a:gd name="T85" fmla="*/ 2147483647 h 930"/>
                <a:gd name="T86" fmla="*/ 2147483647 w 904"/>
                <a:gd name="T87" fmla="*/ 2147483647 h 930"/>
                <a:gd name="T88" fmla="*/ 2147483647 w 904"/>
                <a:gd name="T89" fmla="*/ 2147483647 h 930"/>
                <a:gd name="T90" fmla="*/ 2147483647 w 904"/>
                <a:gd name="T91" fmla="*/ 2147483647 h 930"/>
                <a:gd name="T92" fmla="*/ 2147483647 w 904"/>
                <a:gd name="T93" fmla="*/ 2147483647 h 930"/>
                <a:gd name="T94" fmla="*/ 2147483647 w 904"/>
                <a:gd name="T95" fmla="*/ 2147483647 h 930"/>
                <a:gd name="T96" fmla="*/ 2147483647 w 904"/>
                <a:gd name="T97" fmla="*/ 2147483647 h 930"/>
                <a:gd name="T98" fmla="*/ 2147483647 w 904"/>
                <a:gd name="T99" fmla="*/ 2147483647 h 930"/>
                <a:gd name="T100" fmla="*/ 2147483647 w 904"/>
                <a:gd name="T101" fmla="*/ 2147483647 h 930"/>
                <a:gd name="T102" fmla="*/ 2147483647 w 904"/>
                <a:gd name="T103" fmla="*/ 2147483647 h 930"/>
                <a:gd name="T104" fmla="*/ 2147483647 w 904"/>
                <a:gd name="T105" fmla="*/ 2147483647 h 930"/>
                <a:gd name="T106" fmla="*/ 2147483647 w 904"/>
                <a:gd name="T107" fmla="*/ 2147483647 h 930"/>
                <a:gd name="T108" fmla="*/ 2147483647 w 904"/>
                <a:gd name="T109" fmla="*/ 2147483647 h 930"/>
                <a:gd name="T110" fmla="*/ 2147483647 w 904"/>
                <a:gd name="T111" fmla="*/ 2147483647 h 930"/>
                <a:gd name="T112" fmla="*/ 2147483647 w 904"/>
                <a:gd name="T113" fmla="*/ 2147483647 h 930"/>
                <a:gd name="T114" fmla="*/ 2147483647 w 904"/>
                <a:gd name="T115" fmla="*/ 2147483647 h 930"/>
                <a:gd name="T116" fmla="*/ 2147483647 w 904"/>
                <a:gd name="T117" fmla="*/ 2147483647 h 930"/>
                <a:gd name="T118" fmla="*/ 2147483647 w 904"/>
                <a:gd name="T119" fmla="*/ 2147483647 h 9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04"/>
                <a:gd name="T181" fmla="*/ 0 h 930"/>
                <a:gd name="T182" fmla="*/ 904 w 904"/>
                <a:gd name="T183" fmla="*/ 930 h 93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04" h="930">
                  <a:moveTo>
                    <a:pt x="904" y="132"/>
                  </a:moveTo>
                  <a:lnTo>
                    <a:pt x="862" y="120"/>
                  </a:lnTo>
                  <a:lnTo>
                    <a:pt x="814" y="84"/>
                  </a:lnTo>
                  <a:lnTo>
                    <a:pt x="802" y="102"/>
                  </a:lnTo>
                  <a:lnTo>
                    <a:pt x="766" y="120"/>
                  </a:lnTo>
                  <a:lnTo>
                    <a:pt x="772" y="180"/>
                  </a:lnTo>
                  <a:lnTo>
                    <a:pt x="755" y="156"/>
                  </a:lnTo>
                  <a:lnTo>
                    <a:pt x="725" y="180"/>
                  </a:lnTo>
                  <a:lnTo>
                    <a:pt x="725" y="150"/>
                  </a:lnTo>
                  <a:lnTo>
                    <a:pt x="695" y="156"/>
                  </a:lnTo>
                  <a:lnTo>
                    <a:pt x="689" y="168"/>
                  </a:lnTo>
                  <a:lnTo>
                    <a:pt x="677" y="186"/>
                  </a:lnTo>
                  <a:lnTo>
                    <a:pt x="665" y="192"/>
                  </a:lnTo>
                  <a:lnTo>
                    <a:pt x="653" y="216"/>
                  </a:lnTo>
                  <a:lnTo>
                    <a:pt x="647" y="234"/>
                  </a:lnTo>
                  <a:lnTo>
                    <a:pt x="647" y="240"/>
                  </a:lnTo>
                  <a:lnTo>
                    <a:pt x="647" y="252"/>
                  </a:lnTo>
                  <a:lnTo>
                    <a:pt x="605" y="252"/>
                  </a:lnTo>
                  <a:lnTo>
                    <a:pt x="551" y="252"/>
                  </a:lnTo>
                  <a:lnTo>
                    <a:pt x="539" y="222"/>
                  </a:lnTo>
                  <a:lnTo>
                    <a:pt x="515" y="192"/>
                  </a:lnTo>
                  <a:lnTo>
                    <a:pt x="479" y="168"/>
                  </a:lnTo>
                  <a:lnTo>
                    <a:pt x="473" y="138"/>
                  </a:lnTo>
                  <a:lnTo>
                    <a:pt x="431" y="132"/>
                  </a:lnTo>
                  <a:lnTo>
                    <a:pt x="413" y="108"/>
                  </a:lnTo>
                  <a:lnTo>
                    <a:pt x="395" y="72"/>
                  </a:lnTo>
                  <a:lnTo>
                    <a:pt x="395" y="36"/>
                  </a:lnTo>
                  <a:lnTo>
                    <a:pt x="341" y="18"/>
                  </a:lnTo>
                  <a:lnTo>
                    <a:pt x="281" y="24"/>
                  </a:lnTo>
                  <a:lnTo>
                    <a:pt x="264" y="0"/>
                  </a:lnTo>
                  <a:lnTo>
                    <a:pt x="240" y="0"/>
                  </a:lnTo>
                  <a:lnTo>
                    <a:pt x="216" y="36"/>
                  </a:lnTo>
                  <a:lnTo>
                    <a:pt x="186" y="72"/>
                  </a:lnTo>
                  <a:lnTo>
                    <a:pt x="180" y="90"/>
                  </a:lnTo>
                  <a:lnTo>
                    <a:pt x="156" y="72"/>
                  </a:lnTo>
                  <a:lnTo>
                    <a:pt x="144" y="102"/>
                  </a:lnTo>
                  <a:lnTo>
                    <a:pt x="144" y="132"/>
                  </a:lnTo>
                  <a:lnTo>
                    <a:pt x="162" y="150"/>
                  </a:lnTo>
                  <a:lnTo>
                    <a:pt x="120" y="180"/>
                  </a:lnTo>
                  <a:lnTo>
                    <a:pt x="108" y="204"/>
                  </a:lnTo>
                  <a:lnTo>
                    <a:pt x="120" y="258"/>
                  </a:lnTo>
                  <a:lnTo>
                    <a:pt x="108" y="306"/>
                  </a:lnTo>
                  <a:lnTo>
                    <a:pt x="90" y="348"/>
                  </a:lnTo>
                  <a:lnTo>
                    <a:pt x="84" y="396"/>
                  </a:lnTo>
                  <a:lnTo>
                    <a:pt x="102" y="432"/>
                  </a:lnTo>
                  <a:lnTo>
                    <a:pt x="90" y="474"/>
                  </a:lnTo>
                  <a:lnTo>
                    <a:pt x="90" y="516"/>
                  </a:lnTo>
                  <a:lnTo>
                    <a:pt x="60" y="516"/>
                  </a:lnTo>
                  <a:lnTo>
                    <a:pt x="42" y="552"/>
                  </a:lnTo>
                  <a:lnTo>
                    <a:pt x="48" y="600"/>
                  </a:lnTo>
                  <a:lnTo>
                    <a:pt x="42" y="606"/>
                  </a:lnTo>
                  <a:lnTo>
                    <a:pt x="24" y="600"/>
                  </a:lnTo>
                  <a:lnTo>
                    <a:pt x="0" y="648"/>
                  </a:lnTo>
                  <a:lnTo>
                    <a:pt x="24" y="684"/>
                  </a:lnTo>
                  <a:lnTo>
                    <a:pt x="72" y="702"/>
                  </a:lnTo>
                  <a:lnTo>
                    <a:pt x="90" y="720"/>
                  </a:lnTo>
                  <a:lnTo>
                    <a:pt x="84" y="738"/>
                  </a:lnTo>
                  <a:lnTo>
                    <a:pt x="42" y="732"/>
                  </a:lnTo>
                  <a:lnTo>
                    <a:pt x="24" y="732"/>
                  </a:lnTo>
                  <a:lnTo>
                    <a:pt x="42" y="780"/>
                  </a:lnTo>
                  <a:lnTo>
                    <a:pt x="90" y="780"/>
                  </a:lnTo>
                  <a:lnTo>
                    <a:pt x="144" y="780"/>
                  </a:lnTo>
                  <a:lnTo>
                    <a:pt x="186" y="768"/>
                  </a:lnTo>
                  <a:lnTo>
                    <a:pt x="222" y="822"/>
                  </a:lnTo>
                  <a:lnTo>
                    <a:pt x="240" y="870"/>
                  </a:lnTo>
                  <a:lnTo>
                    <a:pt x="222" y="930"/>
                  </a:lnTo>
                  <a:lnTo>
                    <a:pt x="287" y="864"/>
                  </a:lnTo>
                  <a:lnTo>
                    <a:pt x="305" y="888"/>
                  </a:lnTo>
                  <a:lnTo>
                    <a:pt x="359" y="864"/>
                  </a:lnTo>
                  <a:lnTo>
                    <a:pt x="401" y="870"/>
                  </a:lnTo>
                  <a:lnTo>
                    <a:pt x="413" y="840"/>
                  </a:lnTo>
                  <a:lnTo>
                    <a:pt x="455" y="822"/>
                  </a:lnTo>
                  <a:lnTo>
                    <a:pt x="473" y="822"/>
                  </a:lnTo>
                  <a:lnTo>
                    <a:pt x="491" y="816"/>
                  </a:lnTo>
                  <a:lnTo>
                    <a:pt x="491" y="798"/>
                  </a:lnTo>
                  <a:lnTo>
                    <a:pt x="491" y="762"/>
                  </a:lnTo>
                  <a:lnTo>
                    <a:pt x="479" y="732"/>
                  </a:lnTo>
                  <a:lnTo>
                    <a:pt x="479" y="714"/>
                  </a:lnTo>
                  <a:lnTo>
                    <a:pt x="473" y="702"/>
                  </a:lnTo>
                  <a:lnTo>
                    <a:pt x="479" y="672"/>
                  </a:lnTo>
                  <a:lnTo>
                    <a:pt x="491" y="648"/>
                  </a:lnTo>
                  <a:lnTo>
                    <a:pt x="491" y="624"/>
                  </a:lnTo>
                  <a:lnTo>
                    <a:pt x="491" y="588"/>
                  </a:lnTo>
                  <a:lnTo>
                    <a:pt x="479" y="570"/>
                  </a:lnTo>
                  <a:lnTo>
                    <a:pt x="473" y="552"/>
                  </a:lnTo>
                  <a:lnTo>
                    <a:pt x="461" y="534"/>
                  </a:lnTo>
                  <a:lnTo>
                    <a:pt x="461" y="516"/>
                  </a:lnTo>
                  <a:lnTo>
                    <a:pt x="461" y="498"/>
                  </a:lnTo>
                  <a:lnTo>
                    <a:pt x="479" y="474"/>
                  </a:lnTo>
                  <a:lnTo>
                    <a:pt x="479" y="456"/>
                  </a:lnTo>
                  <a:lnTo>
                    <a:pt x="509" y="456"/>
                  </a:lnTo>
                  <a:lnTo>
                    <a:pt x="521" y="468"/>
                  </a:lnTo>
                  <a:lnTo>
                    <a:pt x="551" y="468"/>
                  </a:lnTo>
                  <a:lnTo>
                    <a:pt x="569" y="468"/>
                  </a:lnTo>
                  <a:lnTo>
                    <a:pt x="587" y="438"/>
                  </a:lnTo>
                  <a:lnTo>
                    <a:pt x="587" y="420"/>
                  </a:lnTo>
                  <a:lnTo>
                    <a:pt x="587" y="408"/>
                  </a:lnTo>
                  <a:lnTo>
                    <a:pt x="587" y="402"/>
                  </a:lnTo>
                  <a:lnTo>
                    <a:pt x="611" y="402"/>
                  </a:lnTo>
                  <a:lnTo>
                    <a:pt x="617" y="396"/>
                  </a:lnTo>
                  <a:lnTo>
                    <a:pt x="647" y="396"/>
                  </a:lnTo>
                  <a:lnTo>
                    <a:pt x="653" y="384"/>
                  </a:lnTo>
                  <a:lnTo>
                    <a:pt x="671" y="384"/>
                  </a:lnTo>
                  <a:lnTo>
                    <a:pt x="695" y="384"/>
                  </a:lnTo>
                  <a:lnTo>
                    <a:pt x="707" y="384"/>
                  </a:lnTo>
                  <a:lnTo>
                    <a:pt x="707" y="354"/>
                  </a:lnTo>
                  <a:lnTo>
                    <a:pt x="695" y="318"/>
                  </a:lnTo>
                  <a:lnTo>
                    <a:pt x="725" y="300"/>
                  </a:lnTo>
                  <a:lnTo>
                    <a:pt x="731" y="288"/>
                  </a:lnTo>
                  <a:lnTo>
                    <a:pt x="749" y="270"/>
                  </a:lnTo>
                  <a:lnTo>
                    <a:pt x="772" y="270"/>
                  </a:lnTo>
                  <a:lnTo>
                    <a:pt x="802" y="258"/>
                  </a:lnTo>
                  <a:lnTo>
                    <a:pt x="808" y="240"/>
                  </a:lnTo>
                  <a:lnTo>
                    <a:pt x="826" y="222"/>
                  </a:lnTo>
                  <a:lnTo>
                    <a:pt x="832" y="204"/>
                  </a:lnTo>
                  <a:lnTo>
                    <a:pt x="844" y="186"/>
                  </a:lnTo>
                  <a:lnTo>
                    <a:pt x="850" y="168"/>
                  </a:lnTo>
                  <a:lnTo>
                    <a:pt x="862" y="150"/>
                  </a:lnTo>
                  <a:lnTo>
                    <a:pt x="880" y="150"/>
                  </a:lnTo>
                  <a:lnTo>
                    <a:pt x="904" y="132"/>
                  </a:lnTo>
                </a:path>
              </a:pathLst>
            </a:custGeom>
            <a:solidFill>
              <a:srgbClr val="00FF00"/>
            </a:solidFill>
            <a:ln w="9525" cap="rnd">
              <a:solidFill>
                <a:srgbClr val="66FF33"/>
              </a:solidFill>
              <a:round/>
              <a:headEnd/>
              <a:tailEnd/>
            </a:ln>
          </p:spPr>
          <p:txBody>
            <a:bodyPr/>
            <a:lstStyle/>
            <a:p>
              <a:endParaRPr lang="en-US"/>
            </a:p>
          </p:txBody>
        </p:sp>
      </p:grpSp>
      <p:grpSp>
        <p:nvGrpSpPr>
          <p:cNvPr id="25765" name="Group 301"/>
          <p:cNvGrpSpPr>
            <a:grpSpLocks/>
          </p:cNvGrpSpPr>
          <p:nvPr/>
        </p:nvGrpSpPr>
        <p:grpSpPr bwMode="auto">
          <a:xfrm>
            <a:off x="3276600" y="4154488"/>
            <a:ext cx="1428750" cy="1495425"/>
            <a:chOff x="3276600" y="4154488"/>
            <a:chExt cx="1428750" cy="1495425"/>
          </a:xfrm>
        </p:grpSpPr>
        <p:sp>
          <p:nvSpPr>
            <p:cNvPr id="5297" name="Freeform 208"/>
            <p:cNvSpPr>
              <a:spLocks/>
            </p:cNvSpPr>
            <p:nvPr/>
          </p:nvSpPr>
          <p:spPr bwMode="auto">
            <a:xfrm>
              <a:off x="3276600" y="4154488"/>
              <a:ext cx="1428750" cy="1495425"/>
            </a:xfrm>
            <a:custGeom>
              <a:avLst/>
              <a:gdLst>
                <a:gd name="T0" fmla="*/ 2147483647 w 916"/>
                <a:gd name="T1" fmla="*/ 2147483647 h 942"/>
                <a:gd name="T2" fmla="*/ 2147483647 w 916"/>
                <a:gd name="T3" fmla="*/ 2147483647 h 942"/>
                <a:gd name="T4" fmla="*/ 2147483647 w 916"/>
                <a:gd name="T5" fmla="*/ 2147483647 h 942"/>
                <a:gd name="T6" fmla="*/ 2147483647 w 916"/>
                <a:gd name="T7" fmla="*/ 2147483647 h 942"/>
                <a:gd name="T8" fmla="*/ 2147483647 w 916"/>
                <a:gd name="T9" fmla="*/ 2147483647 h 942"/>
                <a:gd name="T10" fmla="*/ 2147483647 w 916"/>
                <a:gd name="T11" fmla="*/ 2147483647 h 942"/>
                <a:gd name="T12" fmla="*/ 2147483647 w 916"/>
                <a:gd name="T13" fmla="*/ 2147483647 h 942"/>
                <a:gd name="T14" fmla="*/ 2147483647 w 916"/>
                <a:gd name="T15" fmla="*/ 2147483647 h 942"/>
                <a:gd name="T16" fmla="*/ 2147483647 w 916"/>
                <a:gd name="T17" fmla="*/ 2147483647 h 942"/>
                <a:gd name="T18" fmla="*/ 2147483647 w 916"/>
                <a:gd name="T19" fmla="*/ 2147483647 h 942"/>
                <a:gd name="T20" fmla="*/ 2147483647 w 916"/>
                <a:gd name="T21" fmla="*/ 2147483647 h 942"/>
                <a:gd name="T22" fmla="*/ 2147483647 w 916"/>
                <a:gd name="T23" fmla="*/ 2147483647 h 942"/>
                <a:gd name="T24" fmla="*/ 2147483647 w 916"/>
                <a:gd name="T25" fmla="*/ 2147483647 h 942"/>
                <a:gd name="T26" fmla="*/ 2147483647 w 916"/>
                <a:gd name="T27" fmla="*/ 2147483647 h 942"/>
                <a:gd name="T28" fmla="*/ 2147483647 w 916"/>
                <a:gd name="T29" fmla="*/ 0 h 942"/>
                <a:gd name="T30" fmla="*/ 2147483647 w 916"/>
                <a:gd name="T31" fmla="*/ 2147483647 h 942"/>
                <a:gd name="T32" fmla="*/ 2147483647 w 916"/>
                <a:gd name="T33" fmla="*/ 2147483647 h 942"/>
                <a:gd name="T34" fmla="*/ 2147483647 w 916"/>
                <a:gd name="T35" fmla="*/ 2147483647 h 942"/>
                <a:gd name="T36" fmla="*/ 2147483647 w 916"/>
                <a:gd name="T37" fmla="*/ 2147483647 h 942"/>
                <a:gd name="T38" fmla="*/ 2147483647 w 916"/>
                <a:gd name="T39" fmla="*/ 2147483647 h 942"/>
                <a:gd name="T40" fmla="*/ 2147483647 w 916"/>
                <a:gd name="T41" fmla="*/ 2147483647 h 942"/>
                <a:gd name="T42" fmla="*/ 2147483647 w 916"/>
                <a:gd name="T43" fmla="*/ 2147483647 h 942"/>
                <a:gd name="T44" fmla="*/ 2147483647 w 916"/>
                <a:gd name="T45" fmla="*/ 2147483647 h 942"/>
                <a:gd name="T46" fmla="*/ 2147483647 w 916"/>
                <a:gd name="T47" fmla="*/ 2147483647 h 942"/>
                <a:gd name="T48" fmla="*/ 2147483647 w 916"/>
                <a:gd name="T49" fmla="*/ 2147483647 h 942"/>
                <a:gd name="T50" fmla="*/ 2147483647 w 916"/>
                <a:gd name="T51" fmla="*/ 2147483647 h 942"/>
                <a:gd name="T52" fmla="*/ 2147483647 w 916"/>
                <a:gd name="T53" fmla="*/ 2147483647 h 942"/>
                <a:gd name="T54" fmla="*/ 2147483647 w 916"/>
                <a:gd name="T55" fmla="*/ 2147483647 h 942"/>
                <a:gd name="T56" fmla="*/ 2147483647 w 916"/>
                <a:gd name="T57" fmla="*/ 2147483647 h 942"/>
                <a:gd name="T58" fmla="*/ 2147483647 w 916"/>
                <a:gd name="T59" fmla="*/ 2147483647 h 942"/>
                <a:gd name="T60" fmla="*/ 2147483647 w 916"/>
                <a:gd name="T61" fmla="*/ 2147483647 h 942"/>
                <a:gd name="T62" fmla="*/ 2147483647 w 916"/>
                <a:gd name="T63" fmla="*/ 2147483647 h 942"/>
                <a:gd name="T64" fmla="*/ 2147483647 w 916"/>
                <a:gd name="T65" fmla="*/ 2147483647 h 942"/>
                <a:gd name="T66" fmla="*/ 2147483647 w 916"/>
                <a:gd name="T67" fmla="*/ 2147483647 h 942"/>
                <a:gd name="T68" fmla="*/ 2147483647 w 916"/>
                <a:gd name="T69" fmla="*/ 2147483647 h 942"/>
                <a:gd name="T70" fmla="*/ 2147483647 w 916"/>
                <a:gd name="T71" fmla="*/ 2147483647 h 942"/>
                <a:gd name="T72" fmla="*/ 2147483647 w 916"/>
                <a:gd name="T73" fmla="*/ 2147483647 h 942"/>
                <a:gd name="T74" fmla="*/ 2147483647 w 916"/>
                <a:gd name="T75" fmla="*/ 2147483647 h 942"/>
                <a:gd name="T76" fmla="*/ 2147483647 w 916"/>
                <a:gd name="T77" fmla="*/ 2147483647 h 942"/>
                <a:gd name="T78" fmla="*/ 2147483647 w 916"/>
                <a:gd name="T79" fmla="*/ 2147483647 h 942"/>
                <a:gd name="T80" fmla="*/ 2147483647 w 916"/>
                <a:gd name="T81" fmla="*/ 2147483647 h 942"/>
                <a:gd name="T82" fmla="*/ 2147483647 w 916"/>
                <a:gd name="T83" fmla="*/ 2147483647 h 942"/>
                <a:gd name="T84" fmla="*/ 2147483647 w 916"/>
                <a:gd name="T85" fmla="*/ 2147483647 h 942"/>
                <a:gd name="T86" fmla="*/ 2147483647 w 916"/>
                <a:gd name="T87" fmla="*/ 2147483647 h 942"/>
                <a:gd name="T88" fmla="*/ 2147483647 w 916"/>
                <a:gd name="T89" fmla="*/ 2147483647 h 942"/>
                <a:gd name="T90" fmla="*/ 2147483647 w 916"/>
                <a:gd name="T91" fmla="*/ 2147483647 h 942"/>
                <a:gd name="T92" fmla="*/ 2147483647 w 916"/>
                <a:gd name="T93" fmla="*/ 2147483647 h 942"/>
                <a:gd name="T94" fmla="*/ 2147483647 w 916"/>
                <a:gd name="T95" fmla="*/ 2147483647 h 942"/>
                <a:gd name="T96" fmla="*/ 2147483647 w 916"/>
                <a:gd name="T97" fmla="*/ 2147483647 h 942"/>
                <a:gd name="T98" fmla="*/ 2147483647 w 916"/>
                <a:gd name="T99" fmla="*/ 2147483647 h 942"/>
                <a:gd name="T100" fmla="*/ 2147483647 w 916"/>
                <a:gd name="T101" fmla="*/ 2147483647 h 942"/>
                <a:gd name="T102" fmla="*/ 2147483647 w 916"/>
                <a:gd name="T103" fmla="*/ 2147483647 h 942"/>
                <a:gd name="T104" fmla="*/ 2147483647 w 916"/>
                <a:gd name="T105" fmla="*/ 2147483647 h 942"/>
                <a:gd name="T106" fmla="*/ 2147483647 w 916"/>
                <a:gd name="T107" fmla="*/ 2147483647 h 942"/>
                <a:gd name="T108" fmla="*/ 2147483647 w 916"/>
                <a:gd name="T109" fmla="*/ 2147483647 h 942"/>
                <a:gd name="T110" fmla="*/ 2147483647 w 916"/>
                <a:gd name="T111" fmla="*/ 2147483647 h 942"/>
                <a:gd name="T112" fmla="*/ 2147483647 w 916"/>
                <a:gd name="T113" fmla="*/ 2147483647 h 942"/>
                <a:gd name="T114" fmla="*/ 2147483647 w 916"/>
                <a:gd name="T115" fmla="*/ 2147483647 h 942"/>
                <a:gd name="T116" fmla="*/ 2147483647 w 916"/>
                <a:gd name="T117" fmla="*/ 2147483647 h 942"/>
                <a:gd name="T118" fmla="*/ 2147483647 w 916"/>
                <a:gd name="T119" fmla="*/ 2147483647 h 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6"/>
                <a:gd name="T181" fmla="*/ 0 h 942"/>
                <a:gd name="T182" fmla="*/ 916 w 916"/>
                <a:gd name="T183" fmla="*/ 942 h 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6" h="942">
                  <a:moveTo>
                    <a:pt x="916" y="138"/>
                  </a:moveTo>
                  <a:lnTo>
                    <a:pt x="874" y="126"/>
                  </a:lnTo>
                  <a:lnTo>
                    <a:pt x="826" y="90"/>
                  </a:lnTo>
                  <a:lnTo>
                    <a:pt x="808" y="108"/>
                  </a:lnTo>
                  <a:lnTo>
                    <a:pt x="778" y="126"/>
                  </a:lnTo>
                  <a:lnTo>
                    <a:pt x="784" y="186"/>
                  </a:lnTo>
                  <a:lnTo>
                    <a:pt x="767" y="162"/>
                  </a:lnTo>
                  <a:lnTo>
                    <a:pt x="731" y="186"/>
                  </a:lnTo>
                  <a:lnTo>
                    <a:pt x="731" y="156"/>
                  </a:lnTo>
                  <a:lnTo>
                    <a:pt x="707" y="162"/>
                  </a:lnTo>
                  <a:lnTo>
                    <a:pt x="695" y="174"/>
                  </a:lnTo>
                  <a:lnTo>
                    <a:pt x="689" y="192"/>
                  </a:lnTo>
                  <a:lnTo>
                    <a:pt x="671" y="204"/>
                  </a:lnTo>
                  <a:lnTo>
                    <a:pt x="665" y="222"/>
                  </a:lnTo>
                  <a:lnTo>
                    <a:pt x="653" y="240"/>
                  </a:lnTo>
                  <a:lnTo>
                    <a:pt x="653" y="246"/>
                  </a:lnTo>
                  <a:lnTo>
                    <a:pt x="653" y="258"/>
                  </a:lnTo>
                  <a:lnTo>
                    <a:pt x="611" y="258"/>
                  </a:lnTo>
                  <a:lnTo>
                    <a:pt x="557" y="258"/>
                  </a:lnTo>
                  <a:lnTo>
                    <a:pt x="551" y="228"/>
                  </a:lnTo>
                  <a:lnTo>
                    <a:pt x="521" y="204"/>
                  </a:lnTo>
                  <a:lnTo>
                    <a:pt x="485" y="174"/>
                  </a:lnTo>
                  <a:lnTo>
                    <a:pt x="479" y="144"/>
                  </a:lnTo>
                  <a:lnTo>
                    <a:pt x="437" y="138"/>
                  </a:lnTo>
                  <a:lnTo>
                    <a:pt x="419" y="114"/>
                  </a:lnTo>
                  <a:lnTo>
                    <a:pt x="401" y="78"/>
                  </a:lnTo>
                  <a:lnTo>
                    <a:pt x="401" y="42"/>
                  </a:lnTo>
                  <a:lnTo>
                    <a:pt x="347" y="24"/>
                  </a:lnTo>
                  <a:lnTo>
                    <a:pt x="287" y="30"/>
                  </a:lnTo>
                  <a:lnTo>
                    <a:pt x="270" y="0"/>
                  </a:lnTo>
                  <a:lnTo>
                    <a:pt x="246" y="0"/>
                  </a:lnTo>
                  <a:lnTo>
                    <a:pt x="216" y="42"/>
                  </a:lnTo>
                  <a:lnTo>
                    <a:pt x="192" y="78"/>
                  </a:lnTo>
                  <a:lnTo>
                    <a:pt x="186" y="96"/>
                  </a:lnTo>
                  <a:lnTo>
                    <a:pt x="156" y="78"/>
                  </a:lnTo>
                  <a:lnTo>
                    <a:pt x="150" y="108"/>
                  </a:lnTo>
                  <a:lnTo>
                    <a:pt x="150" y="138"/>
                  </a:lnTo>
                  <a:lnTo>
                    <a:pt x="168" y="156"/>
                  </a:lnTo>
                  <a:lnTo>
                    <a:pt x="120" y="186"/>
                  </a:lnTo>
                  <a:lnTo>
                    <a:pt x="114" y="210"/>
                  </a:lnTo>
                  <a:lnTo>
                    <a:pt x="120" y="270"/>
                  </a:lnTo>
                  <a:lnTo>
                    <a:pt x="114" y="318"/>
                  </a:lnTo>
                  <a:lnTo>
                    <a:pt x="96" y="354"/>
                  </a:lnTo>
                  <a:lnTo>
                    <a:pt x="84" y="402"/>
                  </a:lnTo>
                  <a:lnTo>
                    <a:pt x="102" y="438"/>
                  </a:lnTo>
                  <a:lnTo>
                    <a:pt x="96" y="486"/>
                  </a:lnTo>
                  <a:lnTo>
                    <a:pt x="96" y="522"/>
                  </a:lnTo>
                  <a:lnTo>
                    <a:pt x="60" y="522"/>
                  </a:lnTo>
                  <a:lnTo>
                    <a:pt x="42" y="564"/>
                  </a:lnTo>
                  <a:lnTo>
                    <a:pt x="54" y="606"/>
                  </a:lnTo>
                  <a:lnTo>
                    <a:pt x="42" y="618"/>
                  </a:lnTo>
                  <a:lnTo>
                    <a:pt x="24" y="606"/>
                  </a:lnTo>
                  <a:lnTo>
                    <a:pt x="0" y="654"/>
                  </a:lnTo>
                  <a:lnTo>
                    <a:pt x="24" y="696"/>
                  </a:lnTo>
                  <a:lnTo>
                    <a:pt x="78" y="714"/>
                  </a:lnTo>
                  <a:lnTo>
                    <a:pt x="96" y="732"/>
                  </a:lnTo>
                  <a:lnTo>
                    <a:pt x="84" y="750"/>
                  </a:lnTo>
                  <a:lnTo>
                    <a:pt x="42" y="738"/>
                  </a:lnTo>
                  <a:lnTo>
                    <a:pt x="24" y="738"/>
                  </a:lnTo>
                  <a:lnTo>
                    <a:pt x="42" y="786"/>
                  </a:lnTo>
                  <a:lnTo>
                    <a:pt x="96" y="786"/>
                  </a:lnTo>
                  <a:lnTo>
                    <a:pt x="150" y="786"/>
                  </a:lnTo>
                  <a:lnTo>
                    <a:pt x="192" y="780"/>
                  </a:lnTo>
                  <a:lnTo>
                    <a:pt x="228" y="834"/>
                  </a:lnTo>
                  <a:lnTo>
                    <a:pt x="246" y="882"/>
                  </a:lnTo>
                  <a:lnTo>
                    <a:pt x="228" y="942"/>
                  </a:lnTo>
                  <a:lnTo>
                    <a:pt x="293" y="876"/>
                  </a:lnTo>
                  <a:lnTo>
                    <a:pt x="311" y="900"/>
                  </a:lnTo>
                  <a:lnTo>
                    <a:pt x="365" y="876"/>
                  </a:lnTo>
                  <a:lnTo>
                    <a:pt x="413" y="882"/>
                  </a:lnTo>
                  <a:lnTo>
                    <a:pt x="419" y="852"/>
                  </a:lnTo>
                  <a:lnTo>
                    <a:pt x="461" y="834"/>
                  </a:lnTo>
                  <a:lnTo>
                    <a:pt x="479" y="834"/>
                  </a:lnTo>
                  <a:lnTo>
                    <a:pt x="497" y="828"/>
                  </a:lnTo>
                  <a:lnTo>
                    <a:pt x="497" y="810"/>
                  </a:lnTo>
                  <a:lnTo>
                    <a:pt x="497" y="768"/>
                  </a:lnTo>
                  <a:lnTo>
                    <a:pt x="485" y="738"/>
                  </a:lnTo>
                  <a:lnTo>
                    <a:pt x="485" y="720"/>
                  </a:lnTo>
                  <a:lnTo>
                    <a:pt x="479" y="714"/>
                  </a:lnTo>
                  <a:lnTo>
                    <a:pt x="485" y="684"/>
                  </a:lnTo>
                  <a:lnTo>
                    <a:pt x="497" y="654"/>
                  </a:lnTo>
                  <a:lnTo>
                    <a:pt x="497" y="636"/>
                  </a:lnTo>
                  <a:lnTo>
                    <a:pt x="497" y="600"/>
                  </a:lnTo>
                  <a:lnTo>
                    <a:pt x="485" y="582"/>
                  </a:lnTo>
                  <a:lnTo>
                    <a:pt x="479" y="564"/>
                  </a:lnTo>
                  <a:lnTo>
                    <a:pt x="473" y="540"/>
                  </a:lnTo>
                  <a:lnTo>
                    <a:pt x="473" y="522"/>
                  </a:lnTo>
                  <a:lnTo>
                    <a:pt x="473" y="504"/>
                  </a:lnTo>
                  <a:lnTo>
                    <a:pt x="485" y="486"/>
                  </a:lnTo>
                  <a:lnTo>
                    <a:pt x="485" y="468"/>
                  </a:lnTo>
                  <a:lnTo>
                    <a:pt x="515" y="468"/>
                  </a:lnTo>
                  <a:lnTo>
                    <a:pt x="533" y="474"/>
                  </a:lnTo>
                  <a:lnTo>
                    <a:pt x="557" y="474"/>
                  </a:lnTo>
                  <a:lnTo>
                    <a:pt x="575" y="474"/>
                  </a:lnTo>
                  <a:lnTo>
                    <a:pt x="593" y="444"/>
                  </a:lnTo>
                  <a:lnTo>
                    <a:pt x="593" y="426"/>
                  </a:lnTo>
                  <a:lnTo>
                    <a:pt x="593" y="420"/>
                  </a:lnTo>
                  <a:lnTo>
                    <a:pt x="593" y="408"/>
                  </a:lnTo>
                  <a:lnTo>
                    <a:pt x="623" y="408"/>
                  </a:lnTo>
                  <a:lnTo>
                    <a:pt x="629" y="402"/>
                  </a:lnTo>
                  <a:lnTo>
                    <a:pt x="653" y="402"/>
                  </a:lnTo>
                  <a:lnTo>
                    <a:pt x="665" y="390"/>
                  </a:lnTo>
                  <a:lnTo>
                    <a:pt x="683" y="390"/>
                  </a:lnTo>
                  <a:lnTo>
                    <a:pt x="707" y="390"/>
                  </a:lnTo>
                  <a:lnTo>
                    <a:pt x="713" y="390"/>
                  </a:lnTo>
                  <a:lnTo>
                    <a:pt x="713" y="366"/>
                  </a:lnTo>
                  <a:lnTo>
                    <a:pt x="707" y="324"/>
                  </a:lnTo>
                  <a:lnTo>
                    <a:pt x="731" y="306"/>
                  </a:lnTo>
                  <a:lnTo>
                    <a:pt x="743" y="294"/>
                  </a:lnTo>
                  <a:lnTo>
                    <a:pt x="761" y="276"/>
                  </a:lnTo>
                  <a:lnTo>
                    <a:pt x="784" y="276"/>
                  </a:lnTo>
                  <a:lnTo>
                    <a:pt x="808" y="270"/>
                  </a:lnTo>
                  <a:lnTo>
                    <a:pt x="820" y="246"/>
                  </a:lnTo>
                  <a:lnTo>
                    <a:pt x="838" y="228"/>
                  </a:lnTo>
                  <a:lnTo>
                    <a:pt x="844" y="210"/>
                  </a:lnTo>
                  <a:lnTo>
                    <a:pt x="856" y="192"/>
                  </a:lnTo>
                  <a:lnTo>
                    <a:pt x="862" y="174"/>
                  </a:lnTo>
                  <a:lnTo>
                    <a:pt x="874" y="156"/>
                  </a:lnTo>
                  <a:lnTo>
                    <a:pt x="892" y="156"/>
                  </a:lnTo>
                  <a:lnTo>
                    <a:pt x="916" y="138"/>
                  </a:lnTo>
                  <a:close/>
                </a:path>
              </a:pathLst>
            </a:custGeom>
            <a:noFill/>
            <a:ln w="9525">
              <a:noFill/>
              <a:round/>
              <a:headEnd/>
              <a:tailEnd/>
            </a:ln>
          </p:spPr>
          <p:txBody>
            <a:bodyPr/>
            <a:lstStyle/>
            <a:p>
              <a:endParaRPr lang="en-US"/>
            </a:p>
          </p:txBody>
        </p:sp>
        <p:sp>
          <p:nvSpPr>
            <p:cNvPr id="5298" name="Freeform 209"/>
            <p:cNvSpPr>
              <a:spLocks/>
            </p:cNvSpPr>
            <p:nvPr/>
          </p:nvSpPr>
          <p:spPr bwMode="auto">
            <a:xfrm>
              <a:off x="3276600" y="4154488"/>
              <a:ext cx="1428750" cy="1495425"/>
            </a:xfrm>
            <a:custGeom>
              <a:avLst/>
              <a:gdLst>
                <a:gd name="T0" fmla="*/ 2147483647 w 916"/>
                <a:gd name="T1" fmla="*/ 2147483647 h 942"/>
                <a:gd name="T2" fmla="*/ 2147483647 w 916"/>
                <a:gd name="T3" fmla="*/ 2147483647 h 942"/>
                <a:gd name="T4" fmla="*/ 2147483647 w 916"/>
                <a:gd name="T5" fmla="*/ 2147483647 h 942"/>
                <a:gd name="T6" fmla="*/ 2147483647 w 916"/>
                <a:gd name="T7" fmla="*/ 2147483647 h 942"/>
                <a:gd name="T8" fmla="*/ 2147483647 w 916"/>
                <a:gd name="T9" fmla="*/ 2147483647 h 942"/>
                <a:gd name="T10" fmla="*/ 2147483647 w 916"/>
                <a:gd name="T11" fmla="*/ 2147483647 h 942"/>
                <a:gd name="T12" fmla="*/ 2147483647 w 916"/>
                <a:gd name="T13" fmla="*/ 2147483647 h 942"/>
                <a:gd name="T14" fmla="*/ 2147483647 w 916"/>
                <a:gd name="T15" fmla="*/ 2147483647 h 942"/>
                <a:gd name="T16" fmla="*/ 2147483647 w 916"/>
                <a:gd name="T17" fmla="*/ 2147483647 h 942"/>
                <a:gd name="T18" fmla="*/ 2147483647 w 916"/>
                <a:gd name="T19" fmla="*/ 2147483647 h 942"/>
                <a:gd name="T20" fmla="*/ 2147483647 w 916"/>
                <a:gd name="T21" fmla="*/ 2147483647 h 942"/>
                <a:gd name="T22" fmla="*/ 2147483647 w 916"/>
                <a:gd name="T23" fmla="*/ 2147483647 h 942"/>
                <a:gd name="T24" fmla="*/ 2147483647 w 916"/>
                <a:gd name="T25" fmla="*/ 2147483647 h 942"/>
                <a:gd name="T26" fmla="*/ 2147483647 w 916"/>
                <a:gd name="T27" fmla="*/ 2147483647 h 942"/>
                <a:gd name="T28" fmla="*/ 2147483647 w 916"/>
                <a:gd name="T29" fmla="*/ 0 h 942"/>
                <a:gd name="T30" fmla="*/ 2147483647 w 916"/>
                <a:gd name="T31" fmla="*/ 2147483647 h 942"/>
                <a:gd name="T32" fmla="*/ 2147483647 w 916"/>
                <a:gd name="T33" fmla="*/ 2147483647 h 942"/>
                <a:gd name="T34" fmla="*/ 2147483647 w 916"/>
                <a:gd name="T35" fmla="*/ 2147483647 h 942"/>
                <a:gd name="T36" fmla="*/ 2147483647 w 916"/>
                <a:gd name="T37" fmla="*/ 2147483647 h 942"/>
                <a:gd name="T38" fmla="*/ 2147483647 w 916"/>
                <a:gd name="T39" fmla="*/ 2147483647 h 942"/>
                <a:gd name="T40" fmla="*/ 2147483647 w 916"/>
                <a:gd name="T41" fmla="*/ 2147483647 h 942"/>
                <a:gd name="T42" fmla="*/ 2147483647 w 916"/>
                <a:gd name="T43" fmla="*/ 2147483647 h 942"/>
                <a:gd name="T44" fmla="*/ 2147483647 w 916"/>
                <a:gd name="T45" fmla="*/ 2147483647 h 942"/>
                <a:gd name="T46" fmla="*/ 2147483647 w 916"/>
                <a:gd name="T47" fmla="*/ 2147483647 h 942"/>
                <a:gd name="T48" fmla="*/ 2147483647 w 916"/>
                <a:gd name="T49" fmla="*/ 2147483647 h 942"/>
                <a:gd name="T50" fmla="*/ 2147483647 w 916"/>
                <a:gd name="T51" fmla="*/ 2147483647 h 942"/>
                <a:gd name="T52" fmla="*/ 2147483647 w 916"/>
                <a:gd name="T53" fmla="*/ 2147483647 h 942"/>
                <a:gd name="T54" fmla="*/ 2147483647 w 916"/>
                <a:gd name="T55" fmla="*/ 2147483647 h 942"/>
                <a:gd name="T56" fmla="*/ 2147483647 w 916"/>
                <a:gd name="T57" fmla="*/ 2147483647 h 942"/>
                <a:gd name="T58" fmla="*/ 2147483647 w 916"/>
                <a:gd name="T59" fmla="*/ 2147483647 h 942"/>
                <a:gd name="T60" fmla="*/ 2147483647 w 916"/>
                <a:gd name="T61" fmla="*/ 2147483647 h 942"/>
                <a:gd name="T62" fmla="*/ 2147483647 w 916"/>
                <a:gd name="T63" fmla="*/ 2147483647 h 942"/>
                <a:gd name="T64" fmla="*/ 2147483647 w 916"/>
                <a:gd name="T65" fmla="*/ 2147483647 h 942"/>
                <a:gd name="T66" fmla="*/ 2147483647 w 916"/>
                <a:gd name="T67" fmla="*/ 2147483647 h 942"/>
                <a:gd name="T68" fmla="*/ 2147483647 w 916"/>
                <a:gd name="T69" fmla="*/ 2147483647 h 942"/>
                <a:gd name="T70" fmla="*/ 2147483647 w 916"/>
                <a:gd name="T71" fmla="*/ 2147483647 h 942"/>
                <a:gd name="T72" fmla="*/ 2147483647 w 916"/>
                <a:gd name="T73" fmla="*/ 2147483647 h 942"/>
                <a:gd name="T74" fmla="*/ 2147483647 w 916"/>
                <a:gd name="T75" fmla="*/ 2147483647 h 942"/>
                <a:gd name="T76" fmla="*/ 2147483647 w 916"/>
                <a:gd name="T77" fmla="*/ 2147483647 h 942"/>
                <a:gd name="T78" fmla="*/ 2147483647 w 916"/>
                <a:gd name="T79" fmla="*/ 2147483647 h 942"/>
                <a:gd name="T80" fmla="*/ 2147483647 w 916"/>
                <a:gd name="T81" fmla="*/ 2147483647 h 942"/>
                <a:gd name="T82" fmla="*/ 2147483647 w 916"/>
                <a:gd name="T83" fmla="*/ 2147483647 h 942"/>
                <a:gd name="T84" fmla="*/ 2147483647 w 916"/>
                <a:gd name="T85" fmla="*/ 2147483647 h 942"/>
                <a:gd name="T86" fmla="*/ 2147483647 w 916"/>
                <a:gd name="T87" fmla="*/ 2147483647 h 942"/>
                <a:gd name="T88" fmla="*/ 2147483647 w 916"/>
                <a:gd name="T89" fmla="*/ 2147483647 h 942"/>
                <a:gd name="T90" fmla="*/ 2147483647 w 916"/>
                <a:gd name="T91" fmla="*/ 2147483647 h 942"/>
                <a:gd name="T92" fmla="*/ 2147483647 w 916"/>
                <a:gd name="T93" fmla="*/ 2147483647 h 942"/>
                <a:gd name="T94" fmla="*/ 2147483647 w 916"/>
                <a:gd name="T95" fmla="*/ 2147483647 h 942"/>
                <a:gd name="T96" fmla="*/ 2147483647 w 916"/>
                <a:gd name="T97" fmla="*/ 2147483647 h 942"/>
                <a:gd name="T98" fmla="*/ 2147483647 w 916"/>
                <a:gd name="T99" fmla="*/ 2147483647 h 942"/>
                <a:gd name="T100" fmla="*/ 2147483647 w 916"/>
                <a:gd name="T101" fmla="*/ 2147483647 h 942"/>
                <a:gd name="T102" fmla="*/ 2147483647 w 916"/>
                <a:gd name="T103" fmla="*/ 2147483647 h 942"/>
                <a:gd name="T104" fmla="*/ 2147483647 w 916"/>
                <a:gd name="T105" fmla="*/ 2147483647 h 942"/>
                <a:gd name="T106" fmla="*/ 2147483647 w 916"/>
                <a:gd name="T107" fmla="*/ 2147483647 h 942"/>
                <a:gd name="T108" fmla="*/ 2147483647 w 916"/>
                <a:gd name="T109" fmla="*/ 2147483647 h 942"/>
                <a:gd name="T110" fmla="*/ 2147483647 w 916"/>
                <a:gd name="T111" fmla="*/ 2147483647 h 942"/>
                <a:gd name="T112" fmla="*/ 2147483647 w 916"/>
                <a:gd name="T113" fmla="*/ 2147483647 h 942"/>
                <a:gd name="T114" fmla="*/ 2147483647 w 916"/>
                <a:gd name="T115" fmla="*/ 2147483647 h 942"/>
                <a:gd name="T116" fmla="*/ 2147483647 w 916"/>
                <a:gd name="T117" fmla="*/ 2147483647 h 942"/>
                <a:gd name="T118" fmla="*/ 2147483647 w 916"/>
                <a:gd name="T119" fmla="*/ 2147483647 h 94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6"/>
                <a:gd name="T181" fmla="*/ 0 h 942"/>
                <a:gd name="T182" fmla="*/ 916 w 916"/>
                <a:gd name="T183" fmla="*/ 942 h 94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6" h="942">
                  <a:moveTo>
                    <a:pt x="916" y="138"/>
                  </a:moveTo>
                  <a:lnTo>
                    <a:pt x="874" y="126"/>
                  </a:lnTo>
                  <a:lnTo>
                    <a:pt x="826" y="90"/>
                  </a:lnTo>
                  <a:lnTo>
                    <a:pt x="808" y="108"/>
                  </a:lnTo>
                  <a:lnTo>
                    <a:pt x="778" y="126"/>
                  </a:lnTo>
                  <a:lnTo>
                    <a:pt x="784" y="186"/>
                  </a:lnTo>
                  <a:lnTo>
                    <a:pt x="767" y="162"/>
                  </a:lnTo>
                  <a:lnTo>
                    <a:pt x="731" y="186"/>
                  </a:lnTo>
                  <a:lnTo>
                    <a:pt x="731" y="156"/>
                  </a:lnTo>
                  <a:lnTo>
                    <a:pt x="707" y="162"/>
                  </a:lnTo>
                  <a:lnTo>
                    <a:pt x="695" y="174"/>
                  </a:lnTo>
                  <a:lnTo>
                    <a:pt x="689" y="192"/>
                  </a:lnTo>
                  <a:lnTo>
                    <a:pt x="671" y="204"/>
                  </a:lnTo>
                  <a:lnTo>
                    <a:pt x="665" y="222"/>
                  </a:lnTo>
                  <a:lnTo>
                    <a:pt x="653" y="240"/>
                  </a:lnTo>
                  <a:lnTo>
                    <a:pt x="653" y="246"/>
                  </a:lnTo>
                  <a:lnTo>
                    <a:pt x="653" y="258"/>
                  </a:lnTo>
                  <a:lnTo>
                    <a:pt x="611" y="258"/>
                  </a:lnTo>
                  <a:lnTo>
                    <a:pt x="557" y="258"/>
                  </a:lnTo>
                  <a:lnTo>
                    <a:pt x="551" y="228"/>
                  </a:lnTo>
                  <a:lnTo>
                    <a:pt x="521" y="204"/>
                  </a:lnTo>
                  <a:lnTo>
                    <a:pt x="485" y="174"/>
                  </a:lnTo>
                  <a:lnTo>
                    <a:pt x="479" y="144"/>
                  </a:lnTo>
                  <a:lnTo>
                    <a:pt x="437" y="138"/>
                  </a:lnTo>
                  <a:lnTo>
                    <a:pt x="419" y="114"/>
                  </a:lnTo>
                  <a:lnTo>
                    <a:pt x="401" y="78"/>
                  </a:lnTo>
                  <a:lnTo>
                    <a:pt x="401" y="42"/>
                  </a:lnTo>
                  <a:lnTo>
                    <a:pt x="347" y="24"/>
                  </a:lnTo>
                  <a:lnTo>
                    <a:pt x="287" y="30"/>
                  </a:lnTo>
                  <a:lnTo>
                    <a:pt x="270" y="0"/>
                  </a:lnTo>
                  <a:lnTo>
                    <a:pt x="246" y="0"/>
                  </a:lnTo>
                  <a:lnTo>
                    <a:pt x="216" y="42"/>
                  </a:lnTo>
                  <a:lnTo>
                    <a:pt x="192" y="78"/>
                  </a:lnTo>
                  <a:lnTo>
                    <a:pt x="186" y="96"/>
                  </a:lnTo>
                  <a:lnTo>
                    <a:pt x="156" y="78"/>
                  </a:lnTo>
                  <a:lnTo>
                    <a:pt x="150" y="108"/>
                  </a:lnTo>
                  <a:lnTo>
                    <a:pt x="150" y="138"/>
                  </a:lnTo>
                  <a:lnTo>
                    <a:pt x="168" y="156"/>
                  </a:lnTo>
                  <a:lnTo>
                    <a:pt x="120" y="186"/>
                  </a:lnTo>
                  <a:lnTo>
                    <a:pt x="114" y="210"/>
                  </a:lnTo>
                  <a:lnTo>
                    <a:pt x="120" y="270"/>
                  </a:lnTo>
                  <a:lnTo>
                    <a:pt x="114" y="318"/>
                  </a:lnTo>
                  <a:lnTo>
                    <a:pt x="96" y="354"/>
                  </a:lnTo>
                  <a:lnTo>
                    <a:pt x="84" y="402"/>
                  </a:lnTo>
                  <a:lnTo>
                    <a:pt x="102" y="438"/>
                  </a:lnTo>
                  <a:lnTo>
                    <a:pt x="96" y="486"/>
                  </a:lnTo>
                  <a:lnTo>
                    <a:pt x="96" y="522"/>
                  </a:lnTo>
                  <a:lnTo>
                    <a:pt x="60" y="522"/>
                  </a:lnTo>
                  <a:lnTo>
                    <a:pt x="42" y="564"/>
                  </a:lnTo>
                  <a:lnTo>
                    <a:pt x="54" y="606"/>
                  </a:lnTo>
                  <a:lnTo>
                    <a:pt x="42" y="618"/>
                  </a:lnTo>
                  <a:lnTo>
                    <a:pt x="24" y="606"/>
                  </a:lnTo>
                  <a:lnTo>
                    <a:pt x="0" y="654"/>
                  </a:lnTo>
                  <a:lnTo>
                    <a:pt x="24" y="696"/>
                  </a:lnTo>
                  <a:lnTo>
                    <a:pt x="78" y="714"/>
                  </a:lnTo>
                  <a:lnTo>
                    <a:pt x="96" y="732"/>
                  </a:lnTo>
                  <a:lnTo>
                    <a:pt x="84" y="750"/>
                  </a:lnTo>
                  <a:lnTo>
                    <a:pt x="42" y="738"/>
                  </a:lnTo>
                  <a:lnTo>
                    <a:pt x="24" y="738"/>
                  </a:lnTo>
                  <a:lnTo>
                    <a:pt x="42" y="786"/>
                  </a:lnTo>
                  <a:lnTo>
                    <a:pt x="96" y="786"/>
                  </a:lnTo>
                  <a:lnTo>
                    <a:pt x="150" y="786"/>
                  </a:lnTo>
                  <a:lnTo>
                    <a:pt x="192" y="780"/>
                  </a:lnTo>
                  <a:lnTo>
                    <a:pt x="228" y="834"/>
                  </a:lnTo>
                  <a:lnTo>
                    <a:pt x="246" y="882"/>
                  </a:lnTo>
                  <a:lnTo>
                    <a:pt x="228" y="942"/>
                  </a:lnTo>
                  <a:lnTo>
                    <a:pt x="293" y="876"/>
                  </a:lnTo>
                  <a:lnTo>
                    <a:pt x="311" y="900"/>
                  </a:lnTo>
                  <a:lnTo>
                    <a:pt x="365" y="876"/>
                  </a:lnTo>
                  <a:lnTo>
                    <a:pt x="413" y="882"/>
                  </a:lnTo>
                  <a:lnTo>
                    <a:pt x="419" y="852"/>
                  </a:lnTo>
                  <a:lnTo>
                    <a:pt x="461" y="834"/>
                  </a:lnTo>
                  <a:lnTo>
                    <a:pt x="479" y="834"/>
                  </a:lnTo>
                  <a:lnTo>
                    <a:pt x="497" y="828"/>
                  </a:lnTo>
                  <a:lnTo>
                    <a:pt x="497" y="810"/>
                  </a:lnTo>
                  <a:lnTo>
                    <a:pt x="497" y="768"/>
                  </a:lnTo>
                  <a:lnTo>
                    <a:pt x="485" y="738"/>
                  </a:lnTo>
                  <a:lnTo>
                    <a:pt x="485" y="720"/>
                  </a:lnTo>
                  <a:lnTo>
                    <a:pt x="479" y="714"/>
                  </a:lnTo>
                  <a:lnTo>
                    <a:pt x="485" y="684"/>
                  </a:lnTo>
                  <a:lnTo>
                    <a:pt x="497" y="654"/>
                  </a:lnTo>
                  <a:lnTo>
                    <a:pt x="497" y="636"/>
                  </a:lnTo>
                  <a:lnTo>
                    <a:pt x="497" y="600"/>
                  </a:lnTo>
                  <a:lnTo>
                    <a:pt x="485" y="582"/>
                  </a:lnTo>
                  <a:lnTo>
                    <a:pt x="479" y="564"/>
                  </a:lnTo>
                  <a:lnTo>
                    <a:pt x="473" y="540"/>
                  </a:lnTo>
                  <a:lnTo>
                    <a:pt x="473" y="522"/>
                  </a:lnTo>
                  <a:lnTo>
                    <a:pt x="473" y="504"/>
                  </a:lnTo>
                  <a:lnTo>
                    <a:pt x="485" y="486"/>
                  </a:lnTo>
                  <a:lnTo>
                    <a:pt x="485" y="468"/>
                  </a:lnTo>
                  <a:lnTo>
                    <a:pt x="515" y="468"/>
                  </a:lnTo>
                  <a:lnTo>
                    <a:pt x="533" y="474"/>
                  </a:lnTo>
                  <a:lnTo>
                    <a:pt x="557" y="474"/>
                  </a:lnTo>
                  <a:lnTo>
                    <a:pt x="575" y="474"/>
                  </a:lnTo>
                  <a:lnTo>
                    <a:pt x="593" y="444"/>
                  </a:lnTo>
                  <a:lnTo>
                    <a:pt x="593" y="426"/>
                  </a:lnTo>
                  <a:lnTo>
                    <a:pt x="593" y="420"/>
                  </a:lnTo>
                  <a:lnTo>
                    <a:pt x="593" y="408"/>
                  </a:lnTo>
                  <a:lnTo>
                    <a:pt x="623" y="408"/>
                  </a:lnTo>
                  <a:lnTo>
                    <a:pt x="629" y="402"/>
                  </a:lnTo>
                  <a:lnTo>
                    <a:pt x="653" y="402"/>
                  </a:lnTo>
                  <a:lnTo>
                    <a:pt x="665" y="390"/>
                  </a:lnTo>
                  <a:lnTo>
                    <a:pt x="683" y="390"/>
                  </a:lnTo>
                  <a:lnTo>
                    <a:pt x="707" y="390"/>
                  </a:lnTo>
                  <a:lnTo>
                    <a:pt x="713" y="390"/>
                  </a:lnTo>
                  <a:lnTo>
                    <a:pt x="713" y="366"/>
                  </a:lnTo>
                  <a:lnTo>
                    <a:pt x="707" y="324"/>
                  </a:lnTo>
                  <a:lnTo>
                    <a:pt x="731" y="306"/>
                  </a:lnTo>
                  <a:lnTo>
                    <a:pt x="743" y="294"/>
                  </a:lnTo>
                  <a:lnTo>
                    <a:pt x="761" y="276"/>
                  </a:lnTo>
                  <a:lnTo>
                    <a:pt x="784" y="276"/>
                  </a:lnTo>
                  <a:lnTo>
                    <a:pt x="808" y="270"/>
                  </a:lnTo>
                  <a:lnTo>
                    <a:pt x="820" y="246"/>
                  </a:lnTo>
                  <a:lnTo>
                    <a:pt x="838" y="228"/>
                  </a:lnTo>
                  <a:lnTo>
                    <a:pt x="844" y="210"/>
                  </a:lnTo>
                  <a:lnTo>
                    <a:pt x="856" y="192"/>
                  </a:lnTo>
                  <a:lnTo>
                    <a:pt x="862" y="174"/>
                  </a:lnTo>
                  <a:lnTo>
                    <a:pt x="874" y="156"/>
                  </a:lnTo>
                  <a:lnTo>
                    <a:pt x="892" y="156"/>
                  </a:lnTo>
                  <a:lnTo>
                    <a:pt x="916" y="138"/>
                  </a:lnTo>
                </a:path>
              </a:pathLst>
            </a:custGeom>
            <a:noFill/>
            <a:ln w="9525" cap="rnd">
              <a:solidFill>
                <a:srgbClr val="000000"/>
              </a:solidFill>
              <a:round/>
              <a:headEnd/>
              <a:tailEnd/>
            </a:ln>
          </p:spPr>
          <p:txBody>
            <a:bodyPr/>
            <a:lstStyle/>
            <a:p>
              <a:endParaRPr lang="en-US"/>
            </a:p>
          </p:txBody>
        </p:sp>
      </p:grpSp>
      <p:grpSp>
        <p:nvGrpSpPr>
          <p:cNvPr id="25766" name="Group 302"/>
          <p:cNvGrpSpPr>
            <a:grpSpLocks/>
          </p:cNvGrpSpPr>
          <p:nvPr/>
        </p:nvGrpSpPr>
        <p:grpSpPr bwMode="auto">
          <a:xfrm>
            <a:off x="4913313" y="2800350"/>
            <a:ext cx="373062" cy="1057275"/>
            <a:chOff x="4913313" y="2800350"/>
            <a:chExt cx="373062" cy="1057275"/>
          </a:xfrm>
        </p:grpSpPr>
        <p:sp>
          <p:nvSpPr>
            <p:cNvPr id="5295" name="Freeform 211"/>
            <p:cNvSpPr>
              <a:spLocks/>
            </p:cNvSpPr>
            <p:nvPr/>
          </p:nvSpPr>
          <p:spPr bwMode="auto">
            <a:xfrm>
              <a:off x="4913313" y="2800350"/>
              <a:ext cx="373062" cy="1057275"/>
            </a:xfrm>
            <a:custGeom>
              <a:avLst/>
              <a:gdLst>
                <a:gd name="T0" fmla="*/ 2147483647 w 239"/>
                <a:gd name="T1" fmla="*/ 0 h 666"/>
                <a:gd name="T2" fmla="*/ 2147483647 w 239"/>
                <a:gd name="T3" fmla="*/ 0 h 666"/>
                <a:gd name="T4" fmla="*/ 2147483647 w 239"/>
                <a:gd name="T5" fmla="*/ 2147483647 h 666"/>
                <a:gd name="T6" fmla="*/ 2147483647 w 239"/>
                <a:gd name="T7" fmla="*/ 2147483647 h 666"/>
                <a:gd name="T8" fmla="*/ 2147483647 w 239"/>
                <a:gd name="T9" fmla="*/ 2147483647 h 666"/>
                <a:gd name="T10" fmla="*/ 2147483647 w 239"/>
                <a:gd name="T11" fmla="*/ 2147483647 h 666"/>
                <a:gd name="T12" fmla="*/ 2147483647 w 239"/>
                <a:gd name="T13" fmla="*/ 2147483647 h 666"/>
                <a:gd name="T14" fmla="*/ 2147483647 w 239"/>
                <a:gd name="T15" fmla="*/ 2147483647 h 666"/>
                <a:gd name="T16" fmla="*/ 2147483647 w 239"/>
                <a:gd name="T17" fmla="*/ 2147483647 h 666"/>
                <a:gd name="T18" fmla="*/ 2147483647 w 239"/>
                <a:gd name="T19" fmla="*/ 2147483647 h 666"/>
                <a:gd name="T20" fmla="*/ 2147483647 w 239"/>
                <a:gd name="T21" fmla="*/ 2147483647 h 666"/>
                <a:gd name="T22" fmla="*/ 2147483647 w 239"/>
                <a:gd name="T23" fmla="*/ 2147483647 h 666"/>
                <a:gd name="T24" fmla="*/ 2147483647 w 239"/>
                <a:gd name="T25" fmla="*/ 2147483647 h 666"/>
                <a:gd name="T26" fmla="*/ 2147483647 w 239"/>
                <a:gd name="T27" fmla="*/ 2147483647 h 666"/>
                <a:gd name="T28" fmla="*/ 0 w 239"/>
                <a:gd name="T29" fmla="*/ 2147483647 h 666"/>
                <a:gd name="T30" fmla="*/ 2147483647 w 239"/>
                <a:gd name="T31" fmla="*/ 2147483647 h 666"/>
                <a:gd name="T32" fmla="*/ 2147483647 w 239"/>
                <a:gd name="T33" fmla="*/ 2147483647 h 666"/>
                <a:gd name="T34" fmla="*/ 2147483647 w 239"/>
                <a:gd name="T35" fmla="*/ 2147483647 h 666"/>
                <a:gd name="T36" fmla="*/ 2147483647 w 239"/>
                <a:gd name="T37" fmla="*/ 2147483647 h 666"/>
                <a:gd name="T38" fmla="*/ 2147483647 w 239"/>
                <a:gd name="T39" fmla="*/ 2147483647 h 666"/>
                <a:gd name="T40" fmla="*/ 2147483647 w 239"/>
                <a:gd name="T41" fmla="*/ 2147483647 h 666"/>
                <a:gd name="T42" fmla="*/ 2147483647 w 239"/>
                <a:gd name="T43" fmla="*/ 2147483647 h 666"/>
                <a:gd name="T44" fmla="*/ 2147483647 w 239"/>
                <a:gd name="T45" fmla="*/ 2147483647 h 666"/>
                <a:gd name="T46" fmla="*/ 2147483647 w 239"/>
                <a:gd name="T47" fmla="*/ 0 h 6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39"/>
                <a:gd name="T73" fmla="*/ 0 h 666"/>
                <a:gd name="T74" fmla="*/ 239 w 239"/>
                <a:gd name="T75" fmla="*/ 666 h 66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39" h="666">
                  <a:moveTo>
                    <a:pt x="186" y="0"/>
                  </a:moveTo>
                  <a:lnTo>
                    <a:pt x="192" y="0"/>
                  </a:lnTo>
                  <a:lnTo>
                    <a:pt x="239" y="30"/>
                  </a:lnTo>
                  <a:lnTo>
                    <a:pt x="204" y="66"/>
                  </a:lnTo>
                  <a:lnTo>
                    <a:pt x="210" y="120"/>
                  </a:lnTo>
                  <a:lnTo>
                    <a:pt x="227" y="174"/>
                  </a:lnTo>
                  <a:lnTo>
                    <a:pt x="210" y="228"/>
                  </a:lnTo>
                  <a:lnTo>
                    <a:pt x="192" y="276"/>
                  </a:lnTo>
                  <a:lnTo>
                    <a:pt x="168" y="306"/>
                  </a:lnTo>
                  <a:lnTo>
                    <a:pt x="144" y="294"/>
                  </a:lnTo>
                  <a:lnTo>
                    <a:pt x="96" y="336"/>
                  </a:lnTo>
                  <a:lnTo>
                    <a:pt x="60" y="336"/>
                  </a:lnTo>
                  <a:lnTo>
                    <a:pt x="54" y="384"/>
                  </a:lnTo>
                  <a:lnTo>
                    <a:pt x="48" y="354"/>
                  </a:lnTo>
                  <a:lnTo>
                    <a:pt x="0" y="366"/>
                  </a:lnTo>
                  <a:lnTo>
                    <a:pt x="12" y="396"/>
                  </a:lnTo>
                  <a:lnTo>
                    <a:pt x="54" y="414"/>
                  </a:lnTo>
                  <a:lnTo>
                    <a:pt x="96" y="444"/>
                  </a:lnTo>
                  <a:lnTo>
                    <a:pt x="132" y="492"/>
                  </a:lnTo>
                  <a:lnTo>
                    <a:pt x="126" y="534"/>
                  </a:lnTo>
                  <a:lnTo>
                    <a:pt x="144" y="582"/>
                  </a:lnTo>
                  <a:lnTo>
                    <a:pt x="186" y="636"/>
                  </a:lnTo>
                  <a:lnTo>
                    <a:pt x="204" y="666"/>
                  </a:lnTo>
                  <a:lnTo>
                    <a:pt x="186" y="0"/>
                  </a:lnTo>
                  <a:close/>
                </a:path>
              </a:pathLst>
            </a:custGeom>
            <a:solidFill>
              <a:srgbClr val="FFFFFF"/>
            </a:solidFill>
            <a:ln w="9525">
              <a:noFill/>
              <a:round/>
              <a:headEnd/>
              <a:tailEnd/>
            </a:ln>
          </p:spPr>
          <p:txBody>
            <a:bodyPr/>
            <a:lstStyle/>
            <a:p>
              <a:endParaRPr lang="en-US"/>
            </a:p>
          </p:txBody>
        </p:sp>
        <p:sp>
          <p:nvSpPr>
            <p:cNvPr id="5296" name="Freeform 212"/>
            <p:cNvSpPr>
              <a:spLocks/>
            </p:cNvSpPr>
            <p:nvPr/>
          </p:nvSpPr>
          <p:spPr bwMode="auto">
            <a:xfrm>
              <a:off x="4913313" y="2800350"/>
              <a:ext cx="373062" cy="1057275"/>
            </a:xfrm>
            <a:custGeom>
              <a:avLst/>
              <a:gdLst>
                <a:gd name="T0" fmla="*/ 2147483647 w 239"/>
                <a:gd name="T1" fmla="*/ 0 h 666"/>
                <a:gd name="T2" fmla="*/ 2147483647 w 239"/>
                <a:gd name="T3" fmla="*/ 0 h 666"/>
                <a:gd name="T4" fmla="*/ 2147483647 w 239"/>
                <a:gd name="T5" fmla="*/ 2147483647 h 666"/>
                <a:gd name="T6" fmla="*/ 2147483647 w 239"/>
                <a:gd name="T7" fmla="*/ 2147483647 h 666"/>
                <a:gd name="T8" fmla="*/ 2147483647 w 239"/>
                <a:gd name="T9" fmla="*/ 2147483647 h 666"/>
                <a:gd name="T10" fmla="*/ 2147483647 w 239"/>
                <a:gd name="T11" fmla="*/ 2147483647 h 666"/>
                <a:gd name="T12" fmla="*/ 2147483647 w 239"/>
                <a:gd name="T13" fmla="*/ 2147483647 h 666"/>
                <a:gd name="T14" fmla="*/ 2147483647 w 239"/>
                <a:gd name="T15" fmla="*/ 2147483647 h 666"/>
                <a:gd name="T16" fmla="*/ 2147483647 w 239"/>
                <a:gd name="T17" fmla="*/ 2147483647 h 666"/>
                <a:gd name="T18" fmla="*/ 2147483647 w 239"/>
                <a:gd name="T19" fmla="*/ 2147483647 h 666"/>
                <a:gd name="T20" fmla="*/ 2147483647 w 239"/>
                <a:gd name="T21" fmla="*/ 2147483647 h 666"/>
                <a:gd name="T22" fmla="*/ 2147483647 w 239"/>
                <a:gd name="T23" fmla="*/ 2147483647 h 666"/>
                <a:gd name="T24" fmla="*/ 2147483647 w 239"/>
                <a:gd name="T25" fmla="*/ 2147483647 h 666"/>
                <a:gd name="T26" fmla="*/ 2147483647 w 239"/>
                <a:gd name="T27" fmla="*/ 2147483647 h 666"/>
                <a:gd name="T28" fmla="*/ 0 w 239"/>
                <a:gd name="T29" fmla="*/ 2147483647 h 666"/>
                <a:gd name="T30" fmla="*/ 2147483647 w 239"/>
                <a:gd name="T31" fmla="*/ 2147483647 h 666"/>
                <a:gd name="T32" fmla="*/ 2147483647 w 239"/>
                <a:gd name="T33" fmla="*/ 2147483647 h 666"/>
                <a:gd name="T34" fmla="*/ 2147483647 w 239"/>
                <a:gd name="T35" fmla="*/ 2147483647 h 666"/>
                <a:gd name="T36" fmla="*/ 2147483647 w 239"/>
                <a:gd name="T37" fmla="*/ 2147483647 h 666"/>
                <a:gd name="T38" fmla="*/ 2147483647 w 239"/>
                <a:gd name="T39" fmla="*/ 2147483647 h 666"/>
                <a:gd name="T40" fmla="*/ 2147483647 w 239"/>
                <a:gd name="T41" fmla="*/ 2147483647 h 666"/>
                <a:gd name="T42" fmla="*/ 2147483647 w 239"/>
                <a:gd name="T43" fmla="*/ 2147483647 h 666"/>
                <a:gd name="T44" fmla="*/ 2147483647 w 239"/>
                <a:gd name="T45" fmla="*/ 2147483647 h 6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9"/>
                <a:gd name="T70" fmla="*/ 0 h 666"/>
                <a:gd name="T71" fmla="*/ 239 w 239"/>
                <a:gd name="T72" fmla="*/ 666 h 6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9" h="666">
                  <a:moveTo>
                    <a:pt x="186" y="0"/>
                  </a:moveTo>
                  <a:lnTo>
                    <a:pt x="192" y="0"/>
                  </a:lnTo>
                  <a:lnTo>
                    <a:pt x="239" y="30"/>
                  </a:lnTo>
                  <a:lnTo>
                    <a:pt x="204" y="66"/>
                  </a:lnTo>
                  <a:lnTo>
                    <a:pt x="210" y="120"/>
                  </a:lnTo>
                  <a:lnTo>
                    <a:pt x="227" y="174"/>
                  </a:lnTo>
                  <a:lnTo>
                    <a:pt x="210" y="228"/>
                  </a:lnTo>
                  <a:lnTo>
                    <a:pt x="192" y="276"/>
                  </a:lnTo>
                  <a:lnTo>
                    <a:pt x="168" y="306"/>
                  </a:lnTo>
                  <a:lnTo>
                    <a:pt x="144" y="294"/>
                  </a:lnTo>
                  <a:lnTo>
                    <a:pt x="96" y="336"/>
                  </a:lnTo>
                  <a:lnTo>
                    <a:pt x="60" y="336"/>
                  </a:lnTo>
                  <a:lnTo>
                    <a:pt x="54" y="384"/>
                  </a:lnTo>
                  <a:lnTo>
                    <a:pt x="48" y="354"/>
                  </a:lnTo>
                  <a:lnTo>
                    <a:pt x="0" y="366"/>
                  </a:lnTo>
                  <a:lnTo>
                    <a:pt x="12" y="396"/>
                  </a:lnTo>
                  <a:lnTo>
                    <a:pt x="54" y="414"/>
                  </a:lnTo>
                  <a:lnTo>
                    <a:pt x="96" y="444"/>
                  </a:lnTo>
                  <a:lnTo>
                    <a:pt x="132" y="492"/>
                  </a:lnTo>
                  <a:lnTo>
                    <a:pt x="126" y="534"/>
                  </a:lnTo>
                  <a:lnTo>
                    <a:pt x="144" y="582"/>
                  </a:lnTo>
                  <a:lnTo>
                    <a:pt x="186" y="636"/>
                  </a:lnTo>
                  <a:lnTo>
                    <a:pt x="204" y="666"/>
                  </a:lnTo>
                </a:path>
              </a:pathLst>
            </a:custGeom>
            <a:noFill/>
            <a:ln w="9525" cap="rnd">
              <a:solidFill>
                <a:srgbClr val="000000"/>
              </a:solidFill>
              <a:round/>
              <a:headEnd/>
              <a:tailEnd/>
            </a:ln>
          </p:spPr>
          <p:txBody>
            <a:bodyPr/>
            <a:lstStyle/>
            <a:p>
              <a:endParaRPr lang="en-US"/>
            </a:p>
          </p:txBody>
        </p:sp>
      </p:grpSp>
      <p:grpSp>
        <p:nvGrpSpPr>
          <p:cNvPr id="25767" name="Group 303"/>
          <p:cNvGrpSpPr>
            <a:grpSpLocks/>
          </p:cNvGrpSpPr>
          <p:nvPr/>
        </p:nvGrpSpPr>
        <p:grpSpPr bwMode="auto">
          <a:xfrm>
            <a:off x="4249738" y="3629025"/>
            <a:ext cx="990600" cy="962025"/>
            <a:chOff x="4249738" y="3629025"/>
            <a:chExt cx="990600" cy="962025"/>
          </a:xfrm>
        </p:grpSpPr>
        <p:sp>
          <p:nvSpPr>
            <p:cNvPr id="5293" name="Freeform 214"/>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close/>
                </a:path>
              </a:pathLst>
            </a:custGeom>
            <a:solidFill>
              <a:srgbClr val="FFFFFF"/>
            </a:solidFill>
            <a:ln w="9525">
              <a:noFill/>
              <a:round/>
              <a:headEnd/>
              <a:tailEnd/>
            </a:ln>
          </p:spPr>
          <p:txBody>
            <a:bodyPr/>
            <a:lstStyle/>
            <a:p>
              <a:endParaRPr lang="en-US"/>
            </a:p>
          </p:txBody>
        </p:sp>
        <p:sp>
          <p:nvSpPr>
            <p:cNvPr id="5294" name="Freeform 215"/>
            <p:cNvSpPr>
              <a:spLocks/>
            </p:cNvSpPr>
            <p:nvPr/>
          </p:nvSpPr>
          <p:spPr bwMode="auto">
            <a:xfrm>
              <a:off x="4249738" y="3629025"/>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path>
              </a:pathLst>
            </a:custGeom>
            <a:noFill/>
            <a:ln w="9525" cap="rnd">
              <a:solidFill>
                <a:srgbClr val="000000"/>
              </a:solidFill>
              <a:round/>
              <a:headEnd/>
              <a:tailEnd/>
            </a:ln>
          </p:spPr>
          <p:txBody>
            <a:bodyPr/>
            <a:lstStyle/>
            <a:p>
              <a:endParaRPr lang="en-US"/>
            </a:p>
          </p:txBody>
        </p:sp>
      </p:grpSp>
      <p:grpSp>
        <p:nvGrpSpPr>
          <p:cNvPr id="25768" name="Group 304"/>
          <p:cNvGrpSpPr>
            <a:grpSpLocks/>
          </p:cNvGrpSpPr>
          <p:nvPr/>
        </p:nvGrpSpPr>
        <p:grpSpPr bwMode="auto">
          <a:xfrm>
            <a:off x="4259263" y="3621088"/>
            <a:ext cx="990600" cy="962025"/>
            <a:chOff x="4259263" y="3621088"/>
            <a:chExt cx="990600" cy="962025"/>
          </a:xfrm>
        </p:grpSpPr>
        <p:sp>
          <p:nvSpPr>
            <p:cNvPr id="5291" name="Freeform 217"/>
            <p:cNvSpPr>
              <a:spLocks/>
            </p:cNvSpPr>
            <p:nvPr/>
          </p:nvSpPr>
          <p:spPr bwMode="auto">
            <a:xfrm>
              <a:off x="4259263" y="3621088"/>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2147483647 w 635"/>
                <a:gd name="T71" fmla="*/ 2147483647 h 60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35"/>
                <a:gd name="T109" fmla="*/ 0 h 606"/>
                <a:gd name="T110" fmla="*/ 635 w 635"/>
                <a:gd name="T111" fmla="*/ 606 h 60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lnTo>
                    <a:pt x="551" y="12"/>
                  </a:lnTo>
                  <a:close/>
                </a:path>
              </a:pathLst>
            </a:custGeom>
            <a:solidFill>
              <a:srgbClr val="00FF00"/>
            </a:solidFill>
            <a:ln w="9525" cap="rnd">
              <a:solidFill>
                <a:srgbClr val="000000"/>
              </a:solidFill>
              <a:round/>
              <a:headEnd/>
              <a:tailEnd/>
            </a:ln>
          </p:spPr>
          <p:txBody>
            <a:bodyPr/>
            <a:lstStyle/>
            <a:p>
              <a:endParaRPr lang="en-US"/>
            </a:p>
          </p:txBody>
        </p:sp>
        <p:sp>
          <p:nvSpPr>
            <p:cNvPr id="5292" name="Freeform 218"/>
            <p:cNvSpPr>
              <a:spLocks/>
            </p:cNvSpPr>
            <p:nvPr/>
          </p:nvSpPr>
          <p:spPr bwMode="auto">
            <a:xfrm>
              <a:off x="4259263" y="3621088"/>
              <a:ext cx="990600" cy="962025"/>
            </a:xfrm>
            <a:custGeom>
              <a:avLst/>
              <a:gdLst>
                <a:gd name="T0" fmla="*/ 2147483647 w 635"/>
                <a:gd name="T1" fmla="*/ 2147483647 h 606"/>
                <a:gd name="T2" fmla="*/ 2147483647 w 635"/>
                <a:gd name="T3" fmla="*/ 2147483647 h 606"/>
                <a:gd name="T4" fmla="*/ 2147483647 w 635"/>
                <a:gd name="T5" fmla="*/ 2147483647 h 606"/>
                <a:gd name="T6" fmla="*/ 2147483647 w 635"/>
                <a:gd name="T7" fmla="*/ 2147483647 h 606"/>
                <a:gd name="T8" fmla="*/ 2147483647 w 635"/>
                <a:gd name="T9" fmla="*/ 2147483647 h 606"/>
                <a:gd name="T10" fmla="*/ 2147483647 w 635"/>
                <a:gd name="T11" fmla="*/ 2147483647 h 606"/>
                <a:gd name="T12" fmla="*/ 2147483647 w 635"/>
                <a:gd name="T13" fmla="*/ 2147483647 h 606"/>
                <a:gd name="T14" fmla="*/ 2147483647 w 635"/>
                <a:gd name="T15" fmla="*/ 2147483647 h 606"/>
                <a:gd name="T16" fmla="*/ 2147483647 w 635"/>
                <a:gd name="T17" fmla="*/ 2147483647 h 606"/>
                <a:gd name="T18" fmla="*/ 2147483647 w 635"/>
                <a:gd name="T19" fmla="*/ 2147483647 h 606"/>
                <a:gd name="T20" fmla="*/ 2147483647 w 635"/>
                <a:gd name="T21" fmla="*/ 2147483647 h 606"/>
                <a:gd name="T22" fmla="*/ 2147483647 w 635"/>
                <a:gd name="T23" fmla="*/ 2147483647 h 606"/>
                <a:gd name="T24" fmla="*/ 2147483647 w 635"/>
                <a:gd name="T25" fmla="*/ 2147483647 h 606"/>
                <a:gd name="T26" fmla="*/ 2147483647 w 635"/>
                <a:gd name="T27" fmla="*/ 2147483647 h 606"/>
                <a:gd name="T28" fmla="*/ 2147483647 w 635"/>
                <a:gd name="T29" fmla="*/ 2147483647 h 606"/>
                <a:gd name="T30" fmla="*/ 2147483647 w 635"/>
                <a:gd name="T31" fmla="*/ 2147483647 h 606"/>
                <a:gd name="T32" fmla="*/ 0 w 635"/>
                <a:gd name="T33" fmla="*/ 2147483647 h 606"/>
                <a:gd name="T34" fmla="*/ 0 w 635"/>
                <a:gd name="T35" fmla="*/ 2147483647 h 606"/>
                <a:gd name="T36" fmla="*/ 2147483647 w 635"/>
                <a:gd name="T37" fmla="*/ 2147483647 h 606"/>
                <a:gd name="T38" fmla="*/ 2147483647 w 635"/>
                <a:gd name="T39" fmla="*/ 2147483647 h 606"/>
                <a:gd name="T40" fmla="*/ 2147483647 w 635"/>
                <a:gd name="T41" fmla="*/ 2147483647 h 606"/>
                <a:gd name="T42" fmla="*/ 2147483647 w 635"/>
                <a:gd name="T43" fmla="*/ 2147483647 h 606"/>
                <a:gd name="T44" fmla="*/ 2147483647 w 635"/>
                <a:gd name="T45" fmla="*/ 2147483647 h 606"/>
                <a:gd name="T46" fmla="*/ 2147483647 w 635"/>
                <a:gd name="T47" fmla="*/ 2147483647 h 606"/>
                <a:gd name="T48" fmla="*/ 2147483647 w 635"/>
                <a:gd name="T49" fmla="*/ 2147483647 h 606"/>
                <a:gd name="T50" fmla="*/ 2147483647 w 635"/>
                <a:gd name="T51" fmla="*/ 2147483647 h 606"/>
                <a:gd name="T52" fmla="*/ 2147483647 w 635"/>
                <a:gd name="T53" fmla="*/ 2147483647 h 606"/>
                <a:gd name="T54" fmla="*/ 2147483647 w 635"/>
                <a:gd name="T55" fmla="*/ 2147483647 h 606"/>
                <a:gd name="T56" fmla="*/ 2147483647 w 635"/>
                <a:gd name="T57" fmla="*/ 2147483647 h 606"/>
                <a:gd name="T58" fmla="*/ 2147483647 w 635"/>
                <a:gd name="T59" fmla="*/ 2147483647 h 606"/>
                <a:gd name="T60" fmla="*/ 2147483647 w 635"/>
                <a:gd name="T61" fmla="*/ 2147483647 h 606"/>
                <a:gd name="T62" fmla="*/ 2147483647 w 635"/>
                <a:gd name="T63" fmla="*/ 2147483647 h 606"/>
                <a:gd name="T64" fmla="*/ 2147483647 w 635"/>
                <a:gd name="T65" fmla="*/ 2147483647 h 606"/>
                <a:gd name="T66" fmla="*/ 2147483647 w 635"/>
                <a:gd name="T67" fmla="*/ 2147483647 h 606"/>
                <a:gd name="T68" fmla="*/ 2147483647 w 635"/>
                <a:gd name="T69" fmla="*/ 2147483647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635"/>
                <a:gd name="T106" fmla="*/ 0 h 606"/>
                <a:gd name="T107" fmla="*/ 635 w 635"/>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635" h="606">
                  <a:moveTo>
                    <a:pt x="551" y="12"/>
                  </a:moveTo>
                  <a:lnTo>
                    <a:pt x="521" y="30"/>
                  </a:lnTo>
                  <a:lnTo>
                    <a:pt x="497" y="0"/>
                  </a:lnTo>
                  <a:lnTo>
                    <a:pt x="479" y="30"/>
                  </a:lnTo>
                  <a:lnTo>
                    <a:pt x="485" y="78"/>
                  </a:lnTo>
                  <a:lnTo>
                    <a:pt x="479" y="96"/>
                  </a:lnTo>
                  <a:lnTo>
                    <a:pt x="443" y="90"/>
                  </a:lnTo>
                  <a:lnTo>
                    <a:pt x="419" y="96"/>
                  </a:lnTo>
                  <a:lnTo>
                    <a:pt x="413" y="66"/>
                  </a:lnTo>
                  <a:lnTo>
                    <a:pt x="413" y="30"/>
                  </a:lnTo>
                  <a:lnTo>
                    <a:pt x="377" y="0"/>
                  </a:lnTo>
                  <a:lnTo>
                    <a:pt x="335" y="24"/>
                  </a:lnTo>
                  <a:lnTo>
                    <a:pt x="299" y="24"/>
                  </a:lnTo>
                  <a:lnTo>
                    <a:pt x="257" y="30"/>
                  </a:lnTo>
                  <a:lnTo>
                    <a:pt x="227" y="48"/>
                  </a:lnTo>
                  <a:lnTo>
                    <a:pt x="191" y="60"/>
                  </a:lnTo>
                  <a:lnTo>
                    <a:pt x="191" y="108"/>
                  </a:lnTo>
                  <a:lnTo>
                    <a:pt x="191" y="144"/>
                  </a:lnTo>
                  <a:lnTo>
                    <a:pt x="179" y="150"/>
                  </a:lnTo>
                  <a:lnTo>
                    <a:pt x="179" y="180"/>
                  </a:lnTo>
                  <a:lnTo>
                    <a:pt x="144" y="192"/>
                  </a:lnTo>
                  <a:lnTo>
                    <a:pt x="90" y="198"/>
                  </a:lnTo>
                  <a:lnTo>
                    <a:pt x="84" y="228"/>
                  </a:lnTo>
                  <a:lnTo>
                    <a:pt x="84" y="264"/>
                  </a:lnTo>
                  <a:lnTo>
                    <a:pt x="66" y="306"/>
                  </a:lnTo>
                  <a:lnTo>
                    <a:pt x="108" y="348"/>
                  </a:lnTo>
                  <a:lnTo>
                    <a:pt x="102" y="360"/>
                  </a:lnTo>
                  <a:lnTo>
                    <a:pt x="48" y="330"/>
                  </a:lnTo>
                  <a:lnTo>
                    <a:pt x="24" y="330"/>
                  </a:lnTo>
                  <a:lnTo>
                    <a:pt x="24" y="366"/>
                  </a:lnTo>
                  <a:lnTo>
                    <a:pt x="30" y="414"/>
                  </a:lnTo>
                  <a:lnTo>
                    <a:pt x="42" y="456"/>
                  </a:lnTo>
                  <a:lnTo>
                    <a:pt x="30" y="510"/>
                  </a:lnTo>
                  <a:lnTo>
                    <a:pt x="0" y="546"/>
                  </a:lnTo>
                  <a:lnTo>
                    <a:pt x="0" y="582"/>
                  </a:lnTo>
                  <a:lnTo>
                    <a:pt x="0" y="606"/>
                  </a:lnTo>
                  <a:lnTo>
                    <a:pt x="42" y="606"/>
                  </a:lnTo>
                  <a:lnTo>
                    <a:pt x="42" y="582"/>
                  </a:lnTo>
                  <a:lnTo>
                    <a:pt x="60" y="546"/>
                  </a:lnTo>
                  <a:lnTo>
                    <a:pt x="90" y="510"/>
                  </a:lnTo>
                  <a:lnTo>
                    <a:pt x="120" y="504"/>
                  </a:lnTo>
                  <a:lnTo>
                    <a:pt x="120" y="528"/>
                  </a:lnTo>
                  <a:lnTo>
                    <a:pt x="150" y="510"/>
                  </a:lnTo>
                  <a:lnTo>
                    <a:pt x="167" y="528"/>
                  </a:lnTo>
                  <a:lnTo>
                    <a:pt x="161" y="474"/>
                  </a:lnTo>
                  <a:lnTo>
                    <a:pt x="191" y="456"/>
                  </a:lnTo>
                  <a:lnTo>
                    <a:pt x="221" y="432"/>
                  </a:lnTo>
                  <a:lnTo>
                    <a:pt x="257" y="474"/>
                  </a:lnTo>
                  <a:lnTo>
                    <a:pt x="287" y="480"/>
                  </a:lnTo>
                  <a:lnTo>
                    <a:pt x="323" y="474"/>
                  </a:lnTo>
                  <a:lnTo>
                    <a:pt x="359" y="414"/>
                  </a:lnTo>
                  <a:lnTo>
                    <a:pt x="383" y="396"/>
                  </a:lnTo>
                  <a:lnTo>
                    <a:pt x="401" y="378"/>
                  </a:lnTo>
                  <a:lnTo>
                    <a:pt x="413" y="342"/>
                  </a:lnTo>
                  <a:lnTo>
                    <a:pt x="425" y="294"/>
                  </a:lnTo>
                  <a:lnTo>
                    <a:pt x="437" y="276"/>
                  </a:lnTo>
                  <a:lnTo>
                    <a:pt x="461" y="312"/>
                  </a:lnTo>
                  <a:lnTo>
                    <a:pt x="503" y="312"/>
                  </a:lnTo>
                  <a:lnTo>
                    <a:pt x="515" y="306"/>
                  </a:lnTo>
                  <a:lnTo>
                    <a:pt x="551" y="282"/>
                  </a:lnTo>
                  <a:lnTo>
                    <a:pt x="557" y="276"/>
                  </a:lnTo>
                  <a:lnTo>
                    <a:pt x="581" y="264"/>
                  </a:lnTo>
                  <a:lnTo>
                    <a:pt x="617" y="258"/>
                  </a:lnTo>
                  <a:lnTo>
                    <a:pt x="617" y="216"/>
                  </a:lnTo>
                  <a:lnTo>
                    <a:pt x="629" y="192"/>
                  </a:lnTo>
                  <a:lnTo>
                    <a:pt x="635" y="162"/>
                  </a:lnTo>
                  <a:lnTo>
                    <a:pt x="635" y="144"/>
                  </a:lnTo>
                  <a:lnTo>
                    <a:pt x="611" y="114"/>
                  </a:lnTo>
                  <a:lnTo>
                    <a:pt x="593" y="90"/>
                  </a:lnTo>
                  <a:lnTo>
                    <a:pt x="557" y="48"/>
                  </a:lnTo>
                  <a:lnTo>
                    <a:pt x="557" y="42"/>
                  </a:lnTo>
                </a:path>
              </a:pathLst>
            </a:custGeom>
            <a:solidFill>
              <a:srgbClr val="00FF00"/>
            </a:solidFill>
            <a:ln w="9525" cap="rnd">
              <a:solidFill>
                <a:srgbClr val="000000"/>
              </a:solidFill>
              <a:round/>
              <a:headEnd/>
              <a:tailEnd/>
            </a:ln>
          </p:spPr>
          <p:txBody>
            <a:bodyPr/>
            <a:lstStyle/>
            <a:p>
              <a:endParaRPr lang="en-US"/>
            </a:p>
          </p:txBody>
        </p:sp>
      </p:grpSp>
      <p:grpSp>
        <p:nvGrpSpPr>
          <p:cNvPr id="25771" name="Group 305"/>
          <p:cNvGrpSpPr>
            <a:grpSpLocks/>
          </p:cNvGrpSpPr>
          <p:nvPr/>
        </p:nvGrpSpPr>
        <p:grpSpPr bwMode="auto">
          <a:xfrm>
            <a:off x="6096000" y="2249488"/>
            <a:ext cx="569913" cy="914400"/>
            <a:chOff x="6096000" y="2249488"/>
            <a:chExt cx="569913" cy="914400"/>
          </a:xfrm>
          <a:solidFill>
            <a:srgbClr val="00FF00"/>
          </a:solidFill>
        </p:grpSpPr>
        <p:sp>
          <p:nvSpPr>
            <p:cNvPr id="25777" name="Freeform 221"/>
            <p:cNvSpPr>
              <a:spLocks/>
            </p:cNvSpPr>
            <p:nvPr/>
          </p:nvSpPr>
          <p:spPr bwMode="auto">
            <a:xfrm>
              <a:off x="6096000" y="2249488"/>
              <a:ext cx="569913" cy="914400"/>
            </a:xfrm>
            <a:custGeom>
              <a:avLst/>
              <a:gdLst>
                <a:gd name="T0" fmla="*/ 0 w 61"/>
                <a:gd name="T1" fmla="*/ 2147483647 h 96"/>
                <a:gd name="T2" fmla="*/ 2147483647 w 61"/>
                <a:gd name="T3" fmla="*/ 2147483647 h 96"/>
                <a:gd name="T4" fmla="*/ 2147483647 w 61"/>
                <a:gd name="T5" fmla="*/ 2147483647 h 96"/>
                <a:gd name="T6" fmla="*/ 2147483647 w 61"/>
                <a:gd name="T7" fmla="*/ 2147483647 h 96"/>
                <a:gd name="T8" fmla="*/ 2147483647 w 61"/>
                <a:gd name="T9" fmla="*/ 2147483647 h 96"/>
                <a:gd name="T10" fmla="*/ 2147483647 w 61"/>
                <a:gd name="T11" fmla="*/ 2147483647 h 96"/>
                <a:gd name="T12" fmla="*/ 2147483647 w 61"/>
                <a:gd name="T13" fmla="*/ 2147483647 h 96"/>
                <a:gd name="T14" fmla="*/ 2147483647 w 61"/>
                <a:gd name="T15" fmla="*/ 2147483647 h 96"/>
                <a:gd name="T16" fmla="*/ 2147483647 w 61"/>
                <a:gd name="T17" fmla="*/ 2147483647 h 96"/>
                <a:gd name="T18" fmla="*/ 2147483647 w 61"/>
                <a:gd name="T19" fmla="*/ 2147483647 h 96"/>
                <a:gd name="T20" fmla="*/ 2147483647 w 61"/>
                <a:gd name="T21" fmla="*/ 0 h 96"/>
                <a:gd name="T22" fmla="*/ 2147483647 w 61"/>
                <a:gd name="T23" fmla="*/ 0 h 96"/>
                <a:gd name="T24" fmla="*/ 2147483647 w 61"/>
                <a:gd name="T25" fmla="*/ 2147483647 h 96"/>
                <a:gd name="T26" fmla="*/ 2147483647 w 61"/>
                <a:gd name="T27" fmla="*/ 2147483647 h 96"/>
                <a:gd name="T28" fmla="*/ 2147483647 w 61"/>
                <a:gd name="T29" fmla="*/ 2147483647 h 96"/>
                <a:gd name="T30" fmla="*/ 2147483647 w 61"/>
                <a:gd name="T31" fmla="*/ 2147483647 h 96"/>
                <a:gd name="T32" fmla="*/ 2147483647 w 61"/>
                <a:gd name="T33" fmla="*/ 2147483647 h 96"/>
                <a:gd name="T34" fmla="*/ 2147483647 w 61"/>
                <a:gd name="T35" fmla="*/ 2147483647 h 96"/>
                <a:gd name="T36" fmla="*/ 2147483647 w 61"/>
                <a:gd name="T37" fmla="*/ 2147483647 h 96"/>
                <a:gd name="T38" fmla="*/ 2147483647 w 61"/>
                <a:gd name="T39" fmla="*/ 2147483647 h 96"/>
                <a:gd name="T40" fmla="*/ 2147483647 w 61"/>
                <a:gd name="T41" fmla="*/ 2147483647 h 96"/>
                <a:gd name="T42" fmla="*/ 2147483647 w 61"/>
                <a:gd name="T43" fmla="*/ 2147483647 h 96"/>
                <a:gd name="T44" fmla="*/ 2147483647 w 61"/>
                <a:gd name="T45" fmla="*/ 2147483647 h 96"/>
                <a:gd name="T46" fmla="*/ 2147483647 w 61"/>
                <a:gd name="T47" fmla="*/ 2147483647 h 96"/>
                <a:gd name="T48" fmla="*/ 2147483647 w 61"/>
                <a:gd name="T49" fmla="*/ 2147483647 h 96"/>
                <a:gd name="T50" fmla="*/ 2147483647 w 61"/>
                <a:gd name="T51" fmla="*/ 2147483647 h 96"/>
                <a:gd name="T52" fmla="*/ 2147483647 w 61"/>
                <a:gd name="T53" fmla="*/ 2147483647 h 96"/>
                <a:gd name="T54" fmla="*/ 2147483647 w 61"/>
                <a:gd name="T55" fmla="*/ 2147483647 h 96"/>
                <a:gd name="T56" fmla="*/ 2147483647 w 61"/>
                <a:gd name="T57" fmla="*/ 2147483647 h 96"/>
                <a:gd name="T58" fmla="*/ 2147483647 w 61"/>
                <a:gd name="T59" fmla="*/ 2147483647 h 96"/>
                <a:gd name="T60" fmla="*/ 2147483647 w 61"/>
                <a:gd name="T61" fmla="*/ 2147483647 h 96"/>
                <a:gd name="T62" fmla="*/ 2147483647 w 61"/>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
                <a:gd name="T97" fmla="*/ 0 h 96"/>
                <a:gd name="T98" fmla="*/ 61 w 61"/>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 h="96">
                  <a:moveTo>
                    <a:pt x="0" y="37"/>
                  </a:moveTo>
                  <a:cubicBezTo>
                    <a:pt x="2" y="37"/>
                    <a:pt x="5" y="34"/>
                    <a:pt x="5" y="34"/>
                  </a:cubicBezTo>
                  <a:cubicBezTo>
                    <a:pt x="8" y="30"/>
                    <a:pt x="18" y="31"/>
                    <a:pt x="22" y="28"/>
                  </a:cubicBezTo>
                  <a:cubicBezTo>
                    <a:pt x="24" y="27"/>
                    <a:pt x="25" y="26"/>
                    <a:pt x="27" y="24"/>
                  </a:cubicBezTo>
                  <a:cubicBezTo>
                    <a:pt x="28" y="23"/>
                    <a:pt x="30" y="22"/>
                    <a:pt x="30" y="22"/>
                  </a:cubicBezTo>
                  <a:cubicBezTo>
                    <a:pt x="31" y="21"/>
                    <a:pt x="34" y="19"/>
                    <a:pt x="34" y="19"/>
                  </a:cubicBezTo>
                  <a:cubicBezTo>
                    <a:pt x="36" y="15"/>
                    <a:pt x="33" y="20"/>
                    <a:pt x="36" y="17"/>
                  </a:cubicBezTo>
                  <a:cubicBezTo>
                    <a:pt x="38" y="15"/>
                    <a:pt x="40" y="13"/>
                    <a:pt x="42" y="11"/>
                  </a:cubicBezTo>
                  <a:cubicBezTo>
                    <a:pt x="44" y="10"/>
                    <a:pt x="45" y="9"/>
                    <a:pt x="47" y="8"/>
                  </a:cubicBezTo>
                  <a:cubicBezTo>
                    <a:pt x="47" y="7"/>
                    <a:pt x="49" y="6"/>
                    <a:pt x="49" y="6"/>
                  </a:cubicBezTo>
                  <a:cubicBezTo>
                    <a:pt x="51" y="3"/>
                    <a:pt x="54" y="1"/>
                    <a:pt x="57" y="0"/>
                  </a:cubicBezTo>
                  <a:cubicBezTo>
                    <a:pt x="58" y="0"/>
                    <a:pt x="59" y="0"/>
                    <a:pt x="59" y="0"/>
                  </a:cubicBezTo>
                  <a:cubicBezTo>
                    <a:pt x="60" y="1"/>
                    <a:pt x="57" y="4"/>
                    <a:pt x="57" y="4"/>
                  </a:cubicBezTo>
                  <a:cubicBezTo>
                    <a:pt x="57" y="5"/>
                    <a:pt x="56" y="5"/>
                    <a:pt x="56" y="6"/>
                  </a:cubicBezTo>
                  <a:cubicBezTo>
                    <a:pt x="57" y="6"/>
                    <a:pt x="58" y="6"/>
                    <a:pt x="59" y="7"/>
                  </a:cubicBezTo>
                  <a:cubicBezTo>
                    <a:pt x="59" y="7"/>
                    <a:pt x="60" y="7"/>
                    <a:pt x="60" y="7"/>
                  </a:cubicBezTo>
                  <a:cubicBezTo>
                    <a:pt x="61" y="11"/>
                    <a:pt x="58" y="13"/>
                    <a:pt x="55" y="15"/>
                  </a:cubicBezTo>
                  <a:cubicBezTo>
                    <a:pt x="54" y="16"/>
                    <a:pt x="51" y="18"/>
                    <a:pt x="51" y="18"/>
                  </a:cubicBezTo>
                  <a:cubicBezTo>
                    <a:pt x="51" y="19"/>
                    <a:pt x="49" y="20"/>
                    <a:pt x="49" y="21"/>
                  </a:cubicBezTo>
                  <a:cubicBezTo>
                    <a:pt x="48" y="22"/>
                    <a:pt x="48" y="24"/>
                    <a:pt x="48" y="24"/>
                  </a:cubicBezTo>
                  <a:cubicBezTo>
                    <a:pt x="47" y="29"/>
                    <a:pt x="47" y="31"/>
                    <a:pt x="45" y="35"/>
                  </a:cubicBezTo>
                  <a:cubicBezTo>
                    <a:pt x="44" y="36"/>
                    <a:pt x="43" y="37"/>
                    <a:pt x="43" y="38"/>
                  </a:cubicBezTo>
                  <a:cubicBezTo>
                    <a:pt x="43" y="39"/>
                    <a:pt x="42" y="41"/>
                    <a:pt x="42" y="41"/>
                  </a:cubicBezTo>
                  <a:cubicBezTo>
                    <a:pt x="41" y="48"/>
                    <a:pt x="40" y="49"/>
                    <a:pt x="37" y="54"/>
                  </a:cubicBezTo>
                  <a:cubicBezTo>
                    <a:pt x="36" y="58"/>
                    <a:pt x="35" y="62"/>
                    <a:pt x="34" y="67"/>
                  </a:cubicBezTo>
                  <a:cubicBezTo>
                    <a:pt x="32" y="72"/>
                    <a:pt x="29" y="78"/>
                    <a:pt x="26" y="83"/>
                  </a:cubicBezTo>
                  <a:cubicBezTo>
                    <a:pt x="25" y="85"/>
                    <a:pt x="24" y="86"/>
                    <a:pt x="23" y="87"/>
                  </a:cubicBezTo>
                  <a:cubicBezTo>
                    <a:pt x="22" y="89"/>
                    <a:pt x="23" y="90"/>
                    <a:pt x="24" y="92"/>
                  </a:cubicBezTo>
                  <a:cubicBezTo>
                    <a:pt x="23" y="95"/>
                    <a:pt x="22" y="95"/>
                    <a:pt x="19" y="96"/>
                  </a:cubicBezTo>
                  <a:cubicBezTo>
                    <a:pt x="17" y="96"/>
                    <a:pt x="16" y="95"/>
                    <a:pt x="14" y="94"/>
                  </a:cubicBezTo>
                  <a:cubicBezTo>
                    <a:pt x="13" y="93"/>
                    <a:pt x="11" y="91"/>
                    <a:pt x="9" y="91"/>
                  </a:cubicBezTo>
                  <a:cubicBezTo>
                    <a:pt x="8" y="89"/>
                    <a:pt x="8" y="90"/>
                    <a:pt x="8" y="88"/>
                  </a:cubicBezTo>
                </a:path>
              </a:pathLst>
            </a:custGeom>
            <a:grpFill/>
            <a:ln w="9525">
              <a:noFill/>
              <a:round/>
              <a:headEnd/>
              <a:tailEnd/>
            </a:ln>
          </p:spPr>
          <p:txBody>
            <a:bodyPr/>
            <a:lstStyle/>
            <a:p>
              <a:pPr fontAlgn="auto">
                <a:spcBef>
                  <a:spcPts val="0"/>
                </a:spcBef>
                <a:spcAft>
                  <a:spcPts val="0"/>
                </a:spcAft>
                <a:defRPr/>
              </a:pPr>
              <a:endParaRPr lang="en-IN">
                <a:latin typeface="+mn-lt"/>
                <a:cs typeface="+mn-cs"/>
              </a:endParaRPr>
            </a:p>
          </p:txBody>
        </p:sp>
        <p:sp>
          <p:nvSpPr>
            <p:cNvPr id="25778" name="Freeform 222"/>
            <p:cNvSpPr>
              <a:spLocks/>
            </p:cNvSpPr>
            <p:nvPr/>
          </p:nvSpPr>
          <p:spPr bwMode="auto">
            <a:xfrm>
              <a:off x="6096000" y="2249488"/>
              <a:ext cx="569913" cy="914400"/>
            </a:xfrm>
            <a:custGeom>
              <a:avLst/>
              <a:gdLst>
                <a:gd name="T0" fmla="*/ 0 w 61"/>
                <a:gd name="T1" fmla="*/ 2147483647 h 96"/>
                <a:gd name="T2" fmla="*/ 2147483647 w 61"/>
                <a:gd name="T3" fmla="*/ 2147483647 h 96"/>
                <a:gd name="T4" fmla="*/ 2147483647 w 61"/>
                <a:gd name="T5" fmla="*/ 2147483647 h 96"/>
                <a:gd name="T6" fmla="*/ 2147483647 w 61"/>
                <a:gd name="T7" fmla="*/ 2147483647 h 96"/>
                <a:gd name="T8" fmla="*/ 2147483647 w 61"/>
                <a:gd name="T9" fmla="*/ 2147483647 h 96"/>
                <a:gd name="T10" fmla="*/ 2147483647 w 61"/>
                <a:gd name="T11" fmla="*/ 2147483647 h 96"/>
                <a:gd name="T12" fmla="*/ 2147483647 w 61"/>
                <a:gd name="T13" fmla="*/ 2147483647 h 96"/>
                <a:gd name="T14" fmla="*/ 2147483647 w 61"/>
                <a:gd name="T15" fmla="*/ 2147483647 h 96"/>
                <a:gd name="T16" fmla="*/ 2147483647 w 61"/>
                <a:gd name="T17" fmla="*/ 2147483647 h 96"/>
                <a:gd name="T18" fmla="*/ 2147483647 w 61"/>
                <a:gd name="T19" fmla="*/ 2147483647 h 96"/>
                <a:gd name="T20" fmla="*/ 2147483647 w 61"/>
                <a:gd name="T21" fmla="*/ 0 h 96"/>
                <a:gd name="T22" fmla="*/ 2147483647 w 61"/>
                <a:gd name="T23" fmla="*/ 0 h 96"/>
                <a:gd name="T24" fmla="*/ 2147483647 w 61"/>
                <a:gd name="T25" fmla="*/ 2147483647 h 96"/>
                <a:gd name="T26" fmla="*/ 2147483647 w 61"/>
                <a:gd name="T27" fmla="*/ 2147483647 h 96"/>
                <a:gd name="T28" fmla="*/ 2147483647 w 61"/>
                <a:gd name="T29" fmla="*/ 2147483647 h 96"/>
                <a:gd name="T30" fmla="*/ 2147483647 w 61"/>
                <a:gd name="T31" fmla="*/ 2147483647 h 96"/>
                <a:gd name="T32" fmla="*/ 2147483647 w 61"/>
                <a:gd name="T33" fmla="*/ 2147483647 h 96"/>
                <a:gd name="T34" fmla="*/ 2147483647 w 61"/>
                <a:gd name="T35" fmla="*/ 2147483647 h 96"/>
                <a:gd name="T36" fmla="*/ 2147483647 w 61"/>
                <a:gd name="T37" fmla="*/ 2147483647 h 96"/>
                <a:gd name="T38" fmla="*/ 2147483647 w 61"/>
                <a:gd name="T39" fmla="*/ 2147483647 h 96"/>
                <a:gd name="T40" fmla="*/ 2147483647 w 61"/>
                <a:gd name="T41" fmla="*/ 2147483647 h 96"/>
                <a:gd name="T42" fmla="*/ 2147483647 w 61"/>
                <a:gd name="T43" fmla="*/ 2147483647 h 96"/>
                <a:gd name="T44" fmla="*/ 2147483647 w 61"/>
                <a:gd name="T45" fmla="*/ 2147483647 h 96"/>
                <a:gd name="T46" fmla="*/ 2147483647 w 61"/>
                <a:gd name="T47" fmla="*/ 2147483647 h 96"/>
                <a:gd name="T48" fmla="*/ 2147483647 w 61"/>
                <a:gd name="T49" fmla="*/ 2147483647 h 96"/>
                <a:gd name="T50" fmla="*/ 2147483647 w 61"/>
                <a:gd name="T51" fmla="*/ 2147483647 h 96"/>
                <a:gd name="T52" fmla="*/ 2147483647 w 61"/>
                <a:gd name="T53" fmla="*/ 2147483647 h 96"/>
                <a:gd name="T54" fmla="*/ 2147483647 w 61"/>
                <a:gd name="T55" fmla="*/ 2147483647 h 96"/>
                <a:gd name="T56" fmla="*/ 2147483647 w 61"/>
                <a:gd name="T57" fmla="*/ 2147483647 h 96"/>
                <a:gd name="T58" fmla="*/ 2147483647 w 61"/>
                <a:gd name="T59" fmla="*/ 2147483647 h 96"/>
                <a:gd name="T60" fmla="*/ 2147483647 w 61"/>
                <a:gd name="T61" fmla="*/ 2147483647 h 96"/>
                <a:gd name="T62" fmla="*/ 2147483647 w 61"/>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1"/>
                <a:gd name="T97" fmla="*/ 0 h 96"/>
                <a:gd name="T98" fmla="*/ 61 w 61"/>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1" h="96">
                  <a:moveTo>
                    <a:pt x="0" y="37"/>
                  </a:moveTo>
                  <a:cubicBezTo>
                    <a:pt x="2" y="37"/>
                    <a:pt x="5" y="34"/>
                    <a:pt x="5" y="34"/>
                  </a:cubicBezTo>
                  <a:cubicBezTo>
                    <a:pt x="8" y="30"/>
                    <a:pt x="18" y="31"/>
                    <a:pt x="22" y="28"/>
                  </a:cubicBezTo>
                  <a:cubicBezTo>
                    <a:pt x="24" y="27"/>
                    <a:pt x="25" y="26"/>
                    <a:pt x="27" y="24"/>
                  </a:cubicBezTo>
                  <a:cubicBezTo>
                    <a:pt x="28" y="23"/>
                    <a:pt x="30" y="22"/>
                    <a:pt x="30" y="22"/>
                  </a:cubicBezTo>
                  <a:cubicBezTo>
                    <a:pt x="31" y="21"/>
                    <a:pt x="34" y="19"/>
                    <a:pt x="34" y="19"/>
                  </a:cubicBezTo>
                  <a:cubicBezTo>
                    <a:pt x="36" y="15"/>
                    <a:pt x="33" y="20"/>
                    <a:pt x="36" y="17"/>
                  </a:cubicBezTo>
                  <a:cubicBezTo>
                    <a:pt x="38" y="15"/>
                    <a:pt x="40" y="13"/>
                    <a:pt x="42" y="11"/>
                  </a:cubicBezTo>
                  <a:cubicBezTo>
                    <a:pt x="44" y="10"/>
                    <a:pt x="45" y="9"/>
                    <a:pt x="47" y="8"/>
                  </a:cubicBezTo>
                  <a:cubicBezTo>
                    <a:pt x="47" y="7"/>
                    <a:pt x="49" y="6"/>
                    <a:pt x="49" y="6"/>
                  </a:cubicBezTo>
                  <a:cubicBezTo>
                    <a:pt x="51" y="3"/>
                    <a:pt x="54" y="1"/>
                    <a:pt x="57" y="0"/>
                  </a:cubicBezTo>
                  <a:cubicBezTo>
                    <a:pt x="58" y="0"/>
                    <a:pt x="59" y="0"/>
                    <a:pt x="59" y="0"/>
                  </a:cubicBezTo>
                  <a:cubicBezTo>
                    <a:pt x="60" y="1"/>
                    <a:pt x="57" y="4"/>
                    <a:pt x="57" y="4"/>
                  </a:cubicBezTo>
                  <a:cubicBezTo>
                    <a:pt x="57" y="5"/>
                    <a:pt x="56" y="5"/>
                    <a:pt x="56" y="6"/>
                  </a:cubicBezTo>
                  <a:cubicBezTo>
                    <a:pt x="57" y="6"/>
                    <a:pt x="58" y="6"/>
                    <a:pt x="59" y="7"/>
                  </a:cubicBezTo>
                  <a:cubicBezTo>
                    <a:pt x="59" y="7"/>
                    <a:pt x="60" y="7"/>
                    <a:pt x="60" y="7"/>
                  </a:cubicBezTo>
                  <a:cubicBezTo>
                    <a:pt x="61" y="11"/>
                    <a:pt x="58" y="13"/>
                    <a:pt x="55" y="15"/>
                  </a:cubicBezTo>
                  <a:cubicBezTo>
                    <a:pt x="54" y="16"/>
                    <a:pt x="51" y="18"/>
                    <a:pt x="51" y="18"/>
                  </a:cubicBezTo>
                  <a:cubicBezTo>
                    <a:pt x="51" y="19"/>
                    <a:pt x="49" y="20"/>
                    <a:pt x="49" y="21"/>
                  </a:cubicBezTo>
                  <a:cubicBezTo>
                    <a:pt x="48" y="22"/>
                    <a:pt x="48" y="24"/>
                    <a:pt x="48" y="24"/>
                  </a:cubicBezTo>
                  <a:cubicBezTo>
                    <a:pt x="47" y="29"/>
                    <a:pt x="47" y="31"/>
                    <a:pt x="45" y="35"/>
                  </a:cubicBezTo>
                  <a:cubicBezTo>
                    <a:pt x="44" y="36"/>
                    <a:pt x="43" y="37"/>
                    <a:pt x="43" y="38"/>
                  </a:cubicBezTo>
                  <a:cubicBezTo>
                    <a:pt x="43" y="39"/>
                    <a:pt x="42" y="41"/>
                    <a:pt x="42" y="41"/>
                  </a:cubicBezTo>
                  <a:cubicBezTo>
                    <a:pt x="41" y="48"/>
                    <a:pt x="40" y="49"/>
                    <a:pt x="37" y="54"/>
                  </a:cubicBezTo>
                  <a:cubicBezTo>
                    <a:pt x="36" y="58"/>
                    <a:pt x="35" y="62"/>
                    <a:pt x="34" y="67"/>
                  </a:cubicBezTo>
                  <a:cubicBezTo>
                    <a:pt x="32" y="72"/>
                    <a:pt x="29" y="78"/>
                    <a:pt x="26" y="83"/>
                  </a:cubicBezTo>
                  <a:cubicBezTo>
                    <a:pt x="25" y="85"/>
                    <a:pt x="24" y="86"/>
                    <a:pt x="23" y="87"/>
                  </a:cubicBezTo>
                  <a:cubicBezTo>
                    <a:pt x="22" y="89"/>
                    <a:pt x="23" y="90"/>
                    <a:pt x="24" y="92"/>
                  </a:cubicBezTo>
                  <a:cubicBezTo>
                    <a:pt x="23" y="95"/>
                    <a:pt x="22" y="95"/>
                    <a:pt x="19" y="96"/>
                  </a:cubicBezTo>
                  <a:cubicBezTo>
                    <a:pt x="17" y="96"/>
                    <a:pt x="16" y="95"/>
                    <a:pt x="14" y="94"/>
                  </a:cubicBezTo>
                  <a:cubicBezTo>
                    <a:pt x="13" y="93"/>
                    <a:pt x="11" y="91"/>
                    <a:pt x="9" y="91"/>
                  </a:cubicBezTo>
                  <a:cubicBezTo>
                    <a:pt x="8" y="89"/>
                    <a:pt x="8" y="90"/>
                    <a:pt x="8" y="88"/>
                  </a:cubicBezTo>
                </a:path>
              </a:pathLst>
            </a:custGeom>
            <a:grpFill/>
            <a:ln w="9525" cap="rnd">
              <a:solidFill>
                <a:srgbClr val="000000"/>
              </a:solidFill>
              <a:round/>
              <a:headEnd/>
              <a:tailEnd/>
            </a:ln>
          </p:spPr>
          <p:txBody>
            <a:bodyPr/>
            <a:lstStyle/>
            <a:p>
              <a:pPr fontAlgn="auto">
                <a:spcBef>
                  <a:spcPts val="0"/>
                </a:spcBef>
                <a:spcAft>
                  <a:spcPts val="0"/>
                </a:spcAft>
                <a:defRPr/>
              </a:pPr>
              <a:endParaRPr lang="en-IN">
                <a:latin typeface="+mn-lt"/>
                <a:cs typeface="+mn-cs"/>
              </a:endParaRPr>
            </a:p>
          </p:txBody>
        </p:sp>
      </p:grpSp>
      <p:grpSp>
        <p:nvGrpSpPr>
          <p:cNvPr id="25772" name="Group 306"/>
          <p:cNvGrpSpPr>
            <a:grpSpLocks/>
          </p:cNvGrpSpPr>
          <p:nvPr/>
        </p:nvGrpSpPr>
        <p:grpSpPr bwMode="auto">
          <a:xfrm>
            <a:off x="4529138" y="3333750"/>
            <a:ext cx="103187" cy="390525"/>
            <a:chOff x="4529138" y="3333750"/>
            <a:chExt cx="103187" cy="390525"/>
          </a:xfrm>
        </p:grpSpPr>
        <p:sp>
          <p:nvSpPr>
            <p:cNvPr id="5289" name="Freeform 224"/>
            <p:cNvSpPr>
              <a:spLocks/>
            </p:cNvSpPr>
            <p:nvPr/>
          </p:nvSpPr>
          <p:spPr bwMode="auto">
            <a:xfrm>
              <a:off x="4529138" y="3333750"/>
              <a:ext cx="103187" cy="390525"/>
            </a:xfrm>
            <a:custGeom>
              <a:avLst/>
              <a:gdLst>
                <a:gd name="T0" fmla="*/ 0 w 66"/>
                <a:gd name="T1" fmla="*/ 0 h 246"/>
                <a:gd name="T2" fmla="*/ 2147483647 w 66"/>
                <a:gd name="T3" fmla="*/ 2147483647 h 246"/>
                <a:gd name="T4" fmla="*/ 2147483647 w 66"/>
                <a:gd name="T5" fmla="*/ 2147483647 h 246"/>
                <a:gd name="T6" fmla="*/ 2147483647 w 66"/>
                <a:gd name="T7" fmla="*/ 2147483647 h 246"/>
                <a:gd name="T8" fmla="*/ 2147483647 w 66"/>
                <a:gd name="T9" fmla="*/ 2147483647 h 246"/>
                <a:gd name="T10" fmla="*/ 2147483647 w 66"/>
                <a:gd name="T11" fmla="*/ 2147483647 h 246"/>
                <a:gd name="T12" fmla="*/ 2147483647 w 66"/>
                <a:gd name="T13" fmla="*/ 2147483647 h 246"/>
                <a:gd name="T14" fmla="*/ 2147483647 w 66"/>
                <a:gd name="T15" fmla="*/ 2147483647 h 246"/>
                <a:gd name="T16" fmla="*/ 0 w 66"/>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46"/>
                <a:gd name="T29" fmla="*/ 66 w 66"/>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46">
                  <a:moveTo>
                    <a:pt x="0" y="0"/>
                  </a:moveTo>
                  <a:lnTo>
                    <a:pt x="42" y="54"/>
                  </a:lnTo>
                  <a:lnTo>
                    <a:pt x="66" y="102"/>
                  </a:lnTo>
                  <a:lnTo>
                    <a:pt x="42" y="150"/>
                  </a:lnTo>
                  <a:lnTo>
                    <a:pt x="42" y="198"/>
                  </a:lnTo>
                  <a:lnTo>
                    <a:pt x="42" y="216"/>
                  </a:lnTo>
                  <a:lnTo>
                    <a:pt x="18" y="246"/>
                  </a:lnTo>
                  <a:lnTo>
                    <a:pt x="66" y="96"/>
                  </a:lnTo>
                  <a:lnTo>
                    <a:pt x="0" y="0"/>
                  </a:lnTo>
                  <a:close/>
                </a:path>
              </a:pathLst>
            </a:custGeom>
            <a:solidFill>
              <a:srgbClr val="FFFFFF"/>
            </a:solidFill>
            <a:ln w="9525">
              <a:noFill/>
              <a:round/>
              <a:headEnd/>
              <a:tailEnd/>
            </a:ln>
          </p:spPr>
          <p:txBody>
            <a:bodyPr/>
            <a:lstStyle/>
            <a:p>
              <a:endParaRPr lang="en-US"/>
            </a:p>
          </p:txBody>
        </p:sp>
        <p:sp>
          <p:nvSpPr>
            <p:cNvPr id="5290" name="Freeform 225"/>
            <p:cNvSpPr>
              <a:spLocks/>
            </p:cNvSpPr>
            <p:nvPr/>
          </p:nvSpPr>
          <p:spPr bwMode="auto">
            <a:xfrm>
              <a:off x="4529138" y="3333750"/>
              <a:ext cx="103187" cy="390525"/>
            </a:xfrm>
            <a:custGeom>
              <a:avLst/>
              <a:gdLst>
                <a:gd name="T0" fmla="*/ 0 w 66"/>
                <a:gd name="T1" fmla="*/ 0 h 246"/>
                <a:gd name="T2" fmla="*/ 2147483647 w 66"/>
                <a:gd name="T3" fmla="*/ 2147483647 h 246"/>
                <a:gd name="T4" fmla="*/ 2147483647 w 66"/>
                <a:gd name="T5" fmla="*/ 2147483647 h 246"/>
                <a:gd name="T6" fmla="*/ 2147483647 w 66"/>
                <a:gd name="T7" fmla="*/ 2147483647 h 246"/>
                <a:gd name="T8" fmla="*/ 2147483647 w 66"/>
                <a:gd name="T9" fmla="*/ 2147483647 h 246"/>
                <a:gd name="T10" fmla="*/ 2147483647 w 66"/>
                <a:gd name="T11" fmla="*/ 2147483647 h 246"/>
                <a:gd name="T12" fmla="*/ 2147483647 w 66"/>
                <a:gd name="T13" fmla="*/ 2147483647 h 246"/>
                <a:gd name="T14" fmla="*/ 2147483647 w 66"/>
                <a:gd name="T15" fmla="*/ 2147483647 h 246"/>
                <a:gd name="T16" fmla="*/ 0 w 66"/>
                <a:gd name="T17" fmla="*/ 0 h 2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246"/>
                <a:gd name="T29" fmla="*/ 66 w 66"/>
                <a:gd name="T30" fmla="*/ 246 h 2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246">
                  <a:moveTo>
                    <a:pt x="0" y="0"/>
                  </a:moveTo>
                  <a:lnTo>
                    <a:pt x="42" y="54"/>
                  </a:lnTo>
                  <a:lnTo>
                    <a:pt x="66" y="102"/>
                  </a:lnTo>
                  <a:lnTo>
                    <a:pt x="42" y="150"/>
                  </a:lnTo>
                  <a:lnTo>
                    <a:pt x="42" y="198"/>
                  </a:lnTo>
                  <a:lnTo>
                    <a:pt x="42" y="216"/>
                  </a:lnTo>
                  <a:lnTo>
                    <a:pt x="18" y="246"/>
                  </a:lnTo>
                  <a:lnTo>
                    <a:pt x="66" y="96"/>
                  </a:lnTo>
                  <a:lnTo>
                    <a:pt x="0" y="0"/>
                  </a:lnTo>
                </a:path>
              </a:pathLst>
            </a:custGeom>
            <a:noFill/>
            <a:ln w="9525" cap="rnd">
              <a:solidFill>
                <a:srgbClr val="000000"/>
              </a:solidFill>
              <a:round/>
              <a:headEnd/>
              <a:tailEnd/>
            </a:ln>
          </p:spPr>
          <p:txBody>
            <a:bodyPr/>
            <a:lstStyle/>
            <a:p>
              <a:endParaRPr lang="en-US"/>
            </a:p>
          </p:txBody>
        </p:sp>
      </p:grpSp>
      <p:grpSp>
        <p:nvGrpSpPr>
          <p:cNvPr id="25773" name="Group 307"/>
          <p:cNvGrpSpPr>
            <a:grpSpLocks/>
          </p:cNvGrpSpPr>
          <p:nvPr/>
        </p:nvGrpSpPr>
        <p:grpSpPr bwMode="auto">
          <a:xfrm>
            <a:off x="6135688" y="2952750"/>
            <a:ext cx="47625" cy="171450"/>
            <a:chOff x="6135688" y="2952750"/>
            <a:chExt cx="47625" cy="171450"/>
          </a:xfrm>
        </p:grpSpPr>
        <p:sp>
          <p:nvSpPr>
            <p:cNvPr id="5287" name="Freeform 227"/>
            <p:cNvSpPr>
              <a:spLocks/>
            </p:cNvSpPr>
            <p:nvPr/>
          </p:nvSpPr>
          <p:spPr bwMode="auto">
            <a:xfrm>
              <a:off x="6135688" y="2952750"/>
              <a:ext cx="47625" cy="171450"/>
            </a:xfrm>
            <a:custGeom>
              <a:avLst/>
              <a:gdLst>
                <a:gd name="T0" fmla="*/ 2147483647 w 5"/>
                <a:gd name="T1" fmla="*/ 2147483647 h 18"/>
                <a:gd name="T2" fmla="*/ 2147483647 w 5"/>
                <a:gd name="T3" fmla="*/ 2147483647 h 18"/>
                <a:gd name="T4" fmla="*/ 2147483647 w 5"/>
                <a:gd name="T5" fmla="*/ 0 h 18"/>
                <a:gd name="T6" fmla="*/ 0 60000 65536"/>
                <a:gd name="T7" fmla="*/ 0 60000 65536"/>
                <a:gd name="T8" fmla="*/ 0 60000 65536"/>
                <a:gd name="T9" fmla="*/ 0 w 5"/>
                <a:gd name="T10" fmla="*/ 0 h 18"/>
                <a:gd name="T11" fmla="*/ 5 w 5"/>
                <a:gd name="T12" fmla="*/ 18 h 18"/>
              </a:gdLst>
              <a:ahLst/>
              <a:cxnLst>
                <a:cxn ang="T6">
                  <a:pos x="T0" y="T1"/>
                </a:cxn>
                <a:cxn ang="T7">
                  <a:pos x="T2" y="T3"/>
                </a:cxn>
                <a:cxn ang="T8">
                  <a:pos x="T4" y="T5"/>
                </a:cxn>
              </a:cxnLst>
              <a:rect l="T9" t="T10" r="T11" b="T12"/>
              <a:pathLst>
                <a:path w="5" h="18">
                  <a:moveTo>
                    <a:pt x="3" y="18"/>
                  </a:moveTo>
                  <a:cubicBezTo>
                    <a:pt x="0" y="13"/>
                    <a:pt x="4" y="9"/>
                    <a:pt x="5" y="4"/>
                  </a:cubicBezTo>
                  <a:cubicBezTo>
                    <a:pt x="5" y="1"/>
                    <a:pt x="5" y="2"/>
                    <a:pt x="5" y="0"/>
                  </a:cubicBezTo>
                </a:path>
              </a:pathLst>
            </a:custGeom>
            <a:solidFill>
              <a:srgbClr val="FFFFFF"/>
            </a:solidFill>
            <a:ln w="9525">
              <a:noFill/>
              <a:round/>
              <a:headEnd/>
              <a:tailEnd/>
            </a:ln>
          </p:spPr>
          <p:txBody>
            <a:bodyPr/>
            <a:lstStyle/>
            <a:p>
              <a:endParaRPr lang="en-US"/>
            </a:p>
          </p:txBody>
        </p:sp>
        <p:sp>
          <p:nvSpPr>
            <p:cNvPr id="5288" name="Freeform 228"/>
            <p:cNvSpPr>
              <a:spLocks/>
            </p:cNvSpPr>
            <p:nvPr/>
          </p:nvSpPr>
          <p:spPr bwMode="auto">
            <a:xfrm>
              <a:off x="6135688" y="2952750"/>
              <a:ext cx="47625" cy="171450"/>
            </a:xfrm>
            <a:custGeom>
              <a:avLst/>
              <a:gdLst>
                <a:gd name="T0" fmla="*/ 2147483647 w 5"/>
                <a:gd name="T1" fmla="*/ 2147483647 h 18"/>
                <a:gd name="T2" fmla="*/ 2147483647 w 5"/>
                <a:gd name="T3" fmla="*/ 2147483647 h 18"/>
                <a:gd name="T4" fmla="*/ 2147483647 w 5"/>
                <a:gd name="T5" fmla="*/ 0 h 18"/>
                <a:gd name="T6" fmla="*/ 0 60000 65536"/>
                <a:gd name="T7" fmla="*/ 0 60000 65536"/>
                <a:gd name="T8" fmla="*/ 0 60000 65536"/>
                <a:gd name="T9" fmla="*/ 0 w 5"/>
                <a:gd name="T10" fmla="*/ 0 h 18"/>
                <a:gd name="T11" fmla="*/ 5 w 5"/>
                <a:gd name="T12" fmla="*/ 18 h 18"/>
              </a:gdLst>
              <a:ahLst/>
              <a:cxnLst>
                <a:cxn ang="T6">
                  <a:pos x="T0" y="T1"/>
                </a:cxn>
                <a:cxn ang="T7">
                  <a:pos x="T2" y="T3"/>
                </a:cxn>
                <a:cxn ang="T8">
                  <a:pos x="T4" y="T5"/>
                </a:cxn>
              </a:cxnLst>
              <a:rect l="T9" t="T10" r="T11" b="T12"/>
              <a:pathLst>
                <a:path w="5" h="18">
                  <a:moveTo>
                    <a:pt x="3" y="18"/>
                  </a:moveTo>
                  <a:cubicBezTo>
                    <a:pt x="0" y="13"/>
                    <a:pt x="4" y="9"/>
                    <a:pt x="5" y="4"/>
                  </a:cubicBezTo>
                  <a:cubicBezTo>
                    <a:pt x="5" y="1"/>
                    <a:pt x="5" y="2"/>
                    <a:pt x="5" y="0"/>
                  </a:cubicBezTo>
                </a:path>
              </a:pathLst>
            </a:custGeom>
            <a:noFill/>
            <a:ln w="9525" cap="rnd">
              <a:solidFill>
                <a:srgbClr val="000000"/>
              </a:solidFill>
              <a:round/>
              <a:headEnd/>
              <a:tailEnd/>
            </a:ln>
          </p:spPr>
          <p:txBody>
            <a:bodyPr/>
            <a:lstStyle/>
            <a:p>
              <a:endParaRPr lang="en-US"/>
            </a:p>
          </p:txBody>
        </p:sp>
      </p:grpSp>
      <p:sp>
        <p:nvSpPr>
          <p:cNvPr id="5225" name="Freeform 229"/>
          <p:cNvSpPr>
            <a:spLocks/>
          </p:cNvSpPr>
          <p:nvPr/>
        </p:nvSpPr>
        <p:spPr bwMode="auto">
          <a:xfrm>
            <a:off x="4054475" y="3340100"/>
            <a:ext cx="588963" cy="1247775"/>
          </a:xfrm>
          <a:custGeom>
            <a:avLst/>
            <a:gdLst>
              <a:gd name="T0" fmla="*/ 2147483647 w 377"/>
              <a:gd name="T1" fmla="*/ 2147483647 h 786"/>
              <a:gd name="T2" fmla="*/ 2147483647 w 377"/>
              <a:gd name="T3" fmla="*/ 2147483647 h 786"/>
              <a:gd name="T4" fmla="*/ 2147483647 w 377"/>
              <a:gd name="T5" fmla="*/ 2147483647 h 786"/>
              <a:gd name="T6" fmla="*/ 2147483647 w 377"/>
              <a:gd name="T7" fmla="*/ 2147483647 h 786"/>
              <a:gd name="T8" fmla="*/ 2147483647 w 377"/>
              <a:gd name="T9" fmla="*/ 2147483647 h 786"/>
              <a:gd name="T10" fmla="*/ 2147483647 w 377"/>
              <a:gd name="T11" fmla="*/ 2147483647 h 786"/>
              <a:gd name="T12" fmla="*/ 2147483647 w 377"/>
              <a:gd name="T13" fmla="*/ 2147483647 h 786"/>
              <a:gd name="T14" fmla="*/ 2147483647 w 377"/>
              <a:gd name="T15" fmla="*/ 2147483647 h 786"/>
              <a:gd name="T16" fmla="*/ 2147483647 w 377"/>
              <a:gd name="T17" fmla="*/ 2147483647 h 786"/>
              <a:gd name="T18" fmla="*/ 2147483647 w 377"/>
              <a:gd name="T19" fmla="*/ 2147483647 h 786"/>
              <a:gd name="T20" fmla="*/ 2147483647 w 377"/>
              <a:gd name="T21" fmla="*/ 2147483647 h 786"/>
              <a:gd name="T22" fmla="*/ 2147483647 w 377"/>
              <a:gd name="T23" fmla="*/ 2147483647 h 786"/>
              <a:gd name="T24" fmla="*/ 2147483647 w 377"/>
              <a:gd name="T25" fmla="*/ 2147483647 h 786"/>
              <a:gd name="T26" fmla="*/ 2147483647 w 377"/>
              <a:gd name="T27" fmla="*/ 2147483647 h 786"/>
              <a:gd name="T28" fmla="*/ 2147483647 w 377"/>
              <a:gd name="T29" fmla="*/ 2147483647 h 786"/>
              <a:gd name="T30" fmla="*/ 2147483647 w 377"/>
              <a:gd name="T31" fmla="*/ 2147483647 h 786"/>
              <a:gd name="T32" fmla="*/ 2147483647 w 377"/>
              <a:gd name="T33" fmla="*/ 2147483647 h 786"/>
              <a:gd name="T34" fmla="*/ 2147483647 w 377"/>
              <a:gd name="T35" fmla="*/ 2147483647 h 786"/>
              <a:gd name="T36" fmla="*/ 2147483647 w 377"/>
              <a:gd name="T37" fmla="*/ 2147483647 h 786"/>
              <a:gd name="T38" fmla="*/ 2147483647 w 377"/>
              <a:gd name="T39" fmla="*/ 0 h 786"/>
              <a:gd name="T40" fmla="*/ 2147483647 w 377"/>
              <a:gd name="T41" fmla="*/ 2147483647 h 786"/>
              <a:gd name="T42" fmla="*/ 2147483647 w 377"/>
              <a:gd name="T43" fmla="*/ 2147483647 h 786"/>
              <a:gd name="T44" fmla="*/ 2147483647 w 377"/>
              <a:gd name="T45" fmla="*/ 2147483647 h 786"/>
              <a:gd name="T46" fmla="*/ 2147483647 w 377"/>
              <a:gd name="T47" fmla="*/ 2147483647 h 786"/>
              <a:gd name="T48" fmla="*/ 2147483647 w 377"/>
              <a:gd name="T49" fmla="*/ 2147483647 h 786"/>
              <a:gd name="T50" fmla="*/ 2147483647 w 377"/>
              <a:gd name="T51" fmla="*/ 2147483647 h 786"/>
              <a:gd name="T52" fmla="*/ 2147483647 w 377"/>
              <a:gd name="T53" fmla="*/ 2147483647 h 786"/>
              <a:gd name="T54" fmla="*/ 2147483647 w 377"/>
              <a:gd name="T55" fmla="*/ 2147483647 h 786"/>
              <a:gd name="T56" fmla="*/ 2147483647 w 377"/>
              <a:gd name="T57" fmla="*/ 2147483647 h 786"/>
              <a:gd name="T58" fmla="*/ 2147483647 w 377"/>
              <a:gd name="T59" fmla="*/ 2147483647 h 786"/>
              <a:gd name="T60" fmla="*/ 2147483647 w 377"/>
              <a:gd name="T61" fmla="*/ 2147483647 h 786"/>
              <a:gd name="T62" fmla="*/ 2147483647 w 377"/>
              <a:gd name="T63" fmla="*/ 2147483647 h 786"/>
              <a:gd name="T64" fmla="*/ 2147483647 w 377"/>
              <a:gd name="T65" fmla="*/ 2147483647 h 786"/>
              <a:gd name="T66" fmla="*/ 2147483647 w 377"/>
              <a:gd name="T67" fmla="*/ 2147483647 h 786"/>
              <a:gd name="T68" fmla="*/ 2147483647 w 377"/>
              <a:gd name="T69" fmla="*/ 2147483647 h 786"/>
              <a:gd name="T70" fmla="*/ 2147483647 w 377"/>
              <a:gd name="T71" fmla="*/ 2147483647 h 786"/>
              <a:gd name="T72" fmla="*/ 2147483647 w 377"/>
              <a:gd name="T73" fmla="*/ 2147483647 h 786"/>
              <a:gd name="T74" fmla="*/ 2147483647 w 377"/>
              <a:gd name="T75" fmla="*/ 2147483647 h 786"/>
              <a:gd name="T76" fmla="*/ 2147483647 w 377"/>
              <a:gd name="T77" fmla="*/ 2147483647 h 786"/>
              <a:gd name="T78" fmla="*/ 2147483647 w 377"/>
              <a:gd name="T79" fmla="*/ 2147483647 h 786"/>
              <a:gd name="T80" fmla="*/ 0 w 377"/>
              <a:gd name="T81" fmla="*/ 2147483647 h 786"/>
              <a:gd name="T82" fmla="*/ 2147483647 w 377"/>
              <a:gd name="T83" fmla="*/ 2147483647 h 786"/>
              <a:gd name="T84" fmla="*/ 2147483647 w 377"/>
              <a:gd name="T85" fmla="*/ 2147483647 h 786"/>
              <a:gd name="T86" fmla="*/ 2147483647 w 377"/>
              <a:gd name="T87" fmla="*/ 2147483647 h 786"/>
              <a:gd name="T88" fmla="*/ 2147483647 w 377"/>
              <a:gd name="T89" fmla="*/ 2147483647 h 786"/>
              <a:gd name="T90" fmla="*/ 2147483647 w 377"/>
              <a:gd name="T91" fmla="*/ 2147483647 h 786"/>
              <a:gd name="T92" fmla="*/ 2147483647 w 377"/>
              <a:gd name="T93" fmla="*/ 2147483647 h 786"/>
              <a:gd name="T94" fmla="*/ 2147483647 w 377"/>
              <a:gd name="T95" fmla="*/ 2147483647 h 786"/>
              <a:gd name="T96" fmla="*/ 2147483647 w 377"/>
              <a:gd name="T97" fmla="*/ 2147483647 h 786"/>
              <a:gd name="T98" fmla="*/ 2147483647 w 377"/>
              <a:gd name="T99" fmla="*/ 2147483647 h 786"/>
              <a:gd name="T100" fmla="*/ 2147483647 w 377"/>
              <a:gd name="T101" fmla="*/ 2147483647 h 786"/>
              <a:gd name="T102" fmla="*/ 2147483647 w 377"/>
              <a:gd name="T103" fmla="*/ 2147483647 h 786"/>
              <a:gd name="T104" fmla="*/ 2147483647 w 377"/>
              <a:gd name="T105" fmla="*/ 2147483647 h 786"/>
              <a:gd name="T106" fmla="*/ 2147483647 w 377"/>
              <a:gd name="T107" fmla="*/ 2147483647 h 786"/>
              <a:gd name="T108" fmla="*/ 0 w 377"/>
              <a:gd name="T109" fmla="*/ 2147483647 h 786"/>
              <a:gd name="T110" fmla="*/ 2147483647 w 377"/>
              <a:gd name="T111" fmla="*/ 2147483647 h 786"/>
              <a:gd name="T112" fmla="*/ 2147483647 w 377"/>
              <a:gd name="T113" fmla="*/ 2147483647 h 786"/>
              <a:gd name="T114" fmla="*/ 2147483647 w 377"/>
              <a:gd name="T115" fmla="*/ 2147483647 h 786"/>
              <a:gd name="T116" fmla="*/ 2147483647 w 377"/>
              <a:gd name="T117" fmla="*/ 2147483647 h 786"/>
              <a:gd name="T118" fmla="*/ 2147483647 w 377"/>
              <a:gd name="T119" fmla="*/ 2147483647 h 78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77"/>
              <a:gd name="T181" fmla="*/ 0 h 786"/>
              <a:gd name="T182" fmla="*/ 377 w 377"/>
              <a:gd name="T183" fmla="*/ 786 h 78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77" h="786">
                <a:moveTo>
                  <a:pt x="78" y="786"/>
                </a:moveTo>
                <a:lnTo>
                  <a:pt x="126" y="786"/>
                </a:lnTo>
                <a:lnTo>
                  <a:pt x="132" y="738"/>
                </a:lnTo>
                <a:lnTo>
                  <a:pt x="162" y="696"/>
                </a:lnTo>
                <a:lnTo>
                  <a:pt x="174" y="642"/>
                </a:lnTo>
                <a:lnTo>
                  <a:pt x="150" y="558"/>
                </a:lnTo>
                <a:lnTo>
                  <a:pt x="150" y="522"/>
                </a:lnTo>
                <a:lnTo>
                  <a:pt x="180" y="516"/>
                </a:lnTo>
                <a:lnTo>
                  <a:pt x="234" y="552"/>
                </a:lnTo>
                <a:lnTo>
                  <a:pt x="240" y="540"/>
                </a:lnTo>
                <a:lnTo>
                  <a:pt x="198" y="492"/>
                </a:lnTo>
                <a:lnTo>
                  <a:pt x="216" y="462"/>
                </a:lnTo>
                <a:lnTo>
                  <a:pt x="216" y="420"/>
                </a:lnTo>
                <a:lnTo>
                  <a:pt x="222" y="390"/>
                </a:lnTo>
                <a:lnTo>
                  <a:pt x="305" y="366"/>
                </a:lnTo>
                <a:lnTo>
                  <a:pt x="311" y="342"/>
                </a:lnTo>
                <a:lnTo>
                  <a:pt x="329" y="330"/>
                </a:lnTo>
                <a:lnTo>
                  <a:pt x="323" y="246"/>
                </a:lnTo>
                <a:lnTo>
                  <a:pt x="377" y="102"/>
                </a:lnTo>
                <a:lnTo>
                  <a:pt x="311" y="0"/>
                </a:lnTo>
                <a:lnTo>
                  <a:pt x="299" y="24"/>
                </a:lnTo>
                <a:lnTo>
                  <a:pt x="288" y="36"/>
                </a:lnTo>
                <a:lnTo>
                  <a:pt x="276" y="30"/>
                </a:lnTo>
                <a:lnTo>
                  <a:pt x="264" y="24"/>
                </a:lnTo>
                <a:lnTo>
                  <a:pt x="252" y="18"/>
                </a:lnTo>
                <a:lnTo>
                  <a:pt x="132" y="66"/>
                </a:lnTo>
                <a:lnTo>
                  <a:pt x="138" y="96"/>
                </a:lnTo>
                <a:lnTo>
                  <a:pt x="150" y="120"/>
                </a:lnTo>
                <a:lnTo>
                  <a:pt x="162" y="144"/>
                </a:lnTo>
                <a:lnTo>
                  <a:pt x="174" y="150"/>
                </a:lnTo>
                <a:lnTo>
                  <a:pt x="180" y="150"/>
                </a:lnTo>
                <a:lnTo>
                  <a:pt x="180" y="168"/>
                </a:lnTo>
                <a:lnTo>
                  <a:pt x="162" y="186"/>
                </a:lnTo>
                <a:lnTo>
                  <a:pt x="150" y="198"/>
                </a:lnTo>
                <a:lnTo>
                  <a:pt x="120" y="234"/>
                </a:lnTo>
                <a:lnTo>
                  <a:pt x="102" y="252"/>
                </a:lnTo>
                <a:lnTo>
                  <a:pt x="84" y="276"/>
                </a:lnTo>
                <a:lnTo>
                  <a:pt x="66" y="282"/>
                </a:lnTo>
                <a:lnTo>
                  <a:pt x="42" y="300"/>
                </a:lnTo>
                <a:lnTo>
                  <a:pt x="18" y="318"/>
                </a:lnTo>
                <a:lnTo>
                  <a:pt x="0" y="330"/>
                </a:lnTo>
                <a:lnTo>
                  <a:pt x="36" y="336"/>
                </a:lnTo>
                <a:lnTo>
                  <a:pt x="30" y="366"/>
                </a:lnTo>
                <a:lnTo>
                  <a:pt x="12" y="402"/>
                </a:lnTo>
                <a:lnTo>
                  <a:pt x="6" y="438"/>
                </a:lnTo>
                <a:lnTo>
                  <a:pt x="36" y="480"/>
                </a:lnTo>
                <a:lnTo>
                  <a:pt x="6" y="498"/>
                </a:lnTo>
                <a:lnTo>
                  <a:pt x="6" y="522"/>
                </a:lnTo>
                <a:lnTo>
                  <a:pt x="36" y="552"/>
                </a:lnTo>
                <a:lnTo>
                  <a:pt x="60" y="576"/>
                </a:lnTo>
                <a:lnTo>
                  <a:pt x="78" y="606"/>
                </a:lnTo>
                <a:lnTo>
                  <a:pt x="36" y="594"/>
                </a:lnTo>
                <a:lnTo>
                  <a:pt x="18" y="630"/>
                </a:lnTo>
                <a:lnTo>
                  <a:pt x="12" y="678"/>
                </a:lnTo>
                <a:lnTo>
                  <a:pt x="0" y="678"/>
                </a:lnTo>
                <a:lnTo>
                  <a:pt x="12" y="708"/>
                </a:lnTo>
                <a:lnTo>
                  <a:pt x="42" y="732"/>
                </a:lnTo>
                <a:lnTo>
                  <a:pt x="72" y="756"/>
                </a:lnTo>
                <a:lnTo>
                  <a:pt x="78" y="786"/>
                </a:lnTo>
                <a:close/>
              </a:path>
            </a:pathLst>
          </a:custGeom>
          <a:solidFill>
            <a:srgbClr val="00FF00"/>
          </a:solidFill>
          <a:ln w="9525" cap="rnd">
            <a:solidFill>
              <a:srgbClr val="000000"/>
            </a:solidFill>
            <a:round/>
            <a:headEnd/>
            <a:tailEnd/>
          </a:ln>
        </p:spPr>
        <p:txBody>
          <a:bodyPr/>
          <a:lstStyle/>
          <a:p>
            <a:endParaRPr lang="en-US"/>
          </a:p>
        </p:txBody>
      </p:sp>
      <p:sp>
        <p:nvSpPr>
          <p:cNvPr id="5226" name="Freeform 230"/>
          <p:cNvSpPr>
            <a:spLocks/>
          </p:cNvSpPr>
          <p:nvPr/>
        </p:nvSpPr>
        <p:spPr bwMode="auto">
          <a:xfrm>
            <a:off x="4510088" y="2614613"/>
            <a:ext cx="776287" cy="733425"/>
          </a:xfrm>
          <a:custGeom>
            <a:avLst/>
            <a:gdLst>
              <a:gd name="T0" fmla="*/ 0 w 83"/>
              <a:gd name="T1" fmla="*/ 2147483647 h 77"/>
              <a:gd name="T2" fmla="*/ 2147483647 w 83"/>
              <a:gd name="T3" fmla="*/ 2147483647 h 77"/>
              <a:gd name="T4" fmla="*/ 2147483647 w 83"/>
              <a:gd name="T5" fmla="*/ 2147483647 h 77"/>
              <a:gd name="T6" fmla="*/ 2147483647 w 83"/>
              <a:gd name="T7" fmla="*/ 2147483647 h 77"/>
              <a:gd name="T8" fmla="*/ 2147483647 w 83"/>
              <a:gd name="T9" fmla="*/ 2147483647 h 77"/>
              <a:gd name="T10" fmla="*/ 2147483647 w 83"/>
              <a:gd name="T11" fmla="*/ 0 h 77"/>
              <a:gd name="T12" fmla="*/ 2147483647 w 83"/>
              <a:gd name="T13" fmla="*/ 2147483647 h 77"/>
              <a:gd name="T14" fmla="*/ 2147483647 w 83"/>
              <a:gd name="T15" fmla="*/ 2147483647 h 77"/>
              <a:gd name="T16" fmla="*/ 2147483647 w 83"/>
              <a:gd name="T17" fmla="*/ 2147483647 h 77"/>
              <a:gd name="T18" fmla="*/ 2147483647 w 83"/>
              <a:gd name="T19" fmla="*/ 2147483647 h 77"/>
              <a:gd name="T20" fmla="*/ 2147483647 w 83"/>
              <a:gd name="T21" fmla="*/ 2147483647 h 77"/>
              <a:gd name="T22" fmla="*/ 2147483647 w 83"/>
              <a:gd name="T23" fmla="*/ 2147483647 h 77"/>
              <a:gd name="T24" fmla="*/ 2147483647 w 83"/>
              <a:gd name="T25" fmla="*/ 2147483647 h 77"/>
              <a:gd name="T26" fmla="*/ 2147483647 w 83"/>
              <a:gd name="T27" fmla="*/ 2147483647 h 77"/>
              <a:gd name="T28" fmla="*/ 2147483647 w 83"/>
              <a:gd name="T29" fmla="*/ 2147483647 h 77"/>
              <a:gd name="T30" fmla="*/ 2147483647 w 83"/>
              <a:gd name="T31" fmla="*/ 2147483647 h 77"/>
              <a:gd name="T32" fmla="*/ 2147483647 w 83"/>
              <a:gd name="T33" fmla="*/ 2147483647 h 77"/>
              <a:gd name="T34" fmla="*/ 2147483647 w 83"/>
              <a:gd name="T35" fmla="*/ 2147483647 h 77"/>
              <a:gd name="T36" fmla="*/ 2147483647 w 83"/>
              <a:gd name="T37" fmla="*/ 2147483647 h 77"/>
              <a:gd name="T38" fmla="*/ 2147483647 w 83"/>
              <a:gd name="T39" fmla="*/ 2147483647 h 77"/>
              <a:gd name="T40" fmla="*/ 2147483647 w 83"/>
              <a:gd name="T41" fmla="*/ 2147483647 h 77"/>
              <a:gd name="T42" fmla="*/ 2147483647 w 83"/>
              <a:gd name="T43" fmla="*/ 2147483647 h 77"/>
              <a:gd name="T44" fmla="*/ 2147483647 w 83"/>
              <a:gd name="T45" fmla="*/ 2147483647 h 77"/>
              <a:gd name="T46" fmla="*/ 2147483647 w 83"/>
              <a:gd name="T47" fmla="*/ 2147483647 h 77"/>
              <a:gd name="T48" fmla="*/ 2147483647 w 83"/>
              <a:gd name="T49" fmla="*/ 2147483647 h 77"/>
              <a:gd name="T50" fmla="*/ 2147483647 w 83"/>
              <a:gd name="T51" fmla="*/ 2147483647 h 77"/>
              <a:gd name="T52" fmla="*/ 2147483647 w 83"/>
              <a:gd name="T53" fmla="*/ 2147483647 h 77"/>
              <a:gd name="T54" fmla="*/ 2147483647 w 83"/>
              <a:gd name="T55" fmla="*/ 2147483647 h 77"/>
              <a:gd name="T56" fmla="*/ 2147483647 w 83"/>
              <a:gd name="T57" fmla="*/ 2147483647 h 77"/>
              <a:gd name="T58" fmla="*/ 2147483647 w 83"/>
              <a:gd name="T59" fmla="*/ 2147483647 h 77"/>
              <a:gd name="T60" fmla="*/ 2147483647 w 83"/>
              <a:gd name="T61" fmla="*/ 2147483647 h 77"/>
              <a:gd name="T62" fmla="*/ 2147483647 w 83"/>
              <a:gd name="T63" fmla="*/ 2147483647 h 77"/>
              <a:gd name="T64" fmla="*/ 2147483647 w 83"/>
              <a:gd name="T65" fmla="*/ 2147483647 h 77"/>
              <a:gd name="T66" fmla="*/ 2147483647 w 83"/>
              <a:gd name="T67" fmla="*/ 2147483647 h 77"/>
              <a:gd name="T68" fmla="*/ 2147483647 w 83"/>
              <a:gd name="T69" fmla="*/ 2147483647 h 77"/>
              <a:gd name="T70" fmla="*/ 2147483647 w 83"/>
              <a:gd name="T71" fmla="*/ 2147483647 h 77"/>
              <a:gd name="T72" fmla="*/ 2147483647 w 83"/>
              <a:gd name="T73" fmla="*/ 2147483647 h 77"/>
              <a:gd name="T74" fmla="*/ 2147483647 w 83"/>
              <a:gd name="T75" fmla="*/ 2147483647 h 77"/>
              <a:gd name="T76" fmla="*/ 2147483647 w 83"/>
              <a:gd name="T77" fmla="*/ 2147483647 h 77"/>
              <a:gd name="T78" fmla="*/ 2147483647 w 83"/>
              <a:gd name="T79" fmla="*/ 2147483647 h 77"/>
              <a:gd name="T80" fmla="*/ 2147483647 w 83"/>
              <a:gd name="T81" fmla="*/ 2147483647 h 77"/>
              <a:gd name="T82" fmla="*/ 2147483647 w 83"/>
              <a:gd name="T83" fmla="*/ 2147483647 h 77"/>
              <a:gd name="T84" fmla="*/ 2147483647 w 83"/>
              <a:gd name="T85" fmla="*/ 2147483647 h 77"/>
              <a:gd name="T86" fmla="*/ 2147483647 w 83"/>
              <a:gd name="T87" fmla="*/ 2147483647 h 77"/>
              <a:gd name="T88" fmla="*/ 2147483647 w 83"/>
              <a:gd name="T89" fmla="*/ 2147483647 h 77"/>
              <a:gd name="T90" fmla="*/ 2147483647 w 83"/>
              <a:gd name="T91" fmla="*/ 2147483647 h 77"/>
              <a:gd name="T92" fmla="*/ 2147483647 w 83"/>
              <a:gd name="T93" fmla="*/ 2147483647 h 77"/>
              <a:gd name="T94" fmla="*/ 2147483647 w 83"/>
              <a:gd name="T95" fmla="*/ 2147483647 h 77"/>
              <a:gd name="T96" fmla="*/ 2147483647 w 83"/>
              <a:gd name="T97" fmla="*/ 2147483647 h 77"/>
              <a:gd name="T98" fmla="*/ 2147483647 w 83"/>
              <a:gd name="T99" fmla="*/ 2147483647 h 77"/>
              <a:gd name="T100" fmla="*/ 2147483647 w 83"/>
              <a:gd name="T101" fmla="*/ 2147483647 h 77"/>
              <a:gd name="T102" fmla="*/ 2147483647 w 83"/>
              <a:gd name="T103" fmla="*/ 2147483647 h 77"/>
              <a:gd name="T104" fmla="*/ 2147483647 w 83"/>
              <a:gd name="T105" fmla="*/ 2147483647 h 77"/>
              <a:gd name="T106" fmla="*/ 2147483647 w 83"/>
              <a:gd name="T107" fmla="*/ 2147483647 h 77"/>
              <a:gd name="T108" fmla="*/ 2147483647 w 83"/>
              <a:gd name="T109" fmla="*/ 2147483647 h 77"/>
              <a:gd name="T110" fmla="*/ 2147483647 w 83"/>
              <a:gd name="T111" fmla="*/ 2147483647 h 77"/>
              <a:gd name="T112" fmla="*/ 2147483647 w 83"/>
              <a:gd name="T113" fmla="*/ 2147483647 h 77"/>
              <a:gd name="T114" fmla="*/ 2147483647 w 83"/>
              <a:gd name="T115" fmla="*/ 2147483647 h 77"/>
              <a:gd name="T116" fmla="*/ 2147483647 w 83"/>
              <a:gd name="T117" fmla="*/ 2147483647 h 77"/>
              <a:gd name="T118" fmla="*/ 2147483647 w 83"/>
              <a:gd name="T119" fmla="*/ 2147483647 h 77"/>
              <a:gd name="T120" fmla="*/ 0 w 83"/>
              <a:gd name="T121" fmla="*/ 2147483647 h 7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3"/>
              <a:gd name="T184" fmla="*/ 0 h 77"/>
              <a:gd name="T185" fmla="*/ 83 w 83"/>
              <a:gd name="T186" fmla="*/ 77 h 7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3" h="77">
                <a:moveTo>
                  <a:pt x="0" y="8"/>
                </a:moveTo>
                <a:lnTo>
                  <a:pt x="2" y="8"/>
                </a:lnTo>
                <a:lnTo>
                  <a:pt x="7" y="3"/>
                </a:lnTo>
                <a:lnTo>
                  <a:pt x="10" y="3"/>
                </a:lnTo>
                <a:lnTo>
                  <a:pt x="12" y="6"/>
                </a:lnTo>
                <a:lnTo>
                  <a:pt x="22" y="0"/>
                </a:lnTo>
                <a:lnTo>
                  <a:pt x="29" y="2"/>
                </a:lnTo>
                <a:lnTo>
                  <a:pt x="29" y="6"/>
                </a:lnTo>
                <a:lnTo>
                  <a:pt x="32" y="9"/>
                </a:lnTo>
                <a:lnTo>
                  <a:pt x="35" y="16"/>
                </a:lnTo>
                <a:lnTo>
                  <a:pt x="40" y="17"/>
                </a:lnTo>
                <a:lnTo>
                  <a:pt x="45" y="15"/>
                </a:lnTo>
                <a:lnTo>
                  <a:pt x="53" y="17"/>
                </a:lnTo>
                <a:lnTo>
                  <a:pt x="54" y="21"/>
                </a:lnTo>
                <a:lnTo>
                  <a:pt x="61" y="18"/>
                </a:lnTo>
                <a:lnTo>
                  <a:pt x="67" y="24"/>
                </a:lnTo>
                <a:lnTo>
                  <a:pt x="71" y="24"/>
                </a:lnTo>
                <a:lnTo>
                  <a:pt x="75" y="20"/>
                </a:lnTo>
                <a:lnTo>
                  <a:pt x="83" y="25"/>
                </a:lnTo>
                <a:lnTo>
                  <a:pt x="77" y="32"/>
                </a:lnTo>
                <a:lnTo>
                  <a:pt x="78" y="39"/>
                </a:lnTo>
                <a:lnTo>
                  <a:pt x="81" y="49"/>
                </a:lnTo>
                <a:cubicBezTo>
                  <a:pt x="78" y="49"/>
                  <a:pt x="78" y="49"/>
                  <a:pt x="76" y="50"/>
                </a:cubicBezTo>
                <a:cubicBezTo>
                  <a:pt x="75" y="50"/>
                  <a:pt x="74" y="51"/>
                  <a:pt x="73" y="51"/>
                </a:cubicBezTo>
                <a:cubicBezTo>
                  <a:pt x="72" y="52"/>
                  <a:pt x="71" y="54"/>
                  <a:pt x="69" y="55"/>
                </a:cubicBezTo>
                <a:cubicBezTo>
                  <a:pt x="69" y="56"/>
                  <a:pt x="68" y="56"/>
                  <a:pt x="67" y="57"/>
                </a:cubicBezTo>
                <a:cubicBezTo>
                  <a:pt x="67" y="57"/>
                  <a:pt x="66" y="58"/>
                  <a:pt x="66" y="58"/>
                </a:cubicBezTo>
                <a:cubicBezTo>
                  <a:pt x="66" y="59"/>
                  <a:pt x="65" y="60"/>
                  <a:pt x="65" y="60"/>
                </a:cubicBezTo>
                <a:cubicBezTo>
                  <a:pt x="64" y="62"/>
                  <a:pt x="64" y="63"/>
                  <a:pt x="63" y="63"/>
                </a:cubicBezTo>
                <a:cubicBezTo>
                  <a:pt x="62" y="64"/>
                  <a:pt x="62" y="64"/>
                  <a:pt x="62" y="65"/>
                </a:cubicBezTo>
                <a:cubicBezTo>
                  <a:pt x="62" y="66"/>
                  <a:pt x="61" y="66"/>
                  <a:pt x="59" y="67"/>
                </a:cubicBezTo>
                <a:cubicBezTo>
                  <a:pt x="59" y="67"/>
                  <a:pt x="59" y="67"/>
                  <a:pt x="58" y="67"/>
                </a:cubicBezTo>
                <a:lnTo>
                  <a:pt x="54" y="69"/>
                </a:lnTo>
                <a:lnTo>
                  <a:pt x="49" y="71"/>
                </a:lnTo>
                <a:lnTo>
                  <a:pt x="41" y="71"/>
                </a:lnTo>
                <a:lnTo>
                  <a:pt x="32" y="71"/>
                </a:lnTo>
                <a:lnTo>
                  <a:pt x="28" y="71"/>
                </a:lnTo>
                <a:lnTo>
                  <a:pt x="24" y="71"/>
                </a:lnTo>
                <a:lnTo>
                  <a:pt x="19" y="71"/>
                </a:lnTo>
                <a:lnTo>
                  <a:pt x="15" y="72"/>
                </a:lnTo>
                <a:lnTo>
                  <a:pt x="9" y="74"/>
                </a:lnTo>
                <a:lnTo>
                  <a:pt x="5" y="75"/>
                </a:lnTo>
                <a:lnTo>
                  <a:pt x="2" y="77"/>
                </a:lnTo>
                <a:lnTo>
                  <a:pt x="5" y="73"/>
                </a:lnTo>
                <a:lnTo>
                  <a:pt x="5" y="66"/>
                </a:lnTo>
                <a:lnTo>
                  <a:pt x="3" y="60"/>
                </a:lnTo>
                <a:lnTo>
                  <a:pt x="4" y="54"/>
                </a:lnTo>
                <a:lnTo>
                  <a:pt x="10" y="50"/>
                </a:lnTo>
                <a:lnTo>
                  <a:pt x="15" y="46"/>
                </a:lnTo>
                <a:lnTo>
                  <a:pt x="15" y="41"/>
                </a:lnTo>
                <a:lnTo>
                  <a:pt x="21" y="44"/>
                </a:lnTo>
                <a:lnTo>
                  <a:pt x="21" y="38"/>
                </a:lnTo>
                <a:lnTo>
                  <a:pt x="14" y="35"/>
                </a:lnTo>
                <a:lnTo>
                  <a:pt x="10" y="24"/>
                </a:lnTo>
                <a:lnTo>
                  <a:pt x="12" y="22"/>
                </a:lnTo>
                <a:lnTo>
                  <a:pt x="20" y="24"/>
                </a:lnTo>
                <a:lnTo>
                  <a:pt x="15" y="19"/>
                </a:lnTo>
                <a:lnTo>
                  <a:pt x="10" y="16"/>
                </a:lnTo>
                <a:lnTo>
                  <a:pt x="5" y="14"/>
                </a:lnTo>
                <a:lnTo>
                  <a:pt x="2" y="12"/>
                </a:lnTo>
                <a:lnTo>
                  <a:pt x="0" y="8"/>
                </a:lnTo>
                <a:close/>
              </a:path>
            </a:pathLst>
          </a:custGeom>
          <a:solidFill>
            <a:srgbClr val="00FF00"/>
          </a:solidFill>
          <a:ln w="9525" cap="rnd">
            <a:solidFill>
              <a:srgbClr val="000000"/>
            </a:solidFill>
            <a:round/>
            <a:headEnd/>
            <a:tailEnd/>
          </a:ln>
        </p:spPr>
        <p:txBody>
          <a:bodyPr/>
          <a:lstStyle/>
          <a:p>
            <a:endParaRPr lang="en-US"/>
          </a:p>
        </p:txBody>
      </p:sp>
      <p:sp>
        <p:nvSpPr>
          <p:cNvPr id="5227" name="Freeform 231"/>
          <p:cNvSpPr>
            <a:spLocks/>
          </p:cNvSpPr>
          <p:nvPr/>
        </p:nvSpPr>
        <p:spPr bwMode="auto">
          <a:xfrm>
            <a:off x="4495800" y="3087688"/>
            <a:ext cx="738188" cy="723900"/>
          </a:xfrm>
          <a:custGeom>
            <a:avLst/>
            <a:gdLst>
              <a:gd name="T0" fmla="*/ 0 w 79"/>
              <a:gd name="T1" fmla="*/ 2147483647 h 76"/>
              <a:gd name="T2" fmla="*/ 2147483647 w 79"/>
              <a:gd name="T3" fmla="*/ 2147483647 h 76"/>
              <a:gd name="T4" fmla="*/ 2147483647 w 79"/>
              <a:gd name="T5" fmla="*/ 2147483647 h 76"/>
              <a:gd name="T6" fmla="*/ 2147483647 w 79"/>
              <a:gd name="T7" fmla="*/ 2147483647 h 76"/>
              <a:gd name="T8" fmla="*/ 2147483647 w 79"/>
              <a:gd name="T9" fmla="*/ 2147483647 h 76"/>
              <a:gd name="T10" fmla="*/ 2147483647 w 79"/>
              <a:gd name="T11" fmla="*/ 2147483647 h 76"/>
              <a:gd name="T12" fmla="*/ 2147483647 w 79"/>
              <a:gd name="T13" fmla="*/ 2147483647 h 76"/>
              <a:gd name="T14" fmla="*/ 2147483647 w 79"/>
              <a:gd name="T15" fmla="*/ 2147483647 h 76"/>
              <a:gd name="T16" fmla="*/ 2147483647 w 79"/>
              <a:gd name="T17" fmla="*/ 2147483647 h 76"/>
              <a:gd name="T18" fmla="*/ 2147483647 w 79"/>
              <a:gd name="T19" fmla="*/ 2147483647 h 76"/>
              <a:gd name="T20" fmla="*/ 2147483647 w 79"/>
              <a:gd name="T21" fmla="*/ 2147483647 h 76"/>
              <a:gd name="T22" fmla="*/ 2147483647 w 79"/>
              <a:gd name="T23" fmla="*/ 2147483647 h 76"/>
              <a:gd name="T24" fmla="*/ 2147483647 w 79"/>
              <a:gd name="T25" fmla="*/ 2147483647 h 76"/>
              <a:gd name="T26" fmla="*/ 2147483647 w 79"/>
              <a:gd name="T27" fmla="*/ 2147483647 h 76"/>
              <a:gd name="T28" fmla="*/ 2147483647 w 79"/>
              <a:gd name="T29" fmla="*/ 2147483647 h 76"/>
              <a:gd name="T30" fmla="*/ 2147483647 w 79"/>
              <a:gd name="T31" fmla="*/ 2147483647 h 76"/>
              <a:gd name="T32" fmla="*/ 2147483647 w 79"/>
              <a:gd name="T33" fmla="*/ 2147483647 h 76"/>
              <a:gd name="T34" fmla="*/ 2147483647 w 79"/>
              <a:gd name="T35" fmla="*/ 2147483647 h 76"/>
              <a:gd name="T36" fmla="*/ 2147483647 w 79"/>
              <a:gd name="T37" fmla="*/ 2147483647 h 76"/>
              <a:gd name="T38" fmla="*/ 2147483647 w 79"/>
              <a:gd name="T39" fmla="*/ 2147483647 h 76"/>
              <a:gd name="T40" fmla="*/ 2147483647 w 79"/>
              <a:gd name="T41" fmla="*/ 2147483647 h 76"/>
              <a:gd name="T42" fmla="*/ 2147483647 w 79"/>
              <a:gd name="T43" fmla="*/ 2147483647 h 76"/>
              <a:gd name="T44" fmla="*/ 2147483647 w 79"/>
              <a:gd name="T45" fmla="*/ 2147483647 h 76"/>
              <a:gd name="T46" fmla="*/ 2147483647 w 79"/>
              <a:gd name="T47" fmla="*/ 2147483647 h 76"/>
              <a:gd name="T48" fmla="*/ 2147483647 w 79"/>
              <a:gd name="T49" fmla="*/ 2147483647 h 76"/>
              <a:gd name="T50" fmla="*/ 2147483647 w 79"/>
              <a:gd name="T51" fmla="*/ 2147483647 h 76"/>
              <a:gd name="T52" fmla="*/ 2147483647 w 79"/>
              <a:gd name="T53" fmla="*/ 2147483647 h 76"/>
              <a:gd name="T54" fmla="*/ 2147483647 w 79"/>
              <a:gd name="T55" fmla="*/ 2147483647 h 76"/>
              <a:gd name="T56" fmla="*/ 2147483647 w 79"/>
              <a:gd name="T57" fmla="*/ 2147483647 h 76"/>
              <a:gd name="T58" fmla="*/ 2147483647 w 79"/>
              <a:gd name="T59" fmla="*/ 2147483647 h 76"/>
              <a:gd name="T60" fmla="*/ 2147483647 w 79"/>
              <a:gd name="T61" fmla="*/ 2147483647 h 76"/>
              <a:gd name="T62" fmla="*/ 2147483647 w 79"/>
              <a:gd name="T63" fmla="*/ 2147483647 h 76"/>
              <a:gd name="T64" fmla="*/ 2147483647 w 79"/>
              <a:gd name="T65" fmla="*/ 2147483647 h 76"/>
              <a:gd name="T66" fmla="*/ 2147483647 w 79"/>
              <a:gd name="T67" fmla="*/ 0 h 76"/>
              <a:gd name="T68" fmla="*/ 2147483647 w 79"/>
              <a:gd name="T69" fmla="*/ 2147483647 h 76"/>
              <a:gd name="T70" fmla="*/ 2147483647 w 79"/>
              <a:gd name="T71" fmla="*/ 2147483647 h 76"/>
              <a:gd name="T72" fmla="*/ 2147483647 w 79"/>
              <a:gd name="T73" fmla="*/ 2147483647 h 76"/>
              <a:gd name="T74" fmla="*/ 2147483647 w 79"/>
              <a:gd name="T75" fmla="*/ 2147483647 h 76"/>
              <a:gd name="T76" fmla="*/ 2147483647 w 79"/>
              <a:gd name="T77" fmla="*/ 2147483647 h 76"/>
              <a:gd name="T78" fmla="*/ 2147483647 w 79"/>
              <a:gd name="T79" fmla="*/ 2147483647 h 76"/>
              <a:gd name="T80" fmla="*/ 2147483647 w 79"/>
              <a:gd name="T81" fmla="*/ 2147483647 h 76"/>
              <a:gd name="T82" fmla="*/ 2147483647 w 79"/>
              <a:gd name="T83" fmla="*/ 2147483647 h 76"/>
              <a:gd name="T84" fmla="*/ 2147483647 w 79"/>
              <a:gd name="T85" fmla="*/ 2147483647 h 76"/>
              <a:gd name="T86" fmla="*/ 2147483647 w 79"/>
              <a:gd name="T87" fmla="*/ 2147483647 h 76"/>
              <a:gd name="T88" fmla="*/ 2147483647 w 79"/>
              <a:gd name="T89" fmla="*/ 2147483647 h 76"/>
              <a:gd name="T90" fmla="*/ 2147483647 w 79"/>
              <a:gd name="T91" fmla="*/ 2147483647 h 76"/>
              <a:gd name="T92" fmla="*/ 2147483647 w 79"/>
              <a:gd name="T93" fmla="*/ 2147483647 h 76"/>
              <a:gd name="T94" fmla="*/ 2147483647 w 79"/>
              <a:gd name="T95" fmla="*/ 2147483647 h 76"/>
              <a:gd name="T96" fmla="*/ 2147483647 w 79"/>
              <a:gd name="T97" fmla="*/ 2147483647 h 76"/>
              <a:gd name="T98" fmla="*/ 2147483647 w 79"/>
              <a:gd name="T99" fmla="*/ 2147483647 h 76"/>
              <a:gd name="T100" fmla="*/ 2147483647 w 79"/>
              <a:gd name="T101" fmla="*/ 2147483647 h 76"/>
              <a:gd name="T102" fmla="*/ 2147483647 w 79"/>
              <a:gd name="T103" fmla="*/ 2147483647 h 76"/>
              <a:gd name="T104" fmla="*/ 0 w 79"/>
              <a:gd name="T105" fmla="*/ 2147483647 h 7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9"/>
              <a:gd name="T160" fmla="*/ 0 h 76"/>
              <a:gd name="T161" fmla="*/ 79 w 79"/>
              <a:gd name="T162" fmla="*/ 76 h 7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9" h="76">
                <a:moveTo>
                  <a:pt x="0" y="29"/>
                </a:moveTo>
                <a:lnTo>
                  <a:pt x="9" y="41"/>
                </a:lnTo>
                <a:lnTo>
                  <a:pt x="11" y="45"/>
                </a:lnTo>
                <a:lnTo>
                  <a:pt x="6" y="57"/>
                </a:lnTo>
                <a:lnTo>
                  <a:pt x="3" y="69"/>
                </a:lnTo>
                <a:lnTo>
                  <a:pt x="8" y="68"/>
                </a:lnTo>
                <a:lnTo>
                  <a:pt x="13" y="65"/>
                </a:lnTo>
                <a:lnTo>
                  <a:pt x="20" y="63"/>
                </a:lnTo>
                <a:lnTo>
                  <a:pt x="26" y="63"/>
                </a:lnTo>
                <a:lnTo>
                  <a:pt x="33" y="60"/>
                </a:lnTo>
                <a:lnTo>
                  <a:pt x="39" y="65"/>
                </a:lnTo>
                <a:lnTo>
                  <a:pt x="39" y="71"/>
                </a:lnTo>
                <a:lnTo>
                  <a:pt x="40" y="76"/>
                </a:lnTo>
                <a:lnTo>
                  <a:pt x="44" y="74"/>
                </a:lnTo>
                <a:lnTo>
                  <a:pt x="50" y="76"/>
                </a:lnTo>
                <a:lnTo>
                  <a:pt x="51" y="72"/>
                </a:lnTo>
                <a:lnTo>
                  <a:pt x="50" y="65"/>
                </a:lnTo>
                <a:lnTo>
                  <a:pt x="53" y="60"/>
                </a:lnTo>
                <a:lnTo>
                  <a:pt x="58" y="64"/>
                </a:lnTo>
                <a:lnTo>
                  <a:pt x="62" y="62"/>
                </a:lnTo>
                <a:lnTo>
                  <a:pt x="63" y="55"/>
                </a:lnTo>
                <a:lnTo>
                  <a:pt x="58" y="46"/>
                </a:lnTo>
                <a:lnTo>
                  <a:pt x="50" y="41"/>
                </a:lnTo>
                <a:lnTo>
                  <a:pt x="43" y="38"/>
                </a:lnTo>
                <a:lnTo>
                  <a:pt x="42" y="33"/>
                </a:lnTo>
                <a:lnTo>
                  <a:pt x="49" y="31"/>
                </a:lnTo>
                <a:lnTo>
                  <a:pt x="51" y="36"/>
                </a:lnTo>
                <a:lnTo>
                  <a:pt x="52" y="28"/>
                </a:lnTo>
                <a:lnTo>
                  <a:pt x="58" y="28"/>
                </a:lnTo>
                <a:lnTo>
                  <a:pt x="65" y="21"/>
                </a:lnTo>
                <a:lnTo>
                  <a:pt x="69" y="23"/>
                </a:lnTo>
                <a:lnTo>
                  <a:pt x="73" y="19"/>
                </a:lnTo>
                <a:lnTo>
                  <a:pt x="79" y="2"/>
                </a:lnTo>
                <a:lnTo>
                  <a:pt x="78" y="0"/>
                </a:lnTo>
                <a:lnTo>
                  <a:pt x="74" y="1"/>
                </a:lnTo>
                <a:lnTo>
                  <a:pt x="71" y="3"/>
                </a:lnTo>
                <a:cubicBezTo>
                  <a:pt x="70" y="3"/>
                  <a:pt x="69" y="5"/>
                  <a:pt x="68" y="6"/>
                </a:cubicBezTo>
                <a:cubicBezTo>
                  <a:pt x="67" y="6"/>
                  <a:pt x="67" y="7"/>
                  <a:pt x="66" y="7"/>
                </a:cubicBezTo>
                <a:cubicBezTo>
                  <a:pt x="65" y="8"/>
                  <a:pt x="65" y="9"/>
                  <a:pt x="64" y="9"/>
                </a:cubicBezTo>
                <a:cubicBezTo>
                  <a:pt x="64" y="11"/>
                  <a:pt x="62" y="14"/>
                  <a:pt x="60" y="15"/>
                </a:cubicBezTo>
                <a:cubicBezTo>
                  <a:pt x="59" y="17"/>
                  <a:pt x="58" y="19"/>
                  <a:pt x="56" y="19"/>
                </a:cubicBezTo>
                <a:cubicBezTo>
                  <a:pt x="55" y="20"/>
                  <a:pt x="54" y="20"/>
                  <a:pt x="53" y="20"/>
                </a:cubicBezTo>
                <a:cubicBezTo>
                  <a:pt x="51" y="21"/>
                  <a:pt x="50" y="21"/>
                  <a:pt x="48" y="21"/>
                </a:cubicBezTo>
                <a:cubicBezTo>
                  <a:pt x="47" y="22"/>
                  <a:pt x="48" y="22"/>
                  <a:pt x="47" y="22"/>
                </a:cubicBezTo>
                <a:lnTo>
                  <a:pt x="40" y="22"/>
                </a:lnTo>
                <a:lnTo>
                  <a:pt x="35" y="22"/>
                </a:lnTo>
                <a:lnTo>
                  <a:pt x="31" y="22"/>
                </a:lnTo>
                <a:lnTo>
                  <a:pt x="26" y="22"/>
                </a:lnTo>
                <a:lnTo>
                  <a:pt x="20" y="22"/>
                </a:lnTo>
                <a:lnTo>
                  <a:pt x="14" y="23"/>
                </a:lnTo>
                <a:lnTo>
                  <a:pt x="5" y="26"/>
                </a:lnTo>
                <a:lnTo>
                  <a:pt x="2" y="27"/>
                </a:lnTo>
                <a:lnTo>
                  <a:pt x="0" y="29"/>
                </a:lnTo>
                <a:close/>
              </a:path>
            </a:pathLst>
          </a:custGeom>
          <a:solidFill>
            <a:srgbClr val="00FF00"/>
          </a:solidFill>
          <a:ln w="9525" cap="rnd">
            <a:solidFill>
              <a:srgbClr val="000000"/>
            </a:solidFill>
            <a:round/>
            <a:headEnd/>
            <a:tailEnd/>
          </a:ln>
        </p:spPr>
        <p:txBody>
          <a:bodyPr/>
          <a:lstStyle/>
          <a:p>
            <a:endParaRPr lang="en-US"/>
          </a:p>
        </p:txBody>
      </p:sp>
      <p:grpSp>
        <p:nvGrpSpPr>
          <p:cNvPr id="25774" name="Group 308"/>
          <p:cNvGrpSpPr>
            <a:grpSpLocks/>
          </p:cNvGrpSpPr>
          <p:nvPr/>
        </p:nvGrpSpPr>
        <p:grpSpPr bwMode="auto">
          <a:xfrm>
            <a:off x="4787900" y="2636838"/>
            <a:ext cx="928688" cy="1158875"/>
            <a:chOff x="4857750" y="2554288"/>
            <a:chExt cx="784225" cy="1247775"/>
          </a:xfrm>
        </p:grpSpPr>
        <p:sp>
          <p:nvSpPr>
            <p:cNvPr id="5285" name="Freeform 233"/>
            <p:cNvSpPr>
              <a:spLocks/>
            </p:cNvSpPr>
            <p:nvPr/>
          </p:nvSpPr>
          <p:spPr bwMode="auto">
            <a:xfrm>
              <a:off x="4857750" y="2554288"/>
              <a:ext cx="784225" cy="1247775"/>
            </a:xfrm>
            <a:custGeom>
              <a:avLst/>
              <a:gdLst>
                <a:gd name="T0" fmla="*/ 2147483647 w 503"/>
                <a:gd name="T1" fmla="*/ 2147483647 h 786"/>
                <a:gd name="T2" fmla="*/ 2147483647 w 503"/>
                <a:gd name="T3" fmla="*/ 2147483647 h 786"/>
                <a:gd name="T4" fmla="*/ 2147483647 w 503"/>
                <a:gd name="T5" fmla="*/ 2147483647 h 786"/>
                <a:gd name="T6" fmla="*/ 2147483647 w 503"/>
                <a:gd name="T7" fmla="*/ 2147483647 h 786"/>
                <a:gd name="T8" fmla="*/ 2147483647 w 503"/>
                <a:gd name="T9" fmla="*/ 2147483647 h 786"/>
                <a:gd name="T10" fmla="*/ 2147483647 w 503"/>
                <a:gd name="T11" fmla="*/ 2147483647 h 786"/>
                <a:gd name="T12" fmla="*/ 2147483647 w 503"/>
                <a:gd name="T13" fmla="*/ 2147483647 h 786"/>
                <a:gd name="T14" fmla="*/ 2147483647 w 503"/>
                <a:gd name="T15" fmla="*/ 2147483647 h 786"/>
                <a:gd name="T16" fmla="*/ 2147483647 w 503"/>
                <a:gd name="T17" fmla="*/ 2147483647 h 786"/>
                <a:gd name="T18" fmla="*/ 2147483647 w 503"/>
                <a:gd name="T19" fmla="*/ 2147483647 h 786"/>
                <a:gd name="T20" fmla="*/ 2147483647 w 503"/>
                <a:gd name="T21" fmla="*/ 2147483647 h 786"/>
                <a:gd name="T22" fmla="*/ 2147483647 w 503"/>
                <a:gd name="T23" fmla="*/ 2147483647 h 786"/>
                <a:gd name="T24" fmla="*/ 2147483647 w 503"/>
                <a:gd name="T25" fmla="*/ 2147483647 h 786"/>
                <a:gd name="T26" fmla="*/ 2147483647 w 503"/>
                <a:gd name="T27" fmla="*/ 2147483647 h 786"/>
                <a:gd name="T28" fmla="*/ 2147483647 w 503"/>
                <a:gd name="T29" fmla="*/ 2147483647 h 786"/>
                <a:gd name="T30" fmla="*/ 2147483647 w 503"/>
                <a:gd name="T31" fmla="*/ 2147483647 h 786"/>
                <a:gd name="T32" fmla="*/ 2147483647 w 503"/>
                <a:gd name="T33" fmla="*/ 2147483647 h 786"/>
                <a:gd name="T34" fmla="*/ 2147483647 w 503"/>
                <a:gd name="T35" fmla="*/ 2147483647 h 786"/>
                <a:gd name="T36" fmla="*/ 2147483647 w 503"/>
                <a:gd name="T37" fmla="*/ 2147483647 h 786"/>
                <a:gd name="T38" fmla="*/ 2147483647 w 503"/>
                <a:gd name="T39" fmla="*/ 2147483647 h 786"/>
                <a:gd name="T40" fmla="*/ 2147483647 w 503"/>
                <a:gd name="T41" fmla="*/ 2147483647 h 786"/>
                <a:gd name="T42" fmla="*/ 2147483647 w 503"/>
                <a:gd name="T43" fmla="*/ 2147483647 h 786"/>
                <a:gd name="T44" fmla="*/ 2147483647 w 503"/>
                <a:gd name="T45" fmla="*/ 2147483647 h 786"/>
                <a:gd name="T46" fmla="*/ 2147483647 w 503"/>
                <a:gd name="T47" fmla="*/ 2147483647 h 786"/>
                <a:gd name="T48" fmla="*/ 2147483647 w 503"/>
                <a:gd name="T49" fmla="*/ 2147483647 h 786"/>
                <a:gd name="T50" fmla="*/ 2147483647 w 503"/>
                <a:gd name="T51" fmla="*/ 2147483647 h 786"/>
                <a:gd name="T52" fmla="*/ 2147483647 w 503"/>
                <a:gd name="T53" fmla="*/ 2147483647 h 786"/>
                <a:gd name="T54" fmla="*/ 2147483647 w 503"/>
                <a:gd name="T55" fmla="*/ 2147483647 h 786"/>
                <a:gd name="T56" fmla="*/ 2147483647 w 503"/>
                <a:gd name="T57" fmla="*/ 2147483647 h 786"/>
                <a:gd name="T58" fmla="*/ 2147483647 w 503"/>
                <a:gd name="T59" fmla="*/ 2147483647 h 786"/>
                <a:gd name="T60" fmla="*/ 2147483647 w 503"/>
                <a:gd name="T61" fmla="*/ 2147483647 h 786"/>
                <a:gd name="T62" fmla="*/ 2147483647 w 503"/>
                <a:gd name="T63" fmla="*/ 2147483647 h 786"/>
                <a:gd name="T64" fmla="*/ 2147483647 w 503"/>
                <a:gd name="T65" fmla="*/ 2147483647 h 786"/>
                <a:gd name="T66" fmla="*/ 2147483647 w 503"/>
                <a:gd name="T67" fmla="*/ 2147483647 h 786"/>
                <a:gd name="T68" fmla="*/ 2147483647 w 503"/>
                <a:gd name="T69" fmla="*/ 2147483647 h 786"/>
                <a:gd name="T70" fmla="*/ 2147483647 w 503"/>
                <a:gd name="T71" fmla="*/ 2147483647 h 786"/>
                <a:gd name="T72" fmla="*/ 2147483647 w 503"/>
                <a:gd name="T73" fmla="*/ 2147483647 h 786"/>
                <a:gd name="T74" fmla="*/ 2147483647 w 503"/>
                <a:gd name="T75" fmla="*/ 2147483647 h 786"/>
                <a:gd name="T76" fmla="*/ 2147483647 w 503"/>
                <a:gd name="T77" fmla="*/ 2147483647 h 786"/>
                <a:gd name="T78" fmla="*/ 2147483647 w 503"/>
                <a:gd name="T79" fmla="*/ 2147483647 h 786"/>
                <a:gd name="T80" fmla="*/ 2147483647 w 503"/>
                <a:gd name="T81" fmla="*/ 2147483647 h 786"/>
                <a:gd name="T82" fmla="*/ 2147483647 w 503"/>
                <a:gd name="T83" fmla="*/ 2147483647 h 786"/>
                <a:gd name="T84" fmla="*/ 2147483647 w 503"/>
                <a:gd name="T85" fmla="*/ 2147483647 h 786"/>
                <a:gd name="T86" fmla="*/ 2147483647 w 503"/>
                <a:gd name="T87" fmla="*/ 2147483647 h 786"/>
                <a:gd name="T88" fmla="*/ 2147483647 w 503"/>
                <a:gd name="T89" fmla="*/ 2147483647 h 7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03"/>
                <a:gd name="T136" fmla="*/ 0 h 786"/>
                <a:gd name="T137" fmla="*/ 503 w 503"/>
                <a:gd name="T138" fmla="*/ 786 h 7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03" h="786">
                  <a:moveTo>
                    <a:pt x="293" y="6"/>
                  </a:moveTo>
                  <a:lnTo>
                    <a:pt x="287" y="132"/>
                  </a:lnTo>
                  <a:lnTo>
                    <a:pt x="251" y="156"/>
                  </a:lnTo>
                  <a:lnTo>
                    <a:pt x="227" y="156"/>
                  </a:lnTo>
                  <a:lnTo>
                    <a:pt x="233" y="168"/>
                  </a:lnTo>
                  <a:lnTo>
                    <a:pt x="198" y="204"/>
                  </a:lnTo>
                  <a:lnTo>
                    <a:pt x="210" y="258"/>
                  </a:lnTo>
                  <a:lnTo>
                    <a:pt x="221" y="300"/>
                  </a:lnTo>
                  <a:lnTo>
                    <a:pt x="227" y="318"/>
                  </a:lnTo>
                  <a:lnTo>
                    <a:pt x="204" y="372"/>
                  </a:lnTo>
                  <a:lnTo>
                    <a:pt x="192" y="408"/>
                  </a:lnTo>
                  <a:lnTo>
                    <a:pt x="162" y="444"/>
                  </a:lnTo>
                  <a:lnTo>
                    <a:pt x="138" y="432"/>
                  </a:lnTo>
                  <a:lnTo>
                    <a:pt x="114" y="456"/>
                  </a:lnTo>
                  <a:lnTo>
                    <a:pt x="96" y="474"/>
                  </a:lnTo>
                  <a:lnTo>
                    <a:pt x="60" y="474"/>
                  </a:lnTo>
                  <a:lnTo>
                    <a:pt x="48" y="522"/>
                  </a:lnTo>
                  <a:lnTo>
                    <a:pt x="36" y="492"/>
                  </a:lnTo>
                  <a:lnTo>
                    <a:pt x="0" y="504"/>
                  </a:lnTo>
                  <a:lnTo>
                    <a:pt x="6" y="534"/>
                  </a:lnTo>
                  <a:lnTo>
                    <a:pt x="48" y="552"/>
                  </a:lnTo>
                  <a:lnTo>
                    <a:pt x="84" y="570"/>
                  </a:lnTo>
                  <a:lnTo>
                    <a:pt x="96" y="582"/>
                  </a:lnTo>
                  <a:lnTo>
                    <a:pt x="120" y="618"/>
                  </a:lnTo>
                  <a:lnTo>
                    <a:pt x="132" y="630"/>
                  </a:lnTo>
                  <a:lnTo>
                    <a:pt x="120" y="666"/>
                  </a:lnTo>
                  <a:lnTo>
                    <a:pt x="120" y="678"/>
                  </a:lnTo>
                  <a:lnTo>
                    <a:pt x="132" y="708"/>
                  </a:lnTo>
                  <a:lnTo>
                    <a:pt x="156" y="738"/>
                  </a:lnTo>
                  <a:lnTo>
                    <a:pt x="174" y="768"/>
                  </a:lnTo>
                  <a:lnTo>
                    <a:pt x="186" y="786"/>
                  </a:lnTo>
                  <a:lnTo>
                    <a:pt x="204" y="780"/>
                  </a:lnTo>
                  <a:lnTo>
                    <a:pt x="233" y="750"/>
                  </a:lnTo>
                  <a:lnTo>
                    <a:pt x="233" y="738"/>
                  </a:lnTo>
                  <a:lnTo>
                    <a:pt x="287" y="738"/>
                  </a:lnTo>
                  <a:lnTo>
                    <a:pt x="293" y="726"/>
                  </a:lnTo>
                  <a:lnTo>
                    <a:pt x="299" y="660"/>
                  </a:lnTo>
                  <a:lnTo>
                    <a:pt x="317" y="642"/>
                  </a:lnTo>
                  <a:lnTo>
                    <a:pt x="329" y="684"/>
                  </a:lnTo>
                  <a:lnTo>
                    <a:pt x="317" y="738"/>
                  </a:lnTo>
                  <a:lnTo>
                    <a:pt x="341" y="732"/>
                  </a:lnTo>
                  <a:lnTo>
                    <a:pt x="353" y="708"/>
                  </a:lnTo>
                  <a:lnTo>
                    <a:pt x="353" y="732"/>
                  </a:lnTo>
                  <a:lnTo>
                    <a:pt x="389" y="726"/>
                  </a:lnTo>
                  <a:lnTo>
                    <a:pt x="413" y="702"/>
                  </a:lnTo>
                  <a:lnTo>
                    <a:pt x="425" y="732"/>
                  </a:lnTo>
                  <a:lnTo>
                    <a:pt x="431" y="696"/>
                  </a:lnTo>
                  <a:lnTo>
                    <a:pt x="455" y="726"/>
                  </a:lnTo>
                  <a:lnTo>
                    <a:pt x="473" y="684"/>
                  </a:lnTo>
                  <a:lnTo>
                    <a:pt x="449" y="642"/>
                  </a:lnTo>
                  <a:lnTo>
                    <a:pt x="431" y="576"/>
                  </a:lnTo>
                  <a:lnTo>
                    <a:pt x="431" y="552"/>
                  </a:lnTo>
                  <a:lnTo>
                    <a:pt x="413" y="510"/>
                  </a:lnTo>
                  <a:lnTo>
                    <a:pt x="401" y="462"/>
                  </a:lnTo>
                  <a:lnTo>
                    <a:pt x="389" y="438"/>
                  </a:lnTo>
                  <a:lnTo>
                    <a:pt x="419" y="432"/>
                  </a:lnTo>
                  <a:lnTo>
                    <a:pt x="431" y="402"/>
                  </a:lnTo>
                  <a:lnTo>
                    <a:pt x="389" y="396"/>
                  </a:lnTo>
                  <a:lnTo>
                    <a:pt x="353" y="384"/>
                  </a:lnTo>
                  <a:lnTo>
                    <a:pt x="311" y="354"/>
                  </a:lnTo>
                  <a:lnTo>
                    <a:pt x="329" y="342"/>
                  </a:lnTo>
                  <a:lnTo>
                    <a:pt x="371" y="342"/>
                  </a:lnTo>
                  <a:lnTo>
                    <a:pt x="371" y="312"/>
                  </a:lnTo>
                  <a:lnTo>
                    <a:pt x="377" y="300"/>
                  </a:lnTo>
                  <a:lnTo>
                    <a:pt x="413" y="300"/>
                  </a:lnTo>
                  <a:lnTo>
                    <a:pt x="401" y="276"/>
                  </a:lnTo>
                  <a:lnTo>
                    <a:pt x="377" y="246"/>
                  </a:lnTo>
                  <a:lnTo>
                    <a:pt x="371" y="228"/>
                  </a:lnTo>
                  <a:lnTo>
                    <a:pt x="317" y="228"/>
                  </a:lnTo>
                  <a:lnTo>
                    <a:pt x="305" y="204"/>
                  </a:lnTo>
                  <a:lnTo>
                    <a:pt x="293" y="192"/>
                  </a:lnTo>
                  <a:lnTo>
                    <a:pt x="317" y="174"/>
                  </a:lnTo>
                  <a:lnTo>
                    <a:pt x="341" y="162"/>
                  </a:lnTo>
                  <a:lnTo>
                    <a:pt x="323" y="138"/>
                  </a:lnTo>
                  <a:lnTo>
                    <a:pt x="341" y="114"/>
                  </a:lnTo>
                  <a:lnTo>
                    <a:pt x="365" y="132"/>
                  </a:lnTo>
                  <a:lnTo>
                    <a:pt x="365" y="144"/>
                  </a:lnTo>
                  <a:lnTo>
                    <a:pt x="389" y="150"/>
                  </a:lnTo>
                  <a:lnTo>
                    <a:pt x="389" y="114"/>
                  </a:lnTo>
                  <a:lnTo>
                    <a:pt x="413" y="126"/>
                  </a:lnTo>
                  <a:lnTo>
                    <a:pt x="437" y="168"/>
                  </a:lnTo>
                  <a:lnTo>
                    <a:pt x="473" y="156"/>
                  </a:lnTo>
                  <a:lnTo>
                    <a:pt x="503" y="96"/>
                  </a:lnTo>
                  <a:lnTo>
                    <a:pt x="491" y="78"/>
                  </a:lnTo>
                  <a:lnTo>
                    <a:pt x="455" y="60"/>
                  </a:lnTo>
                  <a:lnTo>
                    <a:pt x="425" y="60"/>
                  </a:lnTo>
                  <a:lnTo>
                    <a:pt x="401" y="54"/>
                  </a:lnTo>
                  <a:lnTo>
                    <a:pt x="383" y="30"/>
                  </a:lnTo>
                  <a:lnTo>
                    <a:pt x="389" y="0"/>
                  </a:lnTo>
                  <a:lnTo>
                    <a:pt x="293" y="6"/>
                  </a:lnTo>
                  <a:close/>
                </a:path>
              </a:pathLst>
            </a:custGeom>
            <a:solidFill>
              <a:srgbClr val="00FF00"/>
            </a:solidFill>
            <a:ln w="9525" cap="rnd">
              <a:solidFill>
                <a:srgbClr val="000000"/>
              </a:solidFill>
              <a:round/>
              <a:headEnd/>
              <a:tailEnd/>
            </a:ln>
          </p:spPr>
          <p:txBody>
            <a:bodyPr/>
            <a:lstStyle/>
            <a:p>
              <a:endParaRPr lang="en-US"/>
            </a:p>
          </p:txBody>
        </p:sp>
        <p:sp>
          <p:nvSpPr>
            <p:cNvPr id="5286" name="Freeform 234"/>
            <p:cNvSpPr>
              <a:spLocks/>
            </p:cNvSpPr>
            <p:nvPr/>
          </p:nvSpPr>
          <p:spPr bwMode="auto">
            <a:xfrm>
              <a:off x="4857750" y="2554288"/>
              <a:ext cx="784225" cy="1247775"/>
            </a:xfrm>
            <a:custGeom>
              <a:avLst/>
              <a:gdLst>
                <a:gd name="T0" fmla="*/ 2147483647 w 503"/>
                <a:gd name="T1" fmla="*/ 2147483647 h 786"/>
                <a:gd name="T2" fmla="*/ 2147483647 w 503"/>
                <a:gd name="T3" fmla="*/ 2147483647 h 786"/>
                <a:gd name="T4" fmla="*/ 2147483647 w 503"/>
                <a:gd name="T5" fmla="*/ 2147483647 h 786"/>
                <a:gd name="T6" fmla="*/ 2147483647 w 503"/>
                <a:gd name="T7" fmla="*/ 2147483647 h 786"/>
                <a:gd name="T8" fmla="*/ 2147483647 w 503"/>
                <a:gd name="T9" fmla="*/ 2147483647 h 786"/>
                <a:gd name="T10" fmla="*/ 2147483647 w 503"/>
                <a:gd name="T11" fmla="*/ 2147483647 h 786"/>
                <a:gd name="T12" fmla="*/ 2147483647 w 503"/>
                <a:gd name="T13" fmla="*/ 2147483647 h 786"/>
                <a:gd name="T14" fmla="*/ 2147483647 w 503"/>
                <a:gd name="T15" fmla="*/ 2147483647 h 786"/>
                <a:gd name="T16" fmla="*/ 2147483647 w 503"/>
                <a:gd name="T17" fmla="*/ 2147483647 h 786"/>
                <a:gd name="T18" fmla="*/ 2147483647 w 503"/>
                <a:gd name="T19" fmla="*/ 2147483647 h 786"/>
                <a:gd name="T20" fmla="*/ 2147483647 w 503"/>
                <a:gd name="T21" fmla="*/ 2147483647 h 786"/>
                <a:gd name="T22" fmla="*/ 2147483647 w 503"/>
                <a:gd name="T23" fmla="*/ 2147483647 h 786"/>
                <a:gd name="T24" fmla="*/ 2147483647 w 503"/>
                <a:gd name="T25" fmla="*/ 2147483647 h 786"/>
                <a:gd name="T26" fmla="*/ 2147483647 w 503"/>
                <a:gd name="T27" fmla="*/ 2147483647 h 786"/>
                <a:gd name="T28" fmla="*/ 2147483647 w 503"/>
                <a:gd name="T29" fmla="*/ 2147483647 h 786"/>
                <a:gd name="T30" fmla="*/ 2147483647 w 503"/>
                <a:gd name="T31" fmla="*/ 2147483647 h 786"/>
                <a:gd name="T32" fmla="*/ 2147483647 w 503"/>
                <a:gd name="T33" fmla="*/ 2147483647 h 786"/>
                <a:gd name="T34" fmla="*/ 2147483647 w 503"/>
                <a:gd name="T35" fmla="*/ 2147483647 h 786"/>
                <a:gd name="T36" fmla="*/ 2147483647 w 503"/>
                <a:gd name="T37" fmla="*/ 2147483647 h 786"/>
                <a:gd name="T38" fmla="*/ 2147483647 w 503"/>
                <a:gd name="T39" fmla="*/ 2147483647 h 786"/>
                <a:gd name="T40" fmla="*/ 2147483647 w 503"/>
                <a:gd name="T41" fmla="*/ 2147483647 h 786"/>
                <a:gd name="T42" fmla="*/ 2147483647 w 503"/>
                <a:gd name="T43" fmla="*/ 2147483647 h 786"/>
                <a:gd name="T44" fmla="*/ 2147483647 w 503"/>
                <a:gd name="T45" fmla="*/ 2147483647 h 786"/>
                <a:gd name="T46" fmla="*/ 2147483647 w 503"/>
                <a:gd name="T47" fmla="*/ 2147483647 h 786"/>
                <a:gd name="T48" fmla="*/ 2147483647 w 503"/>
                <a:gd name="T49" fmla="*/ 2147483647 h 786"/>
                <a:gd name="T50" fmla="*/ 2147483647 w 503"/>
                <a:gd name="T51" fmla="*/ 2147483647 h 786"/>
                <a:gd name="T52" fmla="*/ 2147483647 w 503"/>
                <a:gd name="T53" fmla="*/ 2147483647 h 786"/>
                <a:gd name="T54" fmla="*/ 2147483647 w 503"/>
                <a:gd name="T55" fmla="*/ 2147483647 h 786"/>
                <a:gd name="T56" fmla="*/ 2147483647 w 503"/>
                <a:gd name="T57" fmla="*/ 2147483647 h 786"/>
                <a:gd name="T58" fmla="*/ 2147483647 w 503"/>
                <a:gd name="T59" fmla="*/ 2147483647 h 786"/>
                <a:gd name="T60" fmla="*/ 2147483647 w 503"/>
                <a:gd name="T61" fmla="*/ 2147483647 h 786"/>
                <a:gd name="T62" fmla="*/ 2147483647 w 503"/>
                <a:gd name="T63" fmla="*/ 2147483647 h 786"/>
                <a:gd name="T64" fmla="*/ 2147483647 w 503"/>
                <a:gd name="T65" fmla="*/ 2147483647 h 786"/>
                <a:gd name="T66" fmla="*/ 2147483647 w 503"/>
                <a:gd name="T67" fmla="*/ 2147483647 h 786"/>
                <a:gd name="T68" fmla="*/ 2147483647 w 503"/>
                <a:gd name="T69" fmla="*/ 2147483647 h 786"/>
                <a:gd name="T70" fmla="*/ 2147483647 w 503"/>
                <a:gd name="T71" fmla="*/ 2147483647 h 786"/>
                <a:gd name="T72" fmla="*/ 2147483647 w 503"/>
                <a:gd name="T73" fmla="*/ 2147483647 h 786"/>
                <a:gd name="T74" fmla="*/ 2147483647 w 503"/>
                <a:gd name="T75" fmla="*/ 2147483647 h 786"/>
                <a:gd name="T76" fmla="*/ 2147483647 w 503"/>
                <a:gd name="T77" fmla="*/ 2147483647 h 786"/>
                <a:gd name="T78" fmla="*/ 2147483647 w 503"/>
                <a:gd name="T79" fmla="*/ 2147483647 h 786"/>
                <a:gd name="T80" fmla="*/ 2147483647 w 503"/>
                <a:gd name="T81" fmla="*/ 2147483647 h 786"/>
                <a:gd name="T82" fmla="*/ 2147483647 w 503"/>
                <a:gd name="T83" fmla="*/ 2147483647 h 786"/>
                <a:gd name="T84" fmla="*/ 2147483647 w 503"/>
                <a:gd name="T85" fmla="*/ 2147483647 h 786"/>
                <a:gd name="T86" fmla="*/ 2147483647 w 503"/>
                <a:gd name="T87" fmla="*/ 2147483647 h 7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503"/>
                <a:gd name="T133" fmla="*/ 0 h 786"/>
                <a:gd name="T134" fmla="*/ 503 w 503"/>
                <a:gd name="T135" fmla="*/ 786 h 78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503" h="786">
                  <a:moveTo>
                    <a:pt x="293" y="6"/>
                  </a:moveTo>
                  <a:lnTo>
                    <a:pt x="287" y="132"/>
                  </a:lnTo>
                  <a:lnTo>
                    <a:pt x="251" y="156"/>
                  </a:lnTo>
                  <a:lnTo>
                    <a:pt x="227" y="156"/>
                  </a:lnTo>
                  <a:lnTo>
                    <a:pt x="233" y="168"/>
                  </a:lnTo>
                  <a:lnTo>
                    <a:pt x="198" y="204"/>
                  </a:lnTo>
                  <a:lnTo>
                    <a:pt x="210" y="258"/>
                  </a:lnTo>
                  <a:lnTo>
                    <a:pt x="221" y="300"/>
                  </a:lnTo>
                  <a:lnTo>
                    <a:pt x="227" y="318"/>
                  </a:lnTo>
                  <a:lnTo>
                    <a:pt x="204" y="372"/>
                  </a:lnTo>
                  <a:lnTo>
                    <a:pt x="192" y="408"/>
                  </a:lnTo>
                  <a:lnTo>
                    <a:pt x="162" y="444"/>
                  </a:lnTo>
                  <a:lnTo>
                    <a:pt x="138" y="432"/>
                  </a:lnTo>
                  <a:lnTo>
                    <a:pt x="114" y="456"/>
                  </a:lnTo>
                  <a:lnTo>
                    <a:pt x="96" y="474"/>
                  </a:lnTo>
                  <a:lnTo>
                    <a:pt x="60" y="474"/>
                  </a:lnTo>
                  <a:lnTo>
                    <a:pt x="48" y="522"/>
                  </a:lnTo>
                  <a:lnTo>
                    <a:pt x="36" y="492"/>
                  </a:lnTo>
                  <a:lnTo>
                    <a:pt x="0" y="504"/>
                  </a:lnTo>
                  <a:lnTo>
                    <a:pt x="6" y="534"/>
                  </a:lnTo>
                  <a:lnTo>
                    <a:pt x="48" y="552"/>
                  </a:lnTo>
                  <a:lnTo>
                    <a:pt x="84" y="570"/>
                  </a:lnTo>
                  <a:lnTo>
                    <a:pt x="96" y="582"/>
                  </a:lnTo>
                  <a:lnTo>
                    <a:pt x="120" y="618"/>
                  </a:lnTo>
                  <a:lnTo>
                    <a:pt x="132" y="630"/>
                  </a:lnTo>
                  <a:lnTo>
                    <a:pt x="120" y="666"/>
                  </a:lnTo>
                  <a:lnTo>
                    <a:pt x="120" y="678"/>
                  </a:lnTo>
                  <a:lnTo>
                    <a:pt x="132" y="708"/>
                  </a:lnTo>
                  <a:lnTo>
                    <a:pt x="156" y="738"/>
                  </a:lnTo>
                  <a:lnTo>
                    <a:pt x="174" y="768"/>
                  </a:lnTo>
                  <a:lnTo>
                    <a:pt x="186" y="786"/>
                  </a:lnTo>
                  <a:lnTo>
                    <a:pt x="204" y="780"/>
                  </a:lnTo>
                  <a:lnTo>
                    <a:pt x="233" y="750"/>
                  </a:lnTo>
                  <a:lnTo>
                    <a:pt x="233" y="738"/>
                  </a:lnTo>
                  <a:lnTo>
                    <a:pt x="287" y="738"/>
                  </a:lnTo>
                  <a:lnTo>
                    <a:pt x="293" y="726"/>
                  </a:lnTo>
                  <a:lnTo>
                    <a:pt x="299" y="660"/>
                  </a:lnTo>
                  <a:lnTo>
                    <a:pt x="317" y="642"/>
                  </a:lnTo>
                  <a:lnTo>
                    <a:pt x="329" y="684"/>
                  </a:lnTo>
                  <a:lnTo>
                    <a:pt x="317" y="738"/>
                  </a:lnTo>
                  <a:lnTo>
                    <a:pt x="341" y="732"/>
                  </a:lnTo>
                  <a:lnTo>
                    <a:pt x="353" y="708"/>
                  </a:lnTo>
                  <a:lnTo>
                    <a:pt x="353" y="732"/>
                  </a:lnTo>
                  <a:lnTo>
                    <a:pt x="389" y="726"/>
                  </a:lnTo>
                  <a:lnTo>
                    <a:pt x="413" y="702"/>
                  </a:lnTo>
                  <a:lnTo>
                    <a:pt x="425" y="732"/>
                  </a:lnTo>
                  <a:lnTo>
                    <a:pt x="431" y="696"/>
                  </a:lnTo>
                  <a:lnTo>
                    <a:pt x="455" y="726"/>
                  </a:lnTo>
                  <a:lnTo>
                    <a:pt x="473" y="684"/>
                  </a:lnTo>
                  <a:lnTo>
                    <a:pt x="449" y="642"/>
                  </a:lnTo>
                  <a:lnTo>
                    <a:pt x="431" y="576"/>
                  </a:lnTo>
                  <a:lnTo>
                    <a:pt x="431" y="552"/>
                  </a:lnTo>
                  <a:lnTo>
                    <a:pt x="413" y="510"/>
                  </a:lnTo>
                  <a:lnTo>
                    <a:pt x="401" y="462"/>
                  </a:lnTo>
                  <a:lnTo>
                    <a:pt x="389" y="438"/>
                  </a:lnTo>
                  <a:lnTo>
                    <a:pt x="419" y="432"/>
                  </a:lnTo>
                  <a:lnTo>
                    <a:pt x="431" y="402"/>
                  </a:lnTo>
                  <a:lnTo>
                    <a:pt x="389" y="396"/>
                  </a:lnTo>
                  <a:lnTo>
                    <a:pt x="353" y="384"/>
                  </a:lnTo>
                  <a:lnTo>
                    <a:pt x="311" y="354"/>
                  </a:lnTo>
                  <a:lnTo>
                    <a:pt x="329" y="342"/>
                  </a:lnTo>
                  <a:lnTo>
                    <a:pt x="371" y="342"/>
                  </a:lnTo>
                  <a:lnTo>
                    <a:pt x="371" y="312"/>
                  </a:lnTo>
                  <a:lnTo>
                    <a:pt x="377" y="300"/>
                  </a:lnTo>
                  <a:lnTo>
                    <a:pt x="413" y="300"/>
                  </a:lnTo>
                  <a:lnTo>
                    <a:pt x="401" y="276"/>
                  </a:lnTo>
                  <a:lnTo>
                    <a:pt x="377" y="246"/>
                  </a:lnTo>
                  <a:lnTo>
                    <a:pt x="371" y="228"/>
                  </a:lnTo>
                  <a:lnTo>
                    <a:pt x="317" y="228"/>
                  </a:lnTo>
                  <a:lnTo>
                    <a:pt x="305" y="204"/>
                  </a:lnTo>
                  <a:lnTo>
                    <a:pt x="293" y="192"/>
                  </a:lnTo>
                  <a:lnTo>
                    <a:pt x="317" y="174"/>
                  </a:lnTo>
                  <a:lnTo>
                    <a:pt x="341" y="162"/>
                  </a:lnTo>
                  <a:lnTo>
                    <a:pt x="323" y="138"/>
                  </a:lnTo>
                  <a:lnTo>
                    <a:pt x="341" y="114"/>
                  </a:lnTo>
                  <a:lnTo>
                    <a:pt x="365" y="132"/>
                  </a:lnTo>
                  <a:lnTo>
                    <a:pt x="365" y="144"/>
                  </a:lnTo>
                  <a:lnTo>
                    <a:pt x="389" y="150"/>
                  </a:lnTo>
                  <a:lnTo>
                    <a:pt x="389" y="114"/>
                  </a:lnTo>
                  <a:lnTo>
                    <a:pt x="413" y="126"/>
                  </a:lnTo>
                  <a:lnTo>
                    <a:pt x="437" y="168"/>
                  </a:lnTo>
                  <a:lnTo>
                    <a:pt x="473" y="156"/>
                  </a:lnTo>
                  <a:lnTo>
                    <a:pt x="503" y="96"/>
                  </a:lnTo>
                  <a:lnTo>
                    <a:pt x="491" y="78"/>
                  </a:lnTo>
                  <a:lnTo>
                    <a:pt x="455" y="60"/>
                  </a:lnTo>
                  <a:lnTo>
                    <a:pt x="425" y="60"/>
                  </a:lnTo>
                  <a:lnTo>
                    <a:pt x="401" y="54"/>
                  </a:lnTo>
                  <a:lnTo>
                    <a:pt x="383" y="30"/>
                  </a:lnTo>
                  <a:lnTo>
                    <a:pt x="389" y="0"/>
                  </a:lnTo>
                </a:path>
              </a:pathLst>
            </a:custGeom>
            <a:solidFill>
              <a:srgbClr val="00FF00"/>
            </a:solidFill>
            <a:ln w="9525" cap="rnd">
              <a:solidFill>
                <a:srgbClr val="000000"/>
              </a:solidFill>
              <a:round/>
              <a:headEnd/>
              <a:tailEnd/>
            </a:ln>
          </p:spPr>
          <p:txBody>
            <a:bodyPr/>
            <a:lstStyle/>
            <a:p>
              <a:endParaRPr lang="en-US"/>
            </a:p>
          </p:txBody>
        </p:sp>
      </p:grpSp>
      <p:sp>
        <p:nvSpPr>
          <p:cNvPr id="5229" name="Freeform 235"/>
          <p:cNvSpPr>
            <a:spLocks/>
          </p:cNvSpPr>
          <p:nvPr/>
        </p:nvSpPr>
        <p:spPr bwMode="auto">
          <a:xfrm>
            <a:off x="5940425" y="3106738"/>
            <a:ext cx="457200" cy="485775"/>
          </a:xfrm>
          <a:custGeom>
            <a:avLst/>
            <a:gdLst>
              <a:gd name="T0" fmla="*/ 2147483647 w 49"/>
              <a:gd name="T1" fmla="*/ 0 h 51"/>
              <a:gd name="T2" fmla="*/ 2147483647 w 49"/>
              <a:gd name="T3" fmla="*/ 2147483647 h 51"/>
              <a:gd name="T4" fmla="*/ 0 w 49"/>
              <a:gd name="T5" fmla="*/ 2147483647 h 51"/>
              <a:gd name="T6" fmla="*/ 2147483647 w 49"/>
              <a:gd name="T7" fmla="*/ 2147483647 h 51"/>
              <a:gd name="T8" fmla="*/ 2147483647 w 49"/>
              <a:gd name="T9" fmla="*/ 2147483647 h 51"/>
              <a:gd name="T10" fmla="*/ 2147483647 w 49"/>
              <a:gd name="T11" fmla="*/ 2147483647 h 51"/>
              <a:gd name="T12" fmla="*/ 2147483647 w 49"/>
              <a:gd name="T13" fmla="*/ 2147483647 h 51"/>
              <a:gd name="T14" fmla="*/ 2147483647 w 49"/>
              <a:gd name="T15" fmla="*/ 2147483647 h 51"/>
              <a:gd name="T16" fmla="*/ 2147483647 w 49"/>
              <a:gd name="T17" fmla="*/ 2147483647 h 51"/>
              <a:gd name="T18" fmla="*/ 2147483647 w 49"/>
              <a:gd name="T19" fmla="*/ 2147483647 h 51"/>
              <a:gd name="T20" fmla="*/ 2147483647 w 49"/>
              <a:gd name="T21" fmla="*/ 2147483647 h 51"/>
              <a:gd name="T22" fmla="*/ 2147483647 w 49"/>
              <a:gd name="T23" fmla="*/ 2147483647 h 51"/>
              <a:gd name="T24" fmla="*/ 2147483647 w 49"/>
              <a:gd name="T25" fmla="*/ 2147483647 h 51"/>
              <a:gd name="T26" fmla="*/ 2147483647 w 49"/>
              <a:gd name="T27" fmla="*/ 2147483647 h 51"/>
              <a:gd name="T28" fmla="*/ 2147483647 w 49"/>
              <a:gd name="T29" fmla="*/ 2147483647 h 51"/>
              <a:gd name="T30" fmla="*/ 2147483647 w 49"/>
              <a:gd name="T31" fmla="*/ 2147483647 h 51"/>
              <a:gd name="T32" fmla="*/ 2147483647 w 49"/>
              <a:gd name="T33" fmla="*/ 2147483647 h 51"/>
              <a:gd name="T34" fmla="*/ 2147483647 w 49"/>
              <a:gd name="T35" fmla="*/ 2147483647 h 51"/>
              <a:gd name="T36" fmla="*/ 2147483647 w 49"/>
              <a:gd name="T37" fmla="*/ 2147483647 h 51"/>
              <a:gd name="T38" fmla="*/ 2147483647 w 49"/>
              <a:gd name="T39" fmla="*/ 2147483647 h 51"/>
              <a:gd name="T40" fmla="*/ 2147483647 w 49"/>
              <a:gd name="T41" fmla="*/ 2147483647 h 51"/>
              <a:gd name="T42" fmla="*/ 2147483647 w 49"/>
              <a:gd name="T43" fmla="*/ 2147483647 h 51"/>
              <a:gd name="T44" fmla="*/ 2147483647 w 49"/>
              <a:gd name="T45" fmla="*/ 2147483647 h 51"/>
              <a:gd name="T46" fmla="*/ 2147483647 w 49"/>
              <a:gd name="T47" fmla="*/ 2147483647 h 51"/>
              <a:gd name="T48" fmla="*/ 2147483647 w 49"/>
              <a:gd name="T49" fmla="*/ 2147483647 h 51"/>
              <a:gd name="T50" fmla="*/ 2147483647 w 49"/>
              <a:gd name="T51" fmla="*/ 2147483647 h 51"/>
              <a:gd name="T52" fmla="*/ 2147483647 w 49"/>
              <a:gd name="T53" fmla="*/ 2147483647 h 51"/>
              <a:gd name="T54" fmla="*/ 2147483647 w 49"/>
              <a:gd name="T55" fmla="*/ 2147483647 h 51"/>
              <a:gd name="T56" fmla="*/ 2147483647 w 49"/>
              <a:gd name="T57" fmla="*/ 2147483647 h 51"/>
              <a:gd name="T58" fmla="*/ 2147483647 w 49"/>
              <a:gd name="T59" fmla="*/ 2147483647 h 51"/>
              <a:gd name="T60" fmla="*/ 2147483647 w 49"/>
              <a:gd name="T61" fmla="*/ 2147483647 h 51"/>
              <a:gd name="T62" fmla="*/ 2147483647 w 49"/>
              <a:gd name="T63" fmla="*/ 2147483647 h 51"/>
              <a:gd name="T64" fmla="*/ 2147483647 w 49"/>
              <a:gd name="T65" fmla="*/ 0 h 5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9"/>
              <a:gd name="T100" fmla="*/ 0 h 51"/>
              <a:gd name="T101" fmla="*/ 49 w 49"/>
              <a:gd name="T102" fmla="*/ 51 h 5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9" h="51">
                <a:moveTo>
                  <a:pt x="20" y="0"/>
                </a:moveTo>
                <a:lnTo>
                  <a:pt x="14" y="2"/>
                </a:lnTo>
                <a:lnTo>
                  <a:pt x="0" y="12"/>
                </a:lnTo>
                <a:lnTo>
                  <a:pt x="1" y="20"/>
                </a:lnTo>
                <a:lnTo>
                  <a:pt x="2" y="27"/>
                </a:lnTo>
                <a:lnTo>
                  <a:pt x="10" y="29"/>
                </a:lnTo>
                <a:lnTo>
                  <a:pt x="14" y="32"/>
                </a:lnTo>
                <a:lnTo>
                  <a:pt x="18" y="29"/>
                </a:lnTo>
                <a:lnTo>
                  <a:pt x="18" y="18"/>
                </a:lnTo>
                <a:lnTo>
                  <a:pt x="20" y="15"/>
                </a:lnTo>
                <a:lnTo>
                  <a:pt x="24" y="17"/>
                </a:lnTo>
                <a:lnTo>
                  <a:pt x="27" y="31"/>
                </a:lnTo>
                <a:lnTo>
                  <a:pt x="29" y="37"/>
                </a:lnTo>
                <a:lnTo>
                  <a:pt x="32" y="46"/>
                </a:lnTo>
                <a:lnTo>
                  <a:pt x="36" y="51"/>
                </a:lnTo>
                <a:lnTo>
                  <a:pt x="41" y="47"/>
                </a:lnTo>
                <a:lnTo>
                  <a:pt x="44" y="51"/>
                </a:lnTo>
                <a:lnTo>
                  <a:pt x="46" y="45"/>
                </a:lnTo>
                <a:lnTo>
                  <a:pt x="47" y="39"/>
                </a:lnTo>
                <a:lnTo>
                  <a:pt x="45" y="35"/>
                </a:lnTo>
                <a:lnTo>
                  <a:pt x="45" y="30"/>
                </a:lnTo>
                <a:lnTo>
                  <a:pt x="49" y="28"/>
                </a:lnTo>
                <a:lnTo>
                  <a:pt x="42" y="17"/>
                </a:lnTo>
                <a:lnTo>
                  <a:pt x="45" y="14"/>
                </a:lnTo>
                <a:lnTo>
                  <a:pt x="45" y="4"/>
                </a:lnTo>
                <a:lnTo>
                  <a:pt x="43" y="4"/>
                </a:lnTo>
                <a:lnTo>
                  <a:pt x="40" y="3"/>
                </a:lnTo>
                <a:lnTo>
                  <a:pt x="38" y="3"/>
                </a:lnTo>
                <a:lnTo>
                  <a:pt x="36" y="4"/>
                </a:lnTo>
                <a:cubicBezTo>
                  <a:pt x="34" y="5"/>
                  <a:pt x="33" y="6"/>
                  <a:pt x="31" y="7"/>
                </a:cubicBezTo>
                <a:cubicBezTo>
                  <a:pt x="29" y="7"/>
                  <a:pt x="28" y="6"/>
                  <a:pt x="27" y="6"/>
                </a:cubicBezTo>
                <a:cubicBezTo>
                  <a:pt x="26" y="4"/>
                  <a:pt x="22" y="3"/>
                  <a:pt x="20" y="1"/>
                </a:cubicBezTo>
                <a:cubicBezTo>
                  <a:pt x="19" y="0"/>
                  <a:pt x="18" y="1"/>
                  <a:pt x="20" y="0"/>
                </a:cubicBezTo>
                <a:close/>
              </a:path>
            </a:pathLst>
          </a:custGeom>
          <a:solidFill>
            <a:srgbClr val="00FF00"/>
          </a:solidFill>
          <a:ln w="9525" cap="rnd">
            <a:solidFill>
              <a:srgbClr val="000000"/>
            </a:solidFill>
            <a:round/>
            <a:headEnd/>
            <a:tailEnd/>
          </a:ln>
        </p:spPr>
        <p:txBody>
          <a:bodyPr/>
          <a:lstStyle/>
          <a:p>
            <a:endParaRPr lang="en-US"/>
          </a:p>
        </p:txBody>
      </p:sp>
      <p:sp>
        <p:nvSpPr>
          <p:cNvPr id="5230" name="Rectangle 238"/>
          <p:cNvSpPr>
            <a:spLocks noChangeArrowheads="1"/>
          </p:cNvSpPr>
          <p:nvPr/>
        </p:nvSpPr>
        <p:spPr bwMode="auto">
          <a:xfrm>
            <a:off x="3095625" y="1165225"/>
            <a:ext cx="404813" cy="138113"/>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J&amp;K</a:t>
            </a:r>
          </a:p>
        </p:txBody>
      </p:sp>
      <p:sp>
        <p:nvSpPr>
          <p:cNvPr id="5231" name="Rectangle 239"/>
          <p:cNvSpPr>
            <a:spLocks noChangeArrowheads="1"/>
          </p:cNvSpPr>
          <p:nvPr/>
        </p:nvSpPr>
        <p:spPr bwMode="auto">
          <a:xfrm>
            <a:off x="3482975" y="1808163"/>
            <a:ext cx="131763" cy="138112"/>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HP</a:t>
            </a:r>
          </a:p>
        </p:txBody>
      </p:sp>
      <p:sp>
        <p:nvSpPr>
          <p:cNvPr id="5232" name="Rectangle 240"/>
          <p:cNvSpPr>
            <a:spLocks noChangeArrowheads="1"/>
          </p:cNvSpPr>
          <p:nvPr/>
        </p:nvSpPr>
        <p:spPr bwMode="auto">
          <a:xfrm>
            <a:off x="3025775" y="2020888"/>
            <a:ext cx="314325" cy="138112"/>
          </a:xfrm>
          <a:prstGeom prst="rect">
            <a:avLst/>
          </a:prstGeom>
          <a:solidFill>
            <a:srgbClr val="00FF00"/>
          </a:solidFill>
          <a:ln w="9525">
            <a:noFill/>
            <a:miter lim="800000"/>
            <a:headEnd/>
            <a:tailEnd/>
          </a:ln>
        </p:spPr>
        <p:txBody>
          <a:bodyPr wrap="none" lIns="0" tIns="0" rIns="0" bIns="0">
            <a:spAutoFit/>
          </a:bodyPr>
          <a:lstStyle/>
          <a:p>
            <a:pPr defTabSz="457200"/>
            <a:r>
              <a:rPr lang="en-US" sz="900" b="1">
                <a:latin typeface="Arial Narrow" pitchFamily="34" charset="0"/>
              </a:rPr>
              <a:t>Punjab</a:t>
            </a:r>
          </a:p>
        </p:txBody>
      </p:sp>
      <p:sp>
        <p:nvSpPr>
          <p:cNvPr id="5233" name="Rectangle 241"/>
          <p:cNvSpPr>
            <a:spLocks noChangeArrowheads="1"/>
          </p:cNvSpPr>
          <p:nvPr/>
        </p:nvSpPr>
        <p:spPr bwMode="auto">
          <a:xfrm>
            <a:off x="3154363" y="2286000"/>
            <a:ext cx="374650"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Haryana</a:t>
            </a:r>
          </a:p>
        </p:txBody>
      </p:sp>
      <p:sp>
        <p:nvSpPr>
          <p:cNvPr id="5234" name="Rectangle 242"/>
          <p:cNvSpPr>
            <a:spLocks noChangeArrowheads="1"/>
          </p:cNvSpPr>
          <p:nvPr/>
        </p:nvSpPr>
        <p:spPr bwMode="auto">
          <a:xfrm>
            <a:off x="2409825" y="2782888"/>
            <a:ext cx="454025" cy="138112"/>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Rajasthan</a:t>
            </a:r>
          </a:p>
        </p:txBody>
      </p:sp>
      <p:sp>
        <p:nvSpPr>
          <p:cNvPr id="5235" name="Rectangle 244"/>
          <p:cNvSpPr>
            <a:spLocks noChangeArrowheads="1"/>
          </p:cNvSpPr>
          <p:nvPr/>
        </p:nvSpPr>
        <p:spPr bwMode="auto">
          <a:xfrm>
            <a:off x="2297113" y="3448050"/>
            <a:ext cx="331787"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Gujarat</a:t>
            </a:r>
          </a:p>
        </p:txBody>
      </p:sp>
      <p:sp>
        <p:nvSpPr>
          <p:cNvPr id="5236" name="Rectangle 246"/>
          <p:cNvSpPr>
            <a:spLocks noChangeArrowheads="1"/>
          </p:cNvSpPr>
          <p:nvPr/>
        </p:nvSpPr>
        <p:spPr bwMode="auto">
          <a:xfrm>
            <a:off x="2544763" y="5145088"/>
            <a:ext cx="460375" cy="138112"/>
          </a:xfrm>
          <a:prstGeom prst="rect">
            <a:avLst/>
          </a:prstGeom>
          <a:noFill/>
          <a:ln w="9525">
            <a:noFill/>
            <a:miter lim="800000"/>
            <a:headEnd/>
            <a:tailEnd/>
          </a:ln>
        </p:spPr>
        <p:txBody>
          <a:bodyPr wrap="none" lIns="0" tIns="0" rIns="0" bIns="0">
            <a:spAutoFit/>
          </a:bodyPr>
          <a:lstStyle/>
          <a:p>
            <a:pPr defTabSz="457200"/>
            <a:r>
              <a:rPr lang="en-US" sz="900" b="1">
                <a:solidFill>
                  <a:srgbClr val="000000"/>
                </a:solidFill>
                <a:latin typeface="Arial Narrow" pitchFamily="34" charset="0"/>
              </a:rPr>
              <a:t>Karnataka</a:t>
            </a:r>
            <a:endParaRPr lang="en-US" sz="900" b="1">
              <a:latin typeface="Arial Narrow" pitchFamily="34" charset="0"/>
            </a:endParaRPr>
          </a:p>
        </p:txBody>
      </p:sp>
      <p:sp>
        <p:nvSpPr>
          <p:cNvPr id="5237" name="Rectangle 247"/>
          <p:cNvSpPr>
            <a:spLocks noChangeArrowheads="1"/>
          </p:cNvSpPr>
          <p:nvPr/>
        </p:nvSpPr>
        <p:spPr bwMode="auto">
          <a:xfrm>
            <a:off x="3006725" y="5907088"/>
            <a:ext cx="290513" cy="138112"/>
          </a:xfrm>
          <a:prstGeom prst="rect">
            <a:avLst/>
          </a:prstGeom>
          <a:noFill/>
          <a:ln w="9525" algn="ctr">
            <a:noFill/>
            <a:miter lim="800000"/>
            <a:headEnd/>
            <a:tailEnd/>
          </a:ln>
        </p:spPr>
        <p:txBody>
          <a:bodyPr wrap="none" lIns="0" tIns="0" rIns="0" bIns="0">
            <a:spAutoFit/>
          </a:bodyPr>
          <a:lstStyle/>
          <a:p>
            <a:pPr defTabSz="457200"/>
            <a:r>
              <a:rPr lang="en-US" sz="900" b="1">
                <a:solidFill>
                  <a:srgbClr val="000000"/>
                </a:solidFill>
                <a:latin typeface="Arial Narrow" pitchFamily="34" charset="0"/>
              </a:rPr>
              <a:t>Kerala</a:t>
            </a:r>
          </a:p>
        </p:txBody>
      </p:sp>
      <p:sp>
        <p:nvSpPr>
          <p:cNvPr id="5238" name="Rectangle 248"/>
          <p:cNvSpPr>
            <a:spLocks noChangeArrowheads="1"/>
          </p:cNvSpPr>
          <p:nvPr/>
        </p:nvSpPr>
        <p:spPr bwMode="auto">
          <a:xfrm>
            <a:off x="4333875" y="4700588"/>
            <a:ext cx="466725" cy="104775"/>
          </a:xfrm>
          <a:prstGeom prst="rect">
            <a:avLst/>
          </a:prstGeom>
          <a:noFill/>
          <a:ln w="9525">
            <a:noFill/>
            <a:miter lim="800000"/>
            <a:headEnd/>
            <a:tailEnd/>
          </a:ln>
        </p:spPr>
        <p:txBody>
          <a:bodyPr/>
          <a:lstStyle/>
          <a:p>
            <a:pPr defTabSz="457200">
              <a:lnSpc>
                <a:spcPct val="87000"/>
              </a:lnSpc>
              <a:buClr>
                <a:srgbClr val="000000"/>
              </a:buClr>
              <a:buSzPct val="100000"/>
              <a:buFont typeface="Arial" pitchFamily="34" charset="0"/>
              <a:buNone/>
            </a:pPr>
            <a:endParaRPr lang="en-US">
              <a:solidFill>
                <a:schemeClr val="bg1"/>
              </a:solidFill>
              <a:latin typeface="Times New Roman" pitchFamily="18" charset="0"/>
            </a:endParaRPr>
          </a:p>
        </p:txBody>
      </p:sp>
      <p:sp>
        <p:nvSpPr>
          <p:cNvPr id="5239" name="Rectangle 249"/>
          <p:cNvSpPr>
            <a:spLocks noChangeArrowheads="1"/>
          </p:cNvSpPr>
          <p:nvPr/>
        </p:nvSpPr>
        <p:spPr bwMode="auto">
          <a:xfrm>
            <a:off x="4137025" y="3811588"/>
            <a:ext cx="206375" cy="138112"/>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CHH</a:t>
            </a:r>
          </a:p>
        </p:txBody>
      </p:sp>
      <p:sp>
        <p:nvSpPr>
          <p:cNvPr id="5240" name="Rectangle 250"/>
          <p:cNvSpPr>
            <a:spLocks noChangeArrowheads="1"/>
          </p:cNvSpPr>
          <p:nvPr/>
        </p:nvSpPr>
        <p:spPr bwMode="auto">
          <a:xfrm>
            <a:off x="5334000" y="2357438"/>
            <a:ext cx="303213" cy="138112"/>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Sikkim</a:t>
            </a:r>
          </a:p>
        </p:txBody>
      </p:sp>
      <p:sp>
        <p:nvSpPr>
          <p:cNvPr id="5241" name="Rectangle 252"/>
          <p:cNvSpPr>
            <a:spLocks noChangeArrowheads="1"/>
          </p:cNvSpPr>
          <p:nvPr/>
        </p:nvSpPr>
        <p:spPr bwMode="auto">
          <a:xfrm>
            <a:off x="6934200" y="1944688"/>
            <a:ext cx="844550" cy="276225"/>
          </a:xfrm>
          <a:prstGeom prst="rect">
            <a:avLst/>
          </a:prstGeom>
          <a:noFill/>
          <a:ln w="9525">
            <a:noFill/>
            <a:miter lim="800000"/>
            <a:headEnd/>
            <a:tailEnd/>
          </a:ln>
        </p:spPr>
        <p:txBody>
          <a:bodyPr lIns="0" tIns="0" rIns="0" bIns="0">
            <a:spAutoFit/>
          </a:bodyPr>
          <a:lstStyle/>
          <a:p>
            <a:pPr defTabSz="457200"/>
            <a:r>
              <a:rPr lang="en-US" sz="900" b="1">
                <a:solidFill>
                  <a:srgbClr val="000000"/>
                </a:solidFill>
                <a:latin typeface="Arial Narrow" pitchFamily="34" charset="0"/>
              </a:rPr>
              <a:t>Arunachal Pradesh</a:t>
            </a:r>
            <a:endParaRPr lang="en-US" sz="900" b="1">
              <a:latin typeface="Arial Narrow" pitchFamily="34" charset="0"/>
            </a:endParaRPr>
          </a:p>
        </p:txBody>
      </p:sp>
      <p:sp>
        <p:nvSpPr>
          <p:cNvPr id="5242" name="Oval 253"/>
          <p:cNvSpPr>
            <a:spLocks noChangeArrowheads="1"/>
          </p:cNvSpPr>
          <p:nvPr/>
        </p:nvSpPr>
        <p:spPr bwMode="auto">
          <a:xfrm>
            <a:off x="3959225" y="5600700"/>
            <a:ext cx="74613" cy="76200"/>
          </a:xfrm>
          <a:prstGeom prst="ellipse">
            <a:avLst/>
          </a:prstGeom>
          <a:solidFill>
            <a:srgbClr val="00FF00"/>
          </a:solidFill>
          <a:ln w="9525" cap="rnd">
            <a:solidFill>
              <a:srgbClr val="000000"/>
            </a:solidFill>
            <a:round/>
            <a:headEnd/>
            <a:tailEnd/>
          </a:ln>
        </p:spPr>
        <p:txBody>
          <a:bodyPr/>
          <a:lstStyle/>
          <a:p>
            <a:pPr defTabSz="457200">
              <a:lnSpc>
                <a:spcPct val="87000"/>
              </a:lnSpc>
              <a:buClr>
                <a:srgbClr val="000000"/>
              </a:buClr>
              <a:buSzPct val="100000"/>
            </a:pPr>
            <a:endParaRPr lang="en-US">
              <a:solidFill>
                <a:schemeClr val="bg1"/>
              </a:solidFill>
              <a:latin typeface="Times New Roman" pitchFamily="18" charset="0"/>
            </a:endParaRPr>
          </a:p>
        </p:txBody>
      </p:sp>
      <p:sp>
        <p:nvSpPr>
          <p:cNvPr id="5243" name="Rectangle 257"/>
          <p:cNvSpPr>
            <a:spLocks noChangeArrowheads="1"/>
          </p:cNvSpPr>
          <p:nvPr/>
        </p:nvSpPr>
        <p:spPr bwMode="auto">
          <a:xfrm>
            <a:off x="4137025" y="5572125"/>
            <a:ext cx="550863"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Pondicherry</a:t>
            </a:r>
          </a:p>
        </p:txBody>
      </p:sp>
      <p:grpSp>
        <p:nvGrpSpPr>
          <p:cNvPr id="25775" name="Group 309"/>
          <p:cNvGrpSpPr>
            <a:grpSpLocks/>
          </p:cNvGrpSpPr>
          <p:nvPr/>
        </p:nvGrpSpPr>
        <p:grpSpPr bwMode="auto">
          <a:xfrm>
            <a:off x="6219825" y="3163888"/>
            <a:ext cx="228600" cy="457200"/>
            <a:chOff x="6219825" y="3163888"/>
            <a:chExt cx="228600" cy="457200"/>
          </a:xfrm>
          <a:solidFill>
            <a:srgbClr val="00FF00"/>
          </a:solidFill>
        </p:grpSpPr>
        <p:sp>
          <p:nvSpPr>
            <p:cNvPr id="25769" name="Freeform 260"/>
            <p:cNvSpPr>
              <a:spLocks/>
            </p:cNvSpPr>
            <p:nvPr/>
          </p:nvSpPr>
          <p:spPr bwMode="auto">
            <a:xfrm>
              <a:off x="6219825" y="3163888"/>
              <a:ext cx="228600" cy="457200"/>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close/>
                </a:path>
              </a:pathLst>
            </a:custGeom>
            <a:grpFill/>
            <a:ln w="9525">
              <a:noFill/>
              <a:round/>
              <a:headEnd/>
              <a:tailEnd/>
            </a:ln>
          </p:spPr>
          <p:txBody>
            <a:bodyPr/>
            <a:lstStyle/>
            <a:p>
              <a:pPr fontAlgn="auto">
                <a:spcBef>
                  <a:spcPts val="0"/>
                </a:spcBef>
                <a:spcAft>
                  <a:spcPts val="0"/>
                </a:spcAft>
                <a:defRPr/>
              </a:pPr>
              <a:endParaRPr lang="en-IN">
                <a:latin typeface="+mn-lt"/>
                <a:cs typeface="+mn-cs"/>
              </a:endParaRPr>
            </a:p>
          </p:txBody>
        </p:sp>
        <p:sp>
          <p:nvSpPr>
            <p:cNvPr id="25770" name="Freeform 261"/>
            <p:cNvSpPr>
              <a:spLocks/>
            </p:cNvSpPr>
            <p:nvPr/>
          </p:nvSpPr>
          <p:spPr bwMode="auto">
            <a:xfrm>
              <a:off x="6219825" y="3163888"/>
              <a:ext cx="228600" cy="457200"/>
            </a:xfrm>
            <a:custGeom>
              <a:avLst/>
              <a:gdLst>
                <a:gd name="T0" fmla="*/ 2147483647 w 311"/>
                <a:gd name="T1" fmla="*/ 2147483647 h 378"/>
                <a:gd name="T2" fmla="*/ 2147483647 w 311"/>
                <a:gd name="T3" fmla="*/ 0 h 378"/>
                <a:gd name="T4" fmla="*/ 2147483647 w 311"/>
                <a:gd name="T5" fmla="*/ 2147483647 h 378"/>
                <a:gd name="T6" fmla="*/ 2147483647 w 311"/>
                <a:gd name="T7" fmla="*/ 2147483647 h 378"/>
                <a:gd name="T8" fmla="*/ 2147483647 w 311"/>
                <a:gd name="T9" fmla="*/ 2147483647 h 378"/>
                <a:gd name="T10" fmla="*/ 2147483647 w 311"/>
                <a:gd name="T11" fmla="*/ 2147483647 h 378"/>
                <a:gd name="T12" fmla="*/ 2147483647 w 311"/>
                <a:gd name="T13" fmla="*/ 2147483647 h 378"/>
                <a:gd name="T14" fmla="*/ 2147483647 w 311"/>
                <a:gd name="T15" fmla="*/ 2147483647 h 378"/>
                <a:gd name="T16" fmla="*/ 2147483647 w 311"/>
                <a:gd name="T17" fmla="*/ 2147483647 h 378"/>
                <a:gd name="T18" fmla="*/ 2147483647 w 311"/>
                <a:gd name="T19" fmla="*/ 2147483647 h 378"/>
                <a:gd name="T20" fmla="*/ 2147483647 w 311"/>
                <a:gd name="T21" fmla="*/ 2147483647 h 378"/>
                <a:gd name="T22" fmla="*/ 2147483647 w 311"/>
                <a:gd name="T23" fmla="*/ 2147483647 h 378"/>
                <a:gd name="T24" fmla="*/ 2147483647 w 311"/>
                <a:gd name="T25" fmla="*/ 2147483647 h 378"/>
                <a:gd name="T26" fmla="*/ 2147483647 w 311"/>
                <a:gd name="T27" fmla="*/ 2147483647 h 378"/>
                <a:gd name="T28" fmla="*/ 2147483647 w 311"/>
                <a:gd name="T29" fmla="*/ 2147483647 h 378"/>
                <a:gd name="T30" fmla="*/ 2147483647 w 311"/>
                <a:gd name="T31" fmla="*/ 2147483647 h 378"/>
                <a:gd name="T32" fmla="*/ 2147483647 w 311"/>
                <a:gd name="T33" fmla="*/ 2147483647 h 378"/>
                <a:gd name="T34" fmla="*/ 2147483647 w 311"/>
                <a:gd name="T35" fmla="*/ 2147483647 h 378"/>
                <a:gd name="T36" fmla="*/ 2147483647 w 311"/>
                <a:gd name="T37" fmla="*/ 2147483647 h 378"/>
                <a:gd name="T38" fmla="*/ 2147483647 w 311"/>
                <a:gd name="T39" fmla="*/ 2147483647 h 378"/>
                <a:gd name="T40" fmla="*/ 2147483647 w 311"/>
                <a:gd name="T41" fmla="*/ 2147483647 h 378"/>
                <a:gd name="T42" fmla="*/ 2147483647 w 311"/>
                <a:gd name="T43" fmla="*/ 2147483647 h 378"/>
                <a:gd name="T44" fmla="*/ 2147483647 w 311"/>
                <a:gd name="T45" fmla="*/ 2147483647 h 378"/>
                <a:gd name="T46" fmla="*/ 2147483647 w 311"/>
                <a:gd name="T47" fmla="*/ 2147483647 h 378"/>
                <a:gd name="T48" fmla="*/ 2147483647 w 311"/>
                <a:gd name="T49" fmla="*/ 2147483647 h 378"/>
                <a:gd name="T50" fmla="*/ 2147483647 w 311"/>
                <a:gd name="T51" fmla="*/ 2147483647 h 378"/>
                <a:gd name="T52" fmla="*/ 2147483647 w 311"/>
                <a:gd name="T53" fmla="*/ 2147483647 h 378"/>
                <a:gd name="T54" fmla="*/ 2147483647 w 311"/>
                <a:gd name="T55" fmla="*/ 2147483647 h 378"/>
                <a:gd name="T56" fmla="*/ 2147483647 w 311"/>
                <a:gd name="T57" fmla="*/ 2147483647 h 378"/>
                <a:gd name="T58" fmla="*/ 2147483647 w 311"/>
                <a:gd name="T59" fmla="*/ 2147483647 h 378"/>
                <a:gd name="T60" fmla="*/ 2147483647 w 311"/>
                <a:gd name="T61" fmla="*/ 2147483647 h 378"/>
                <a:gd name="T62" fmla="*/ 2147483647 w 311"/>
                <a:gd name="T63" fmla="*/ 2147483647 h 378"/>
                <a:gd name="T64" fmla="*/ 2147483647 w 311"/>
                <a:gd name="T65" fmla="*/ 2147483647 h 378"/>
                <a:gd name="T66" fmla="*/ 2147483647 w 311"/>
                <a:gd name="T67" fmla="*/ 2147483647 h 378"/>
                <a:gd name="T68" fmla="*/ 2147483647 w 311"/>
                <a:gd name="T69" fmla="*/ 2147483647 h 378"/>
                <a:gd name="T70" fmla="*/ 2147483647 w 311"/>
                <a:gd name="T71" fmla="*/ 2147483647 h 37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11"/>
                <a:gd name="T109" fmla="*/ 0 h 378"/>
                <a:gd name="T110" fmla="*/ 311 w 311"/>
                <a:gd name="T111" fmla="*/ 378 h 37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11" h="378">
                  <a:moveTo>
                    <a:pt x="101" y="6"/>
                  </a:moveTo>
                  <a:lnTo>
                    <a:pt x="107" y="18"/>
                  </a:lnTo>
                  <a:lnTo>
                    <a:pt x="125" y="18"/>
                  </a:lnTo>
                  <a:lnTo>
                    <a:pt x="125" y="0"/>
                  </a:lnTo>
                  <a:lnTo>
                    <a:pt x="143" y="0"/>
                  </a:lnTo>
                  <a:lnTo>
                    <a:pt x="155" y="6"/>
                  </a:lnTo>
                  <a:lnTo>
                    <a:pt x="179" y="6"/>
                  </a:lnTo>
                  <a:lnTo>
                    <a:pt x="191" y="18"/>
                  </a:lnTo>
                  <a:lnTo>
                    <a:pt x="197" y="36"/>
                  </a:lnTo>
                  <a:lnTo>
                    <a:pt x="203" y="48"/>
                  </a:lnTo>
                  <a:lnTo>
                    <a:pt x="197" y="66"/>
                  </a:lnTo>
                  <a:lnTo>
                    <a:pt x="203" y="72"/>
                  </a:lnTo>
                  <a:lnTo>
                    <a:pt x="197" y="90"/>
                  </a:lnTo>
                  <a:lnTo>
                    <a:pt x="197" y="102"/>
                  </a:lnTo>
                  <a:lnTo>
                    <a:pt x="197" y="108"/>
                  </a:lnTo>
                  <a:lnTo>
                    <a:pt x="203" y="120"/>
                  </a:lnTo>
                  <a:lnTo>
                    <a:pt x="215" y="120"/>
                  </a:lnTo>
                  <a:lnTo>
                    <a:pt x="233" y="132"/>
                  </a:lnTo>
                  <a:lnTo>
                    <a:pt x="251" y="138"/>
                  </a:lnTo>
                  <a:lnTo>
                    <a:pt x="269" y="138"/>
                  </a:lnTo>
                  <a:lnTo>
                    <a:pt x="275" y="150"/>
                  </a:lnTo>
                  <a:lnTo>
                    <a:pt x="281" y="168"/>
                  </a:lnTo>
                  <a:lnTo>
                    <a:pt x="299" y="180"/>
                  </a:lnTo>
                  <a:lnTo>
                    <a:pt x="311" y="186"/>
                  </a:lnTo>
                  <a:lnTo>
                    <a:pt x="311" y="204"/>
                  </a:lnTo>
                  <a:lnTo>
                    <a:pt x="311" y="222"/>
                  </a:lnTo>
                  <a:lnTo>
                    <a:pt x="311" y="234"/>
                  </a:lnTo>
                  <a:lnTo>
                    <a:pt x="299" y="240"/>
                  </a:lnTo>
                  <a:lnTo>
                    <a:pt x="299" y="252"/>
                  </a:lnTo>
                  <a:lnTo>
                    <a:pt x="281" y="252"/>
                  </a:lnTo>
                  <a:lnTo>
                    <a:pt x="275" y="264"/>
                  </a:lnTo>
                  <a:lnTo>
                    <a:pt x="257" y="270"/>
                  </a:lnTo>
                  <a:lnTo>
                    <a:pt x="251" y="282"/>
                  </a:lnTo>
                  <a:lnTo>
                    <a:pt x="239" y="288"/>
                  </a:lnTo>
                  <a:lnTo>
                    <a:pt x="221" y="318"/>
                  </a:lnTo>
                  <a:lnTo>
                    <a:pt x="215" y="330"/>
                  </a:lnTo>
                  <a:lnTo>
                    <a:pt x="203" y="336"/>
                  </a:lnTo>
                  <a:lnTo>
                    <a:pt x="197" y="348"/>
                  </a:lnTo>
                  <a:lnTo>
                    <a:pt x="173" y="366"/>
                  </a:lnTo>
                  <a:lnTo>
                    <a:pt x="155" y="378"/>
                  </a:lnTo>
                  <a:lnTo>
                    <a:pt x="143" y="354"/>
                  </a:lnTo>
                  <a:lnTo>
                    <a:pt x="137" y="348"/>
                  </a:lnTo>
                  <a:lnTo>
                    <a:pt x="125" y="336"/>
                  </a:lnTo>
                  <a:lnTo>
                    <a:pt x="125" y="330"/>
                  </a:lnTo>
                  <a:lnTo>
                    <a:pt x="95" y="306"/>
                  </a:lnTo>
                  <a:lnTo>
                    <a:pt x="77" y="300"/>
                  </a:lnTo>
                  <a:lnTo>
                    <a:pt x="65" y="288"/>
                  </a:lnTo>
                  <a:lnTo>
                    <a:pt x="47" y="288"/>
                  </a:lnTo>
                  <a:lnTo>
                    <a:pt x="41" y="288"/>
                  </a:lnTo>
                  <a:lnTo>
                    <a:pt x="24" y="270"/>
                  </a:lnTo>
                  <a:lnTo>
                    <a:pt x="18" y="264"/>
                  </a:lnTo>
                  <a:lnTo>
                    <a:pt x="18" y="252"/>
                  </a:lnTo>
                  <a:lnTo>
                    <a:pt x="0" y="252"/>
                  </a:lnTo>
                  <a:lnTo>
                    <a:pt x="6" y="240"/>
                  </a:lnTo>
                  <a:lnTo>
                    <a:pt x="18" y="234"/>
                  </a:lnTo>
                  <a:lnTo>
                    <a:pt x="24" y="216"/>
                  </a:lnTo>
                  <a:lnTo>
                    <a:pt x="24" y="204"/>
                  </a:lnTo>
                  <a:lnTo>
                    <a:pt x="24" y="186"/>
                  </a:lnTo>
                  <a:lnTo>
                    <a:pt x="18" y="180"/>
                  </a:lnTo>
                  <a:lnTo>
                    <a:pt x="41" y="150"/>
                  </a:lnTo>
                  <a:lnTo>
                    <a:pt x="47" y="132"/>
                  </a:lnTo>
                  <a:lnTo>
                    <a:pt x="47" y="120"/>
                  </a:lnTo>
                  <a:lnTo>
                    <a:pt x="59" y="108"/>
                  </a:lnTo>
                  <a:lnTo>
                    <a:pt x="59" y="102"/>
                  </a:lnTo>
                  <a:lnTo>
                    <a:pt x="59" y="84"/>
                  </a:lnTo>
                  <a:lnTo>
                    <a:pt x="59" y="72"/>
                  </a:lnTo>
                  <a:lnTo>
                    <a:pt x="59" y="54"/>
                  </a:lnTo>
                  <a:lnTo>
                    <a:pt x="59" y="48"/>
                  </a:lnTo>
                  <a:lnTo>
                    <a:pt x="59" y="36"/>
                  </a:lnTo>
                  <a:lnTo>
                    <a:pt x="77" y="24"/>
                  </a:lnTo>
                  <a:lnTo>
                    <a:pt x="83" y="18"/>
                  </a:lnTo>
                  <a:lnTo>
                    <a:pt x="101" y="6"/>
                  </a:lnTo>
                </a:path>
              </a:pathLst>
            </a:custGeom>
            <a:grpFill/>
            <a:ln w="9525" cap="rnd">
              <a:solidFill>
                <a:srgbClr val="000000"/>
              </a:solidFill>
              <a:round/>
              <a:headEnd/>
              <a:tailEnd/>
            </a:ln>
          </p:spPr>
          <p:txBody>
            <a:bodyPr/>
            <a:lstStyle/>
            <a:p>
              <a:pPr fontAlgn="auto">
                <a:spcBef>
                  <a:spcPts val="0"/>
                </a:spcBef>
                <a:spcAft>
                  <a:spcPts val="0"/>
                </a:spcAft>
                <a:defRPr/>
              </a:pPr>
              <a:endParaRPr lang="en-IN">
                <a:latin typeface="+mn-lt"/>
                <a:cs typeface="+mn-cs"/>
              </a:endParaRPr>
            </a:p>
          </p:txBody>
        </p:sp>
      </p:grpSp>
      <p:sp>
        <p:nvSpPr>
          <p:cNvPr id="5245" name="Rectangle 262"/>
          <p:cNvSpPr>
            <a:spLocks noChangeArrowheads="1"/>
          </p:cNvSpPr>
          <p:nvPr/>
        </p:nvSpPr>
        <p:spPr bwMode="auto">
          <a:xfrm>
            <a:off x="3675063" y="5754688"/>
            <a:ext cx="127000" cy="138112"/>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TN</a:t>
            </a:r>
          </a:p>
        </p:txBody>
      </p:sp>
      <p:sp>
        <p:nvSpPr>
          <p:cNvPr id="5246" name="Rectangle 263"/>
          <p:cNvSpPr>
            <a:spLocks noChangeArrowheads="1"/>
          </p:cNvSpPr>
          <p:nvPr/>
        </p:nvSpPr>
        <p:spPr bwMode="auto">
          <a:xfrm>
            <a:off x="5226050" y="3302000"/>
            <a:ext cx="158750" cy="138113"/>
          </a:xfrm>
          <a:prstGeom prst="rect">
            <a:avLst/>
          </a:prstGeom>
          <a:noFill/>
          <a:ln w="9525" algn="ctr">
            <a:noFill/>
            <a:miter lim="800000"/>
            <a:headEnd/>
            <a:tailEnd/>
          </a:ln>
        </p:spPr>
        <p:txBody>
          <a:bodyPr wrap="none" lIns="0" tIns="0" rIns="0" bIns="0">
            <a:spAutoFit/>
          </a:bodyPr>
          <a:lstStyle/>
          <a:p>
            <a:pPr defTabSz="457200"/>
            <a:r>
              <a:rPr lang="en-US" sz="900" b="1">
                <a:latin typeface="Arial Narrow" pitchFamily="34" charset="0"/>
              </a:rPr>
              <a:t>WB</a:t>
            </a:r>
          </a:p>
        </p:txBody>
      </p:sp>
      <p:sp>
        <p:nvSpPr>
          <p:cNvPr id="5247" name="Rectangle 264"/>
          <p:cNvSpPr>
            <a:spLocks noChangeArrowheads="1"/>
          </p:cNvSpPr>
          <p:nvPr/>
        </p:nvSpPr>
        <p:spPr bwMode="auto">
          <a:xfrm>
            <a:off x="4737100" y="2928938"/>
            <a:ext cx="241300" cy="138112"/>
          </a:xfrm>
          <a:prstGeom prst="rect">
            <a:avLst/>
          </a:prstGeom>
          <a:noFill/>
          <a:ln w="9525" algn="ctr">
            <a:noFill/>
            <a:miter lim="800000"/>
            <a:headEnd/>
            <a:tailEnd/>
          </a:ln>
        </p:spPr>
        <p:txBody>
          <a:bodyPr wrap="none" lIns="0" tIns="0" rIns="0" bIns="0">
            <a:spAutoFit/>
          </a:bodyPr>
          <a:lstStyle/>
          <a:p>
            <a:pPr defTabSz="457200"/>
            <a:r>
              <a:rPr lang="en-US" sz="900" b="1">
                <a:latin typeface="Arial Narrow" pitchFamily="34" charset="0"/>
              </a:rPr>
              <a:t>Bihar</a:t>
            </a:r>
          </a:p>
        </p:txBody>
      </p:sp>
      <p:sp>
        <p:nvSpPr>
          <p:cNvPr id="5248" name="Rectangle 265"/>
          <p:cNvSpPr>
            <a:spLocks noChangeArrowheads="1"/>
          </p:cNvSpPr>
          <p:nvPr/>
        </p:nvSpPr>
        <p:spPr bwMode="auto">
          <a:xfrm>
            <a:off x="6289675" y="3163888"/>
            <a:ext cx="0" cy="184150"/>
          </a:xfrm>
          <a:prstGeom prst="rect">
            <a:avLst/>
          </a:prstGeom>
          <a:solidFill>
            <a:srgbClr val="66FFFF"/>
          </a:solidFill>
          <a:ln w="9525">
            <a:noFill/>
            <a:miter lim="800000"/>
            <a:headEnd/>
            <a:tailEnd/>
          </a:ln>
        </p:spPr>
        <p:txBody>
          <a:bodyPr wrap="none" lIns="0" tIns="0" rIns="0" bIns="0">
            <a:spAutoFit/>
          </a:bodyPr>
          <a:lstStyle/>
          <a:p>
            <a:pPr defTabSz="457200"/>
            <a:endParaRPr lang="en-US" sz="1200" b="1">
              <a:latin typeface="Times New Roman" pitchFamily="18" charset="0"/>
            </a:endParaRPr>
          </a:p>
        </p:txBody>
      </p:sp>
      <p:sp>
        <p:nvSpPr>
          <p:cNvPr id="5249" name="Freeform 266"/>
          <p:cNvSpPr>
            <a:spLocks/>
          </p:cNvSpPr>
          <p:nvPr/>
        </p:nvSpPr>
        <p:spPr bwMode="auto">
          <a:xfrm>
            <a:off x="3429000" y="2563813"/>
            <a:ext cx="149225" cy="219075"/>
          </a:xfrm>
          <a:custGeom>
            <a:avLst/>
            <a:gdLst>
              <a:gd name="T0" fmla="*/ 0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2147483647 h 31"/>
              <a:gd name="T12" fmla="*/ 2147483647 w 20"/>
              <a:gd name="T13" fmla="*/ 2147483647 h 31"/>
              <a:gd name="T14" fmla="*/ 0 w 20"/>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8"/>
                </a:moveTo>
                <a:cubicBezTo>
                  <a:pt x="2" y="7"/>
                  <a:pt x="4" y="7"/>
                  <a:pt x="5" y="6"/>
                </a:cubicBezTo>
                <a:cubicBezTo>
                  <a:pt x="7" y="5"/>
                  <a:pt x="7" y="1"/>
                  <a:pt x="9" y="1"/>
                </a:cubicBezTo>
                <a:cubicBezTo>
                  <a:pt x="13" y="0"/>
                  <a:pt x="17" y="2"/>
                  <a:pt x="20" y="3"/>
                </a:cubicBezTo>
                <a:cubicBezTo>
                  <a:pt x="19" y="9"/>
                  <a:pt x="19" y="26"/>
                  <a:pt x="15" y="30"/>
                </a:cubicBezTo>
                <a:cubicBezTo>
                  <a:pt x="14" y="31"/>
                  <a:pt x="12" y="31"/>
                  <a:pt x="10" y="31"/>
                </a:cubicBezTo>
                <a:cubicBezTo>
                  <a:pt x="9" y="28"/>
                  <a:pt x="9" y="24"/>
                  <a:pt x="7" y="21"/>
                </a:cubicBezTo>
                <a:cubicBezTo>
                  <a:pt x="0" y="10"/>
                  <a:pt x="0" y="15"/>
                  <a:pt x="0" y="8"/>
                </a:cubicBezTo>
                <a:close/>
              </a:path>
            </a:pathLst>
          </a:custGeom>
          <a:solidFill>
            <a:srgbClr val="00FF00"/>
          </a:solidFill>
          <a:ln w="9525" cap="rnd">
            <a:solidFill>
              <a:srgbClr val="000000"/>
            </a:solidFill>
            <a:round/>
            <a:headEnd/>
            <a:tailEnd/>
          </a:ln>
        </p:spPr>
        <p:txBody>
          <a:bodyPr/>
          <a:lstStyle/>
          <a:p>
            <a:endParaRPr lang="en-US"/>
          </a:p>
        </p:txBody>
      </p:sp>
      <p:sp>
        <p:nvSpPr>
          <p:cNvPr id="5250" name="Freeform 267"/>
          <p:cNvSpPr>
            <a:spLocks/>
          </p:cNvSpPr>
          <p:nvPr/>
        </p:nvSpPr>
        <p:spPr bwMode="auto">
          <a:xfrm>
            <a:off x="3124200" y="1792288"/>
            <a:ext cx="150813" cy="219075"/>
          </a:xfrm>
          <a:custGeom>
            <a:avLst/>
            <a:gdLst>
              <a:gd name="T0" fmla="*/ 0 w 20"/>
              <a:gd name="T1" fmla="*/ 2147483647 h 31"/>
              <a:gd name="T2" fmla="*/ 2147483647 w 20"/>
              <a:gd name="T3" fmla="*/ 2147483647 h 31"/>
              <a:gd name="T4" fmla="*/ 2147483647 w 20"/>
              <a:gd name="T5" fmla="*/ 2147483647 h 31"/>
              <a:gd name="T6" fmla="*/ 2147483647 w 20"/>
              <a:gd name="T7" fmla="*/ 2147483647 h 31"/>
              <a:gd name="T8" fmla="*/ 2147483647 w 20"/>
              <a:gd name="T9" fmla="*/ 2147483647 h 31"/>
              <a:gd name="T10" fmla="*/ 2147483647 w 20"/>
              <a:gd name="T11" fmla="*/ 2147483647 h 31"/>
              <a:gd name="T12" fmla="*/ 2147483647 w 20"/>
              <a:gd name="T13" fmla="*/ 2147483647 h 31"/>
              <a:gd name="T14" fmla="*/ 0 w 20"/>
              <a:gd name="T15" fmla="*/ 2147483647 h 31"/>
              <a:gd name="T16" fmla="*/ 0 60000 65536"/>
              <a:gd name="T17" fmla="*/ 0 60000 65536"/>
              <a:gd name="T18" fmla="*/ 0 60000 65536"/>
              <a:gd name="T19" fmla="*/ 0 60000 65536"/>
              <a:gd name="T20" fmla="*/ 0 60000 65536"/>
              <a:gd name="T21" fmla="*/ 0 60000 65536"/>
              <a:gd name="T22" fmla="*/ 0 60000 65536"/>
              <a:gd name="T23" fmla="*/ 0 60000 65536"/>
              <a:gd name="T24" fmla="*/ 0 w 20"/>
              <a:gd name="T25" fmla="*/ 0 h 31"/>
              <a:gd name="T26" fmla="*/ 20 w 20"/>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 h="31">
                <a:moveTo>
                  <a:pt x="0" y="8"/>
                </a:moveTo>
                <a:cubicBezTo>
                  <a:pt x="2" y="7"/>
                  <a:pt x="4" y="7"/>
                  <a:pt x="5" y="6"/>
                </a:cubicBezTo>
                <a:cubicBezTo>
                  <a:pt x="7" y="5"/>
                  <a:pt x="7" y="1"/>
                  <a:pt x="9" y="1"/>
                </a:cubicBezTo>
                <a:cubicBezTo>
                  <a:pt x="13" y="0"/>
                  <a:pt x="17" y="2"/>
                  <a:pt x="20" y="3"/>
                </a:cubicBezTo>
                <a:cubicBezTo>
                  <a:pt x="19" y="9"/>
                  <a:pt x="19" y="26"/>
                  <a:pt x="15" y="30"/>
                </a:cubicBezTo>
                <a:cubicBezTo>
                  <a:pt x="14" y="31"/>
                  <a:pt x="12" y="31"/>
                  <a:pt x="10" y="31"/>
                </a:cubicBezTo>
                <a:cubicBezTo>
                  <a:pt x="9" y="28"/>
                  <a:pt x="9" y="24"/>
                  <a:pt x="7" y="21"/>
                </a:cubicBezTo>
                <a:cubicBezTo>
                  <a:pt x="0" y="10"/>
                  <a:pt x="0" y="15"/>
                  <a:pt x="0" y="8"/>
                </a:cubicBezTo>
                <a:close/>
              </a:path>
            </a:pathLst>
          </a:custGeom>
          <a:solidFill>
            <a:srgbClr val="00FF00"/>
          </a:solidFill>
          <a:ln w="9525" cap="rnd">
            <a:solidFill>
              <a:srgbClr val="000000"/>
            </a:solidFill>
            <a:round/>
            <a:headEnd/>
            <a:tailEnd/>
          </a:ln>
        </p:spPr>
        <p:txBody>
          <a:bodyPr/>
          <a:lstStyle/>
          <a:p>
            <a:endParaRPr lang="en-US"/>
          </a:p>
        </p:txBody>
      </p:sp>
      <p:sp>
        <p:nvSpPr>
          <p:cNvPr id="5251" name="Rectangle 269"/>
          <p:cNvSpPr>
            <a:spLocks noChangeArrowheads="1"/>
          </p:cNvSpPr>
          <p:nvPr/>
        </p:nvSpPr>
        <p:spPr bwMode="auto">
          <a:xfrm>
            <a:off x="3721100" y="2000250"/>
            <a:ext cx="574675" cy="136525"/>
          </a:xfrm>
          <a:prstGeom prst="rect">
            <a:avLst/>
          </a:prstGeom>
          <a:noFill/>
          <a:ln w="9525">
            <a:noFill/>
            <a:miter lim="800000"/>
            <a:headEnd/>
            <a:tailEnd/>
          </a:ln>
        </p:spPr>
        <p:txBody>
          <a:bodyPr wrap="none" lIns="0" tIns="0" rIns="0" bIns="0">
            <a:spAutoFit/>
          </a:bodyPr>
          <a:lstStyle/>
          <a:p>
            <a:pPr defTabSz="457200"/>
            <a:r>
              <a:rPr lang="en-US" sz="900" b="1">
                <a:solidFill>
                  <a:srgbClr val="000000"/>
                </a:solidFill>
                <a:latin typeface="Arial Narrow" pitchFamily="34" charset="0"/>
              </a:rPr>
              <a:t>Uttarakhand </a:t>
            </a:r>
            <a:endParaRPr lang="en-US" sz="900" b="1">
              <a:latin typeface="Arial Narrow" pitchFamily="34" charset="0"/>
            </a:endParaRPr>
          </a:p>
        </p:txBody>
      </p:sp>
      <p:sp>
        <p:nvSpPr>
          <p:cNvPr id="5252" name="Rectangle 272"/>
          <p:cNvSpPr>
            <a:spLocks noChangeArrowheads="1"/>
          </p:cNvSpPr>
          <p:nvPr/>
        </p:nvSpPr>
        <p:spPr bwMode="auto">
          <a:xfrm>
            <a:off x="3886200" y="2630488"/>
            <a:ext cx="7620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UP</a:t>
            </a:r>
          </a:p>
        </p:txBody>
      </p:sp>
      <p:sp>
        <p:nvSpPr>
          <p:cNvPr id="5253" name="Rectangle 273"/>
          <p:cNvSpPr>
            <a:spLocks noChangeArrowheads="1"/>
          </p:cNvSpPr>
          <p:nvPr/>
        </p:nvSpPr>
        <p:spPr bwMode="auto">
          <a:xfrm>
            <a:off x="3276600" y="3468688"/>
            <a:ext cx="7620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MP</a:t>
            </a:r>
          </a:p>
        </p:txBody>
      </p:sp>
      <p:sp>
        <p:nvSpPr>
          <p:cNvPr id="5254" name="Rectangle 274"/>
          <p:cNvSpPr>
            <a:spLocks noChangeArrowheads="1"/>
          </p:cNvSpPr>
          <p:nvPr/>
        </p:nvSpPr>
        <p:spPr bwMode="auto">
          <a:xfrm>
            <a:off x="2743200" y="4154488"/>
            <a:ext cx="9144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Maharashtra</a:t>
            </a:r>
          </a:p>
        </p:txBody>
      </p:sp>
      <p:sp>
        <p:nvSpPr>
          <p:cNvPr id="5255" name="Rectangle 275"/>
          <p:cNvSpPr>
            <a:spLocks noChangeArrowheads="1"/>
          </p:cNvSpPr>
          <p:nvPr/>
        </p:nvSpPr>
        <p:spPr bwMode="auto">
          <a:xfrm>
            <a:off x="3657600" y="4764088"/>
            <a:ext cx="7620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AP</a:t>
            </a:r>
          </a:p>
        </p:txBody>
      </p:sp>
      <p:sp>
        <p:nvSpPr>
          <p:cNvPr id="5256" name="Rectangle 276"/>
          <p:cNvSpPr>
            <a:spLocks noChangeArrowheads="1"/>
          </p:cNvSpPr>
          <p:nvPr/>
        </p:nvSpPr>
        <p:spPr bwMode="auto">
          <a:xfrm>
            <a:off x="4495800" y="4002088"/>
            <a:ext cx="7620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Orissa </a:t>
            </a:r>
          </a:p>
        </p:txBody>
      </p:sp>
      <p:sp>
        <p:nvSpPr>
          <p:cNvPr id="5257" name="Rectangle 277"/>
          <p:cNvSpPr>
            <a:spLocks noChangeArrowheads="1"/>
          </p:cNvSpPr>
          <p:nvPr/>
        </p:nvSpPr>
        <p:spPr bwMode="auto">
          <a:xfrm>
            <a:off x="6019800" y="2630488"/>
            <a:ext cx="7620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Assam</a:t>
            </a:r>
          </a:p>
        </p:txBody>
      </p:sp>
      <p:sp>
        <p:nvSpPr>
          <p:cNvPr id="5258" name="Rectangle 278"/>
          <p:cNvSpPr>
            <a:spLocks noChangeArrowheads="1"/>
          </p:cNvSpPr>
          <p:nvPr/>
        </p:nvSpPr>
        <p:spPr bwMode="auto">
          <a:xfrm>
            <a:off x="6732588" y="2565400"/>
            <a:ext cx="282575" cy="138113"/>
          </a:xfrm>
          <a:prstGeom prst="rect">
            <a:avLst/>
          </a:prstGeom>
          <a:solidFill>
            <a:schemeClr val="bg1"/>
          </a:solidFill>
          <a:ln w="9525">
            <a:noFill/>
            <a:miter lim="800000"/>
            <a:headEnd/>
            <a:tailEnd/>
          </a:ln>
        </p:spPr>
        <p:txBody>
          <a:bodyPr lIns="0" tIns="0" rIns="0" bIns="0">
            <a:spAutoFit/>
          </a:bodyPr>
          <a:lstStyle/>
          <a:p>
            <a:pPr defTabSz="457200"/>
            <a:r>
              <a:rPr lang="en-US" sz="900" b="1">
                <a:latin typeface="Arial Narrow" pitchFamily="34" charset="0"/>
              </a:rPr>
              <a:t>NGL</a:t>
            </a:r>
          </a:p>
        </p:txBody>
      </p:sp>
      <p:sp>
        <p:nvSpPr>
          <p:cNvPr id="5259" name="Rectangle 279"/>
          <p:cNvSpPr>
            <a:spLocks noChangeArrowheads="1"/>
          </p:cNvSpPr>
          <p:nvPr/>
        </p:nvSpPr>
        <p:spPr bwMode="auto">
          <a:xfrm>
            <a:off x="6354763" y="2905125"/>
            <a:ext cx="762000" cy="138113"/>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MNP</a:t>
            </a:r>
          </a:p>
        </p:txBody>
      </p:sp>
      <p:sp>
        <p:nvSpPr>
          <p:cNvPr id="5260" name="Rectangle 280"/>
          <p:cNvSpPr>
            <a:spLocks noChangeArrowheads="1"/>
          </p:cNvSpPr>
          <p:nvPr/>
        </p:nvSpPr>
        <p:spPr bwMode="auto">
          <a:xfrm>
            <a:off x="6443663" y="3284538"/>
            <a:ext cx="762000" cy="138112"/>
          </a:xfrm>
          <a:prstGeom prst="rect">
            <a:avLst/>
          </a:prstGeom>
          <a:solidFill>
            <a:schemeClr val="bg1"/>
          </a:solidFill>
          <a:ln w="9525">
            <a:noFill/>
            <a:miter lim="800000"/>
            <a:headEnd/>
            <a:tailEnd/>
          </a:ln>
        </p:spPr>
        <p:txBody>
          <a:bodyPr lIns="0" tIns="0" rIns="0" bIns="0">
            <a:spAutoFit/>
          </a:bodyPr>
          <a:lstStyle/>
          <a:p>
            <a:pPr defTabSz="457200"/>
            <a:r>
              <a:rPr lang="en-US" sz="900" b="1">
                <a:latin typeface="Arial Narrow" pitchFamily="34" charset="0"/>
              </a:rPr>
              <a:t>MZR</a:t>
            </a:r>
          </a:p>
        </p:txBody>
      </p:sp>
      <p:sp>
        <p:nvSpPr>
          <p:cNvPr id="5261" name="Line 281"/>
          <p:cNvSpPr>
            <a:spLocks noChangeShapeType="1"/>
          </p:cNvSpPr>
          <p:nvPr/>
        </p:nvSpPr>
        <p:spPr bwMode="auto">
          <a:xfrm>
            <a:off x="5486400" y="2500313"/>
            <a:ext cx="0" cy="152400"/>
          </a:xfrm>
          <a:prstGeom prst="line">
            <a:avLst/>
          </a:prstGeom>
          <a:noFill/>
          <a:ln w="9525" cap="rnd">
            <a:solidFill>
              <a:srgbClr val="000000"/>
            </a:solidFill>
            <a:round/>
            <a:headEnd/>
            <a:tailEnd/>
          </a:ln>
        </p:spPr>
        <p:txBody>
          <a:bodyPr/>
          <a:lstStyle/>
          <a:p>
            <a:endParaRPr lang="en-US"/>
          </a:p>
        </p:txBody>
      </p:sp>
      <p:sp>
        <p:nvSpPr>
          <p:cNvPr id="5262" name="Rectangle 283"/>
          <p:cNvSpPr>
            <a:spLocks noChangeArrowheads="1"/>
          </p:cNvSpPr>
          <p:nvPr/>
        </p:nvSpPr>
        <p:spPr bwMode="auto">
          <a:xfrm>
            <a:off x="5715000" y="3240088"/>
            <a:ext cx="685800"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TRIPURA</a:t>
            </a:r>
          </a:p>
        </p:txBody>
      </p:sp>
      <p:sp>
        <p:nvSpPr>
          <p:cNvPr id="5263" name="Rectangle 2"/>
          <p:cNvSpPr>
            <a:spLocks noChangeArrowheads="1"/>
          </p:cNvSpPr>
          <p:nvPr/>
        </p:nvSpPr>
        <p:spPr bwMode="auto">
          <a:xfrm>
            <a:off x="323850" y="0"/>
            <a:ext cx="8712200" cy="523220"/>
          </a:xfrm>
          <a:prstGeom prst="rect">
            <a:avLst/>
          </a:prstGeom>
          <a:noFill/>
          <a:ln w="9525">
            <a:noFill/>
            <a:miter lim="800000"/>
            <a:headEnd/>
            <a:tailEnd/>
          </a:ln>
        </p:spPr>
        <p:txBody>
          <a:bodyPr>
            <a:spAutoFit/>
          </a:bodyPr>
          <a:lstStyle/>
          <a:p>
            <a:pPr algn="ctr" eaLnBrk="0" hangingPunct="0"/>
            <a:r>
              <a:rPr lang="en-US" sz="2800" b="1" dirty="0">
                <a:solidFill>
                  <a:srgbClr val="002060"/>
                </a:solidFill>
              </a:rPr>
              <a:t>SWAN </a:t>
            </a:r>
            <a:r>
              <a:rPr lang="en-US" sz="2800" b="1" dirty="0" smtClean="0">
                <a:solidFill>
                  <a:srgbClr val="002060"/>
                </a:solidFill>
              </a:rPr>
              <a:t>implementation status - March '13</a:t>
            </a:r>
            <a:endParaRPr lang="en-US" sz="2800" b="1" dirty="0">
              <a:solidFill>
                <a:srgbClr val="002060"/>
              </a:solidFill>
            </a:endParaRPr>
          </a:p>
        </p:txBody>
      </p:sp>
      <p:sp>
        <p:nvSpPr>
          <p:cNvPr id="5264" name="Rectangle 241"/>
          <p:cNvSpPr>
            <a:spLocks noChangeArrowheads="1"/>
          </p:cNvSpPr>
          <p:nvPr/>
        </p:nvSpPr>
        <p:spPr bwMode="auto">
          <a:xfrm>
            <a:off x="3143250" y="1846263"/>
            <a:ext cx="206375" cy="138112"/>
          </a:xfrm>
          <a:prstGeom prst="rect">
            <a:avLst/>
          </a:prstGeom>
          <a:noFill/>
          <a:ln w="9525">
            <a:solidFill>
              <a:srgbClr val="00FF00"/>
            </a:solidFill>
            <a:miter lim="800000"/>
            <a:headEnd/>
            <a:tailEnd/>
          </a:ln>
        </p:spPr>
        <p:txBody>
          <a:bodyPr wrap="none" lIns="0" tIns="0" rIns="0" bIns="0">
            <a:spAutoFit/>
          </a:bodyPr>
          <a:lstStyle/>
          <a:p>
            <a:pPr defTabSz="457200"/>
            <a:r>
              <a:rPr lang="en-US" sz="900" b="1">
                <a:latin typeface="Arial Narrow" pitchFamily="34" charset="0"/>
              </a:rPr>
              <a:t>CHD</a:t>
            </a:r>
          </a:p>
        </p:txBody>
      </p:sp>
      <p:sp>
        <p:nvSpPr>
          <p:cNvPr id="5265" name="Rectangle 4"/>
          <p:cNvSpPr>
            <a:spLocks noChangeArrowheads="1"/>
          </p:cNvSpPr>
          <p:nvPr/>
        </p:nvSpPr>
        <p:spPr bwMode="auto">
          <a:xfrm>
            <a:off x="6191250" y="4643438"/>
            <a:ext cx="365125" cy="209550"/>
          </a:xfrm>
          <a:prstGeom prst="rect">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buFont typeface="Arial" pitchFamily="34" charset="0"/>
              <a:buNone/>
            </a:pPr>
            <a:r>
              <a:rPr lang="en-US" sz="1200" b="1">
                <a:latin typeface="Times New Roman" pitchFamily="18" charset="0"/>
              </a:rPr>
              <a:t>4</a:t>
            </a:r>
          </a:p>
        </p:txBody>
      </p:sp>
      <p:sp>
        <p:nvSpPr>
          <p:cNvPr id="5266" name="Rectangle 8"/>
          <p:cNvSpPr>
            <a:spLocks noChangeArrowheads="1"/>
          </p:cNvSpPr>
          <p:nvPr/>
        </p:nvSpPr>
        <p:spPr bwMode="auto">
          <a:xfrm>
            <a:off x="6745288" y="4643438"/>
            <a:ext cx="2541587" cy="184150"/>
          </a:xfrm>
          <a:prstGeom prst="rect">
            <a:avLst/>
          </a:prstGeom>
          <a:noFill/>
          <a:ln w="9525">
            <a:noFill/>
            <a:miter lim="800000"/>
            <a:headEnd/>
            <a:tailEnd/>
          </a:ln>
        </p:spPr>
        <p:txBody>
          <a:bodyPr lIns="0" tIns="0" rIns="0" bIns="0">
            <a:spAutoFit/>
          </a:bodyPr>
          <a:lstStyle/>
          <a:p>
            <a:pPr defTabSz="457200"/>
            <a:r>
              <a:rPr lang="en-US" sz="1200" b="1">
                <a:latin typeface="Arial Narrow" pitchFamily="34" charset="0"/>
              </a:rPr>
              <a:t>Bid Process in progress</a:t>
            </a:r>
          </a:p>
        </p:txBody>
      </p:sp>
      <p:sp>
        <p:nvSpPr>
          <p:cNvPr id="5267" name="Rectangle 8"/>
          <p:cNvSpPr>
            <a:spLocks noChangeArrowheads="1"/>
          </p:cNvSpPr>
          <p:nvPr/>
        </p:nvSpPr>
        <p:spPr bwMode="auto">
          <a:xfrm>
            <a:off x="6156325" y="5999163"/>
            <a:ext cx="2541588" cy="184150"/>
          </a:xfrm>
          <a:prstGeom prst="rect">
            <a:avLst/>
          </a:prstGeom>
          <a:noFill/>
          <a:ln w="9525">
            <a:noFill/>
            <a:miter lim="800000"/>
            <a:headEnd/>
            <a:tailEnd/>
          </a:ln>
        </p:spPr>
        <p:txBody>
          <a:bodyPr lIns="0" tIns="0" rIns="0" bIns="0">
            <a:spAutoFit/>
          </a:bodyPr>
          <a:lstStyle/>
          <a:p>
            <a:pPr defTabSz="457200"/>
            <a:r>
              <a:rPr lang="en-US" sz="1200" b="1">
                <a:latin typeface="Arial Narrow" pitchFamily="34" charset="0"/>
              </a:rPr>
              <a:t> * Implemented  under State  Scheme</a:t>
            </a:r>
          </a:p>
        </p:txBody>
      </p:sp>
      <p:sp>
        <p:nvSpPr>
          <p:cNvPr id="5268" name="Rectangle 240"/>
          <p:cNvSpPr>
            <a:spLocks noChangeArrowheads="1"/>
          </p:cNvSpPr>
          <p:nvPr/>
        </p:nvSpPr>
        <p:spPr bwMode="auto">
          <a:xfrm>
            <a:off x="3422650" y="2571750"/>
            <a:ext cx="230188"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Delhi</a:t>
            </a:r>
          </a:p>
        </p:txBody>
      </p:sp>
      <p:sp>
        <p:nvSpPr>
          <p:cNvPr id="5269" name="Rectangle 275"/>
          <p:cNvSpPr>
            <a:spLocks noChangeArrowheads="1"/>
          </p:cNvSpPr>
          <p:nvPr/>
        </p:nvSpPr>
        <p:spPr bwMode="auto">
          <a:xfrm>
            <a:off x="2500313" y="4786313"/>
            <a:ext cx="357187" cy="138112"/>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Goa*</a:t>
            </a:r>
          </a:p>
        </p:txBody>
      </p:sp>
      <p:sp>
        <p:nvSpPr>
          <p:cNvPr id="5270" name="Oval 270"/>
          <p:cNvSpPr>
            <a:spLocks noChangeArrowheads="1"/>
          </p:cNvSpPr>
          <p:nvPr/>
        </p:nvSpPr>
        <p:spPr bwMode="auto">
          <a:xfrm>
            <a:off x="1512888" y="5516563"/>
            <a:ext cx="93662" cy="111125"/>
          </a:xfrm>
          <a:prstGeom prst="ellipse">
            <a:avLst/>
          </a:prstGeom>
          <a:solidFill>
            <a:srgbClr val="66FF33"/>
          </a:solidFill>
          <a:ln w="9525">
            <a:solidFill>
              <a:srgbClr val="000000"/>
            </a:solidFill>
            <a:round/>
            <a:headEnd/>
            <a:tailEnd/>
          </a:ln>
        </p:spPr>
        <p:txBody>
          <a:bodyPr wrap="none" anchor="ctr"/>
          <a:lstStyle/>
          <a:p>
            <a:endParaRPr lang="en-US">
              <a:latin typeface="Calibri" pitchFamily="34" charset="0"/>
            </a:endParaRPr>
          </a:p>
        </p:txBody>
      </p:sp>
      <p:sp>
        <p:nvSpPr>
          <p:cNvPr id="5271" name="Oval 271"/>
          <p:cNvSpPr>
            <a:spLocks noChangeArrowheads="1"/>
          </p:cNvSpPr>
          <p:nvPr/>
        </p:nvSpPr>
        <p:spPr bwMode="auto">
          <a:xfrm>
            <a:off x="1430338" y="5294313"/>
            <a:ext cx="82550" cy="144462"/>
          </a:xfrm>
          <a:prstGeom prst="ellipse">
            <a:avLst/>
          </a:prstGeom>
          <a:solidFill>
            <a:srgbClr val="66FF33"/>
          </a:solidFill>
          <a:ln w="9525">
            <a:solidFill>
              <a:srgbClr val="000000"/>
            </a:solidFill>
            <a:round/>
            <a:headEnd/>
            <a:tailEnd/>
          </a:ln>
        </p:spPr>
        <p:txBody>
          <a:bodyPr wrap="none" anchor="ctr"/>
          <a:lstStyle/>
          <a:p>
            <a:endParaRPr lang="en-US">
              <a:latin typeface="Calibri" pitchFamily="34" charset="0"/>
            </a:endParaRPr>
          </a:p>
        </p:txBody>
      </p:sp>
      <p:sp>
        <p:nvSpPr>
          <p:cNvPr id="5272" name="Oval 272"/>
          <p:cNvSpPr>
            <a:spLocks noChangeArrowheads="1"/>
          </p:cNvSpPr>
          <p:nvPr/>
        </p:nvSpPr>
        <p:spPr bwMode="auto">
          <a:xfrm>
            <a:off x="1606550" y="5334000"/>
            <a:ext cx="139700" cy="104775"/>
          </a:xfrm>
          <a:prstGeom prst="ellipse">
            <a:avLst/>
          </a:prstGeom>
          <a:solidFill>
            <a:srgbClr val="66FF33"/>
          </a:solidFill>
          <a:ln w="9525">
            <a:solidFill>
              <a:srgbClr val="000000"/>
            </a:solidFill>
            <a:round/>
            <a:headEnd/>
            <a:tailEnd/>
          </a:ln>
        </p:spPr>
        <p:txBody>
          <a:bodyPr wrap="none" anchor="ctr"/>
          <a:lstStyle/>
          <a:p>
            <a:endParaRPr lang="en-US">
              <a:latin typeface="Calibri" pitchFamily="34" charset="0"/>
            </a:endParaRPr>
          </a:p>
        </p:txBody>
      </p:sp>
      <p:sp>
        <p:nvSpPr>
          <p:cNvPr id="5273" name="Text Box 273"/>
          <p:cNvSpPr txBox="1">
            <a:spLocks noChangeArrowheads="1"/>
          </p:cNvSpPr>
          <p:nvPr/>
        </p:nvSpPr>
        <p:spPr bwMode="auto">
          <a:xfrm>
            <a:off x="1277938" y="5761038"/>
            <a:ext cx="1019175" cy="217487"/>
          </a:xfrm>
          <a:prstGeom prst="rect">
            <a:avLst/>
          </a:prstGeom>
          <a:noFill/>
          <a:ln w="9525">
            <a:noFill/>
            <a:miter lim="800000"/>
            <a:headEnd/>
            <a:tailEnd/>
          </a:ln>
        </p:spPr>
        <p:txBody>
          <a:bodyPr>
            <a:spAutoFit/>
          </a:bodyPr>
          <a:lstStyle/>
          <a:p>
            <a:pPr marL="342900" indent="-342900">
              <a:lnSpc>
                <a:spcPct val="90000"/>
              </a:lnSpc>
              <a:spcBef>
                <a:spcPct val="50000"/>
              </a:spcBef>
              <a:buClr>
                <a:schemeClr val="tx1"/>
              </a:buClr>
              <a:buSzPct val="75000"/>
              <a:buFont typeface="Wingdings" pitchFamily="2" charset="2"/>
              <a:buNone/>
            </a:pPr>
            <a:r>
              <a:rPr lang="en-US" sz="900" b="1">
                <a:latin typeface="Arial Narrow" pitchFamily="34" charset="0"/>
              </a:rPr>
              <a:t>Lakshadweep</a:t>
            </a:r>
          </a:p>
        </p:txBody>
      </p:sp>
      <p:sp>
        <p:nvSpPr>
          <p:cNvPr id="5274" name="Rectangle 273"/>
          <p:cNvSpPr>
            <a:spLocks noChangeArrowheads="1"/>
          </p:cNvSpPr>
          <p:nvPr/>
        </p:nvSpPr>
        <p:spPr bwMode="auto">
          <a:xfrm>
            <a:off x="4643438" y="3429000"/>
            <a:ext cx="357187" cy="138113"/>
          </a:xfrm>
          <a:prstGeom prst="rect">
            <a:avLst/>
          </a:prstGeom>
          <a:noFill/>
          <a:ln w="9525">
            <a:noFill/>
            <a:miter lim="800000"/>
            <a:headEnd/>
            <a:tailEnd/>
          </a:ln>
        </p:spPr>
        <p:txBody>
          <a:bodyPr lIns="0" tIns="0" rIns="0" bIns="0">
            <a:spAutoFit/>
          </a:bodyPr>
          <a:lstStyle/>
          <a:p>
            <a:pPr defTabSz="457200"/>
            <a:r>
              <a:rPr lang="en-US" sz="900" b="1">
                <a:latin typeface="Arial Narrow" pitchFamily="34" charset="0"/>
              </a:rPr>
              <a:t>JHD</a:t>
            </a:r>
          </a:p>
        </p:txBody>
      </p:sp>
      <p:sp>
        <p:nvSpPr>
          <p:cNvPr id="5275" name="Oval 260"/>
          <p:cNvSpPr>
            <a:spLocks noChangeArrowheads="1"/>
          </p:cNvSpPr>
          <p:nvPr/>
        </p:nvSpPr>
        <p:spPr bwMode="auto">
          <a:xfrm>
            <a:off x="2643188" y="4000500"/>
            <a:ext cx="71437" cy="71438"/>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76" name="Oval 261"/>
          <p:cNvSpPr>
            <a:spLocks noChangeArrowheads="1"/>
          </p:cNvSpPr>
          <p:nvPr/>
        </p:nvSpPr>
        <p:spPr bwMode="auto">
          <a:xfrm>
            <a:off x="2643188" y="4214813"/>
            <a:ext cx="71437" cy="71437"/>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77" name="Oval 262"/>
          <p:cNvSpPr>
            <a:spLocks noChangeArrowheads="1"/>
          </p:cNvSpPr>
          <p:nvPr/>
        </p:nvSpPr>
        <p:spPr bwMode="auto">
          <a:xfrm>
            <a:off x="4929188" y="5072063"/>
            <a:ext cx="74612" cy="157162"/>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78" name="Oval 263"/>
          <p:cNvSpPr>
            <a:spLocks noChangeArrowheads="1"/>
          </p:cNvSpPr>
          <p:nvPr/>
        </p:nvSpPr>
        <p:spPr bwMode="auto">
          <a:xfrm>
            <a:off x="5143500" y="5214938"/>
            <a:ext cx="76200" cy="158750"/>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79" name="Oval 264"/>
          <p:cNvSpPr>
            <a:spLocks noChangeArrowheads="1"/>
          </p:cNvSpPr>
          <p:nvPr/>
        </p:nvSpPr>
        <p:spPr bwMode="auto">
          <a:xfrm>
            <a:off x="5081588" y="5510213"/>
            <a:ext cx="61912" cy="133350"/>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80" name="Oval 265"/>
          <p:cNvSpPr>
            <a:spLocks noChangeArrowheads="1"/>
          </p:cNvSpPr>
          <p:nvPr/>
        </p:nvSpPr>
        <p:spPr bwMode="auto">
          <a:xfrm flipH="1">
            <a:off x="5072063" y="5662613"/>
            <a:ext cx="76200" cy="71437"/>
          </a:xfrm>
          <a:prstGeom prst="ellipse">
            <a:avLst/>
          </a:prstGeom>
          <a:solidFill>
            <a:srgbClr val="FFFF00"/>
          </a:solidFill>
          <a:ln w="9525" cap="rnd">
            <a:solidFill>
              <a:srgbClr val="000000"/>
            </a:solidFill>
            <a:round/>
            <a:headEnd/>
            <a:tailEnd/>
          </a:ln>
        </p:spPr>
        <p:txBody>
          <a:bodyPr/>
          <a:lstStyle/>
          <a:p>
            <a:pPr defTabSz="457200">
              <a:lnSpc>
                <a:spcPct val="87000"/>
              </a:lnSpc>
              <a:buClr>
                <a:srgbClr val="000000"/>
              </a:buClr>
              <a:buSzPct val="100000"/>
            </a:pPr>
            <a:endParaRPr lang="en-US" sz="1200" b="1">
              <a:solidFill>
                <a:schemeClr val="bg1"/>
              </a:solidFill>
              <a:latin typeface="Times New Roman" pitchFamily="18" charset="0"/>
            </a:endParaRPr>
          </a:p>
        </p:txBody>
      </p:sp>
      <p:sp>
        <p:nvSpPr>
          <p:cNvPr id="5281" name="Rectangle 257"/>
          <p:cNvSpPr>
            <a:spLocks noChangeArrowheads="1"/>
          </p:cNvSpPr>
          <p:nvPr/>
        </p:nvSpPr>
        <p:spPr bwMode="auto">
          <a:xfrm>
            <a:off x="5143500" y="4857750"/>
            <a:ext cx="377825"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Andman</a:t>
            </a:r>
          </a:p>
        </p:txBody>
      </p:sp>
      <p:sp>
        <p:nvSpPr>
          <p:cNvPr id="5282" name="Rectangle 257"/>
          <p:cNvSpPr>
            <a:spLocks noChangeArrowheads="1"/>
          </p:cNvSpPr>
          <p:nvPr/>
        </p:nvSpPr>
        <p:spPr bwMode="auto">
          <a:xfrm>
            <a:off x="2265363" y="3933825"/>
            <a:ext cx="687387"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Daman and Diu</a:t>
            </a:r>
          </a:p>
        </p:txBody>
      </p:sp>
      <p:sp>
        <p:nvSpPr>
          <p:cNvPr id="5283" name="Rectangle 257"/>
          <p:cNvSpPr>
            <a:spLocks noChangeArrowheads="1"/>
          </p:cNvSpPr>
          <p:nvPr/>
        </p:nvSpPr>
        <p:spPr bwMode="auto">
          <a:xfrm>
            <a:off x="1581150" y="4219575"/>
            <a:ext cx="1062038" cy="138113"/>
          </a:xfrm>
          <a:prstGeom prst="rect">
            <a:avLst/>
          </a:prstGeom>
          <a:noFill/>
          <a:ln w="9525">
            <a:noFill/>
            <a:miter lim="800000"/>
            <a:headEnd/>
            <a:tailEnd/>
          </a:ln>
        </p:spPr>
        <p:txBody>
          <a:bodyPr wrap="none" lIns="0" tIns="0" rIns="0" bIns="0">
            <a:spAutoFit/>
          </a:bodyPr>
          <a:lstStyle/>
          <a:p>
            <a:pPr defTabSz="457200"/>
            <a:r>
              <a:rPr lang="en-US" sz="900" b="1">
                <a:latin typeface="Arial Narrow" pitchFamily="34" charset="0"/>
              </a:rPr>
              <a:t>Dadar and Nagar Haveli</a:t>
            </a:r>
          </a:p>
        </p:txBody>
      </p:sp>
      <p:sp>
        <p:nvSpPr>
          <p:cNvPr id="5284" name="Rectangle 282"/>
          <p:cNvSpPr>
            <a:spLocks noChangeArrowheads="1"/>
          </p:cNvSpPr>
          <p:nvPr/>
        </p:nvSpPr>
        <p:spPr bwMode="auto">
          <a:xfrm>
            <a:off x="5580063" y="2997200"/>
            <a:ext cx="385762" cy="136525"/>
          </a:xfrm>
          <a:prstGeom prst="rect">
            <a:avLst/>
          </a:prstGeom>
          <a:solidFill>
            <a:schemeClr val="bg1"/>
          </a:solidFill>
          <a:ln w="9525">
            <a:noFill/>
            <a:miter lim="800000"/>
            <a:headEnd/>
            <a:tailEnd/>
          </a:ln>
        </p:spPr>
        <p:txBody>
          <a:bodyPr lIns="0" tIns="0" rIns="0" bIns="0">
            <a:spAutoFit/>
          </a:bodyPr>
          <a:lstStyle/>
          <a:p>
            <a:pPr defTabSz="457200"/>
            <a:r>
              <a:rPr lang="en-US" sz="900" b="1">
                <a:latin typeface="Arial Narrow" pitchFamily="34" charset="0"/>
              </a:rPr>
              <a:t>MGH</a:t>
            </a:r>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04800" y="914400"/>
            <a:ext cx="8001000" cy="2362200"/>
          </a:xfrm>
          <a:prstGeom prst="rect">
            <a:avLst/>
          </a:prstGeom>
          <a:noFill/>
          <a:ln w="9525">
            <a:noFill/>
            <a:miter lim="800000"/>
            <a:headEnd/>
            <a:tailEnd/>
          </a:ln>
        </p:spPr>
        <p:txBody>
          <a:bodyPr lIns="0" tIns="0" rIns="0" bIns="0"/>
          <a:lstStyle/>
          <a:p>
            <a:pPr marL="273050" indent="-273050">
              <a:spcAft>
                <a:spcPts val="900"/>
              </a:spcAft>
              <a:buFont typeface="Arial" pitchFamily="34" charset="0"/>
              <a:buChar char="•"/>
              <a:defRPr/>
            </a:pPr>
            <a:r>
              <a:rPr lang="en-US" sz="2400" b="1" dirty="0">
                <a:latin typeface="+mn-lt"/>
              </a:rPr>
              <a:t>Improving the Utilization</a:t>
            </a:r>
          </a:p>
          <a:p>
            <a:pPr marL="728663" lvl="1" indent="-273050">
              <a:spcAft>
                <a:spcPts val="900"/>
              </a:spcAft>
              <a:buFont typeface="Arial" pitchFamily="34" charset="0"/>
              <a:buChar char="•"/>
              <a:defRPr/>
            </a:pPr>
            <a:r>
              <a:rPr lang="en-US" sz="2400" dirty="0">
                <a:latin typeface="+mn-lt"/>
              </a:rPr>
              <a:t>Providing Internet through SWAN</a:t>
            </a:r>
          </a:p>
          <a:p>
            <a:pPr marL="728663" lvl="1" indent="-273050">
              <a:spcAft>
                <a:spcPts val="900"/>
              </a:spcAft>
              <a:buFont typeface="Arial" pitchFamily="34" charset="0"/>
              <a:buChar char="•"/>
              <a:defRPr/>
            </a:pPr>
            <a:r>
              <a:rPr lang="en-US" sz="2400" dirty="0" smtClean="0"/>
              <a:t>Configuration of Network </a:t>
            </a:r>
            <a:r>
              <a:rPr lang="en-US" sz="2400" dirty="0">
                <a:latin typeface="+mn-lt"/>
              </a:rPr>
              <a:t>Monitoring System (NMS) </a:t>
            </a:r>
          </a:p>
          <a:p>
            <a:pPr marL="728663" lvl="1" indent="-273050">
              <a:spcAft>
                <a:spcPts val="900"/>
              </a:spcAft>
              <a:buFont typeface="Arial" pitchFamily="34" charset="0"/>
              <a:buChar char="•"/>
              <a:defRPr/>
            </a:pPr>
            <a:r>
              <a:rPr lang="en-US" sz="2400" dirty="0" smtClean="0"/>
              <a:t>Add</a:t>
            </a:r>
            <a:r>
              <a:rPr lang="en-US" sz="2400" dirty="0" smtClean="0">
                <a:latin typeface="+mn-lt"/>
              </a:rPr>
              <a:t> </a:t>
            </a:r>
            <a:r>
              <a:rPr lang="en-US" sz="2400" dirty="0">
                <a:latin typeface="+mn-lt"/>
              </a:rPr>
              <a:t>Horizontal offices, </a:t>
            </a:r>
            <a:r>
              <a:rPr lang="en-US" sz="2400" dirty="0" smtClean="0"/>
              <a:t> </a:t>
            </a:r>
            <a:r>
              <a:rPr lang="en-US" sz="2400" dirty="0"/>
              <a:t>e- District, CCTNS &amp; other MMPS</a:t>
            </a:r>
            <a:endParaRPr lang="en-US" sz="2400" dirty="0">
              <a:latin typeface="+mn-lt"/>
            </a:endParaRPr>
          </a:p>
          <a:p>
            <a:pPr marL="728663" lvl="1" indent="-273050">
              <a:spcAft>
                <a:spcPts val="900"/>
              </a:spcAft>
              <a:buFont typeface="Arial" pitchFamily="34" charset="0"/>
              <a:buChar char="•"/>
              <a:defRPr/>
            </a:pPr>
            <a:r>
              <a:rPr lang="en-US" sz="2400" dirty="0" smtClean="0"/>
              <a:t>Mandate utilization of SWAN for all State Applications</a:t>
            </a:r>
            <a:r>
              <a:rPr lang="en-US" sz="2400" dirty="0" smtClean="0">
                <a:latin typeface="+mn-lt"/>
              </a:rPr>
              <a:t> </a:t>
            </a:r>
            <a:endParaRPr lang="en-US" sz="2400" dirty="0">
              <a:latin typeface="+mn-lt"/>
            </a:endParaRPr>
          </a:p>
          <a:p>
            <a:pPr marL="728663" lvl="1" indent="-273050">
              <a:spcAft>
                <a:spcPts val="900"/>
              </a:spcAft>
              <a:buFont typeface="Arial" pitchFamily="34" charset="0"/>
              <a:buChar char="•"/>
              <a:defRPr/>
            </a:pPr>
            <a:r>
              <a:rPr lang="en-US" sz="2400" dirty="0">
                <a:latin typeface="+mn-lt"/>
              </a:rPr>
              <a:t>Power availability </a:t>
            </a:r>
            <a:r>
              <a:rPr lang="en-US" sz="2400" dirty="0" smtClean="0">
                <a:latin typeface="+mn-lt"/>
              </a:rPr>
              <a:t>at </a:t>
            </a:r>
            <a:r>
              <a:rPr lang="en-US" sz="2400" dirty="0" err="1" smtClean="0">
                <a:latin typeface="+mn-lt"/>
              </a:rPr>
              <a:t>PoPs</a:t>
            </a:r>
            <a:endParaRPr lang="en-US" sz="2400" dirty="0">
              <a:latin typeface="+mn-lt"/>
            </a:endParaRPr>
          </a:p>
        </p:txBody>
      </p:sp>
      <p:sp>
        <p:nvSpPr>
          <p:cNvPr id="7" name="Rectangle 2"/>
          <p:cNvSpPr txBox="1">
            <a:spLocks noChangeArrowheads="1"/>
          </p:cNvSpPr>
          <p:nvPr/>
        </p:nvSpPr>
        <p:spPr bwMode="auto">
          <a:xfrm>
            <a:off x="0" y="0"/>
            <a:ext cx="9144000" cy="914400"/>
          </a:xfrm>
          <a:prstGeom prst="rect">
            <a:avLst/>
          </a:prstGeom>
          <a:solidFill>
            <a:srgbClr val="FDFECA"/>
          </a:solidFill>
          <a:ln w="9525">
            <a:noFill/>
            <a:miter lim="800000"/>
            <a:headEnd/>
            <a:tailEnd/>
          </a:ln>
        </p:spPr>
        <p:txBody>
          <a:bodyPr anchor="ctr"/>
          <a:lstStyle/>
          <a:p>
            <a:pPr algn="ctr">
              <a:defRPr/>
            </a:pPr>
            <a:r>
              <a:rPr lang="en-US" sz="3200" b="1" dirty="0">
                <a:solidFill>
                  <a:schemeClr val="tx2">
                    <a:lumMod val="75000"/>
                  </a:schemeClr>
                </a:solidFill>
                <a:latin typeface="+mj-lt"/>
              </a:rPr>
              <a:t>SWAN Issues..... </a:t>
            </a:r>
            <a:r>
              <a:rPr lang="en-US" sz="3200" b="1" dirty="0" smtClean="0">
                <a:solidFill>
                  <a:schemeClr val="tx2">
                    <a:lumMod val="75000"/>
                  </a:schemeClr>
                </a:solidFill>
                <a:latin typeface="+mj-lt"/>
              </a:rPr>
              <a:t>   </a:t>
            </a:r>
            <a:r>
              <a:rPr lang="en-US" sz="3200" b="1" dirty="0">
                <a:solidFill>
                  <a:schemeClr val="tx2">
                    <a:lumMod val="75000"/>
                  </a:schemeClr>
                </a:solidFill>
                <a:latin typeface="+mj-lt"/>
              </a:rPr>
              <a:t>1/2</a:t>
            </a:r>
          </a:p>
        </p:txBody>
      </p:sp>
      <p:sp>
        <p:nvSpPr>
          <p:cNvPr id="5" name="Rectangle 4"/>
          <p:cNvSpPr>
            <a:spLocks noChangeArrowheads="1"/>
          </p:cNvSpPr>
          <p:nvPr/>
        </p:nvSpPr>
        <p:spPr bwMode="auto">
          <a:xfrm>
            <a:off x="152400" y="4114800"/>
            <a:ext cx="8610600" cy="1915909"/>
          </a:xfrm>
          <a:prstGeom prst="rect">
            <a:avLst/>
          </a:prstGeom>
          <a:noFill/>
          <a:ln w="9525">
            <a:noFill/>
            <a:miter lim="800000"/>
            <a:headEnd/>
            <a:tailEnd/>
          </a:ln>
        </p:spPr>
        <p:txBody>
          <a:bodyPr>
            <a:spAutoFit/>
          </a:bodyPr>
          <a:lstStyle/>
          <a:p>
            <a:pPr marL="273050" indent="-273050">
              <a:spcAft>
                <a:spcPts val="900"/>
              </a:spcAft>
              <a:buFont typeface="Arial" pitchFamily="34" charset="0"/>
              <a:buChar char="•"/>
              <a:defRPr/>
            </a:pPr>
            <a:r>
              <a:rPr lang="en-US" sz="2400" b="1" dirty="0">
                <a:latin typeface="+mn-lt"/>
              </a:rPr>
              <a:t>BSNL : Connectivity Issues</a:t>
            </a:r>
          </a:p>
          <a:p>
            <a:pPr marL="728663" lvl="1" indent="-273050">
              <a:spcAft>
                <a:spcPts val="900"/>
              </a:spcAft>
              <a:buFont typeface="Arial" pitchFamily="34" charset="0"/>
              <a:buChar char="•"/>
              <a:defRPr/>
            </a:pPr>
            <a:r>
              <a:rPr lang="en-US" sz="2400" dirty="0">
                <a:latin typeface="+mn-lt"/>
              </a:rPr>
              <a:t>SLA Signing</a:t>
            </a:r>
          </a:p>
          <a:p>
            <a:pPr marL="728663" lvl="1" indent="-273050">
              <a:spcAft>
                <a:spcPts val="900"/>
              </a:spcAft>
              <a:buFont typeface="Arial" pitchFamily="34" charset="0"/>
              <a:buChar char="•"/>
              <a:defRPr/>
            </a:pPr>
            <a:r>
              <a:rPr lang="en-US" sz="2400" dirty="0">
                <a:latin typeface="+mn-lt"/>
              </a:rPr>
              <a:t>OFC at Last Mile </a:t>
            </a:r>
          </a:p>
          <a:p>
            <a:pPr marL="728663" lvl="1" indent="-273050">
              <a:spcAft>
                <a:spcPts val="900"/>
              </a:spcAft>
              <a:buFont typeface="Arial" pitchFamily="34" charset="0"/>
              <a:buChar char="•"/>
              <a:defRPr/>
            </a:pPr>
            <a:r>
              <a:rPr lang="en-US" sz="2400" dirty="0" smtClean="0">
                <a:latin typeface="+mn-lt"/>
              </a:rPr>
              <a:t>Monitoring of link downtime of Bandwidth Service Provider  </a:t>
            </a:r>
            <a:endParaRPr lang="en-US" sz="2400"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edg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bwMode="auto">
          <a:xfrm>
            <a:off x="457200" y="274638"/>
            <a:ext cx="8229600" cy="1143000"/>
          </a:xfrm>
          <a:prstGeom prst="rect">
            <a:avLst/>
          </a:prstGeom>
          <a:noFill/>
          <a:ln>
            <a:miter lim="800000"/>
            <a:headEnd/>
            <a:tailEnd/>
          </a:ln>
        </p:spPr>
        <p:txBody>
          <a:bodyPr/>
          <a:lstStyle/>
          <a:p>
            <a:r>
              <a:rPr lang="en-US" sz="2800" b="1" smtClean="0">
                <a:cs typeface="Arial" charset="0"/>
              </a:rPr>
              <a:t>New initiatives</a:t>
            </a:r>
            <a:endParaRPr lang="en-IN" sz="2800" b="1" smtClean="0">
              <a:cs typeface="Arial" charset="0"/>
            </a:endParaRPr>
          </a:p>
        </p:txBody>
      </p:sp>
      <p:sp>
        <p:nvSpPr>
          <p:cNvPr id="63491" name="Rectangle 2"/>
          <p:cNvSpPr>
            <a:spLocks noChangeArrowheads="1"/>
          </p:cNvSpPr>
          <p:nvPr/>
        </p:nvSpPr>
        <p:spPr bwMode="auto">
          <a:xfrm>
            <a:off x="533400" y="1219200"/>
            <a:ext cx="8001000" cy="4108817"/>
          </a:xfrm>
          <a:prstGeom prst="rect">
            <a:avLst/>
          </a:prstGeom>
          <a:noFill/>
          <a:ln w="9525">
            <a:noFill/>
            <a:miter lim="800000"/>
            <a:headEnd/>
            <a:tailEnd/>
          </a:ln>
        </p:spPr>
        <p:txBody>
          <a:bodyPr>
            <a:spAutoFit/>
          </a:bodyPr>
          <a:lstStyle/>
          <a:p>
            <a:pPr marL="180975" indent="-180975" eaLnBrk="0" hangingPunct="0">
              <a:spcAft>
                <a:spcPts val="900"/>
              </a:spcAft>
              <a:buClr>
                <a:srgbClr val="000000"/>
              </a:buClr>
              <a:buFontTx/>
              <a:buChar char="•"/>
            </a:pPr>
            <a:r>
              <a:rPr lang="en-US" sz="2400" dirty="0">
                <a:solidFill>
                  <a:srgbClr val="000000"/>
                </a:solidFill>
              </a:rPr>
              <a:t>Bandwidth Enhancement</a:t>
            </a:r>
            <a:r>
              <a:rPr lang="en-US" sz="2400" b="0" dirty="0">
                <a:solidFill>
                  <a:srgbClr val="000000"/>
                </a:solidFill>
              </a:rPr>
              <a:t> </a:t>
            </a:r>
          </a:p>
          <a:p>
            <a:pPr marL="625475" lvl="1" indent="-177800" eaLnBrk="0" hangingPunct="0">
              <a:spcAft>
                <a:spcPts val="900"/>
              </a:spcAft>
              <a:buClr>
                <a:srgbClr val="000000"/>
              </a:buClr>
              <a:buFontTx/>
              <a:buChar char="•"/>
            </a:pPr>
            <a:r>
              <a:rPr lang="en-US" sz="2400" b="0" dirty="0" err="1">
                <a:solidFill>
                  <a:srgbClr val="000000"/>
                </a:solidFill>
              </a:rPr>
              <a:t>Upto</a:t>
            </a:r>
            <a:r>
              <a:rPr lang="en-US" sz="2400" b="0" dirty="0">
                <a:solidFill>
                  <a:srgbClr val="000000"/>
                </a:solidFill>
              </a:rPr>
              <a:t> 34 Mbps from SHQ to DHQ</a:t>
            </a:r>
          </a:p>
          <a:p>
            <a:pPr marL="625475" lvl="1" indent="-177800" eaLnBrk="0" hangingPunct="0">
              <a:spcAft>
                <a:spcPts val="900"/>
              </a:spcAft>
              <a:buClr>
                <a:srgbClr val="000000"/>
              </a:buClr>
              <a:buFontTx/>
              <a:buChar char="•"/>
            </a:pPr>
            <a:r>
              <a:rPr lang="en-US" sz="2400" b="0" dirty="0" err="1">
                <a:solidFill>
                  <a:srgbClr val="000000"/>
                </a:solidFill>
              </a:rPr>
              <a:t>Upto</a:t>
            </a:r>
            <a:r>
              <a:rPr lang="en-US" sz="2400" b="0" dirty="0">
                <a:solidFill>
                  <a:srgbClr val="000000"/>
                </a:solidFill>
              </a:rPr>
              <a:t> 8 Mbps from DHQ to BHQ</a:t>
            </a:r>
          </a:p>
          <a:p>
            <a:pPr marL="625475" lvl="1" indent="-177800" eaLnBrk="0" hangingPunct="0">
              <a:spcAft>
                <a:spcPts val="900"/>
              </a:spcAft>
              <a:buClr>
                <a:srgbClr val="000000"/>
              </a:buClr>
              <a:buFontTx/>
              <a:buChar char="•"/>
            </a:pPr>
            <a:endParaRPr lang="en-US" sz="2400" b="0" dirty="0">
              <a:solidFill>
                <a:srgbClr val="000000"/>
              </a:solidFill>
            </a:endParaRPr>
          </a:p>
          <a:p>
            <a:pPr marL="625475" lvl="1" indent="-177800" eaLnBrk="0" hangingPunct="0">
              <a:spcAft>
                <a:spcPts val="900"/>
              </a:spcAft>
              <a:buClr>
                <a:srgbClr val="000000"/>
              </a:buClr>
            </a:pPr>
            <a:endParaRPr lang="en-US" sz="2400" b="0" dirty="0">
              <a:solidFill>
                <a:srgbClr val="000000"/>
              </a:solidFill>
            </a:endParaRPr>
          </a:p>
          <a:p>
            <a:pPr marL="180975" indent="-180975" eaLnBrk="0" hangingPunct="0">
              <a:spcAft>
                <a:spcPts val="900"/>
              </a:spcAft>
              <a:buClr>
                <a:srgbClr val="000000"/>
              </a:buClr>
              <a:buFontTx/>
              <a:buChar char="•"/>
            </a:pPr>
            <a:r>
              <a:rPr lang="en-IN" sz="2400" dirty="0">
                <a:solidFill>
                  <a:srgbClr val="000000"/>
                </a:solidFill>
              </a:rPr>
              <a:t>Integration of Networks &amp; Data </a:t>
            </a:r>
            <a:r>
              <a:rPr lang="en-IN" sz="2400" dirty="0" err="1">
                <a:solidFill>
                  <a:srgbClr val="000000"/>
                </a:solidFill>
              </a:rPr>
              <a:t>Centers</a:t>
            </a:r>
            <a:endParaRPr lang="en-IN" sz="2400" dirty="0">
              <a:solidFill>
                <a:srgbClr val="000000"/>
              </a:solidFill>
            </a:endParaRPr>
          </a:p>
          <a:p>
            <a:pPr marL="625475" lvl="1" indent="-177800" eaLnBrk="0" hangingPunct="0">
              <a:spcAft>
                <a:spcPts val="900"/>
              </a:spcAft>
              <a:buClr>
                <a:srgbClr val="000000"/>
              </a:buClr>
              <a:buFontTx/>
              <a:buChar char="•"/>
            </a:pPr>
            <a:r>
              <a:rPr lang="en-IN" sz="2400" b="0" dirty="0">
                <a:solidFill>
                  <a:srgbClr val="000000"/>
                </a:solidFill>
              </a:rPr>
              <a:t>DIT has now initiated the process to Integrate all State SWANs &amp; SDCs with NKN for Network redundancy and seamless sharing of information. </a:t>
            </a: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704850"/>
            <a:ext cx="8229600" cy="742950"/>
          </a:xfrm>
        </p:spPr>
        <p:txBody>
          <a:bodyPr/>
          <a:lstStyle/>
          <a:p>
            <a:pPr algn="ctr" eaLnBrk="1" hangingPunct="1"/>
            <a:r>
              <a:rPr lang="en-US" sz="2800" b="1" smtClean="0">
                <a:solidFill>
                  <a:schemeClr val="accent1"/>
                </a:solidFill>
              </a:rPr>
              <a:t>National Knowledge Network (NKN)</a:t>
            </a:r>
          </a:p>
        </p:txBody>
      </p:sp>
      <p:sp>
        <p:nvSpPr>
          <p:cNvPr id="21507" name="Rectangle 3"/>
          <p:cNvSpPr>
            <a:spLocks noGrp="1" noChangeArrowheads="1"/>
          </p:cNvSpPr>
          <p:nvPr>
            <p:ph sz="quarter" idx="1"/>
          </p:nvPr>
        </p:nvSpPr>
        <p:spPr>
          <a:xfrm>
            <a:off x="838200" y="1600200"/>
            <a:ext cx="7467600" cy="4419600"/>
          </a:xfrm>
        </p:spPr>
        <p:txBody>
          <a:bodyPr>
            <a:normAutofit lnSpcReduction="10000"/>
          </a:bodyPr>
          <a:lstStyle/>
          <a:p>
            <a:pPr algn="just" eaLnBrk="1" hangingPunct="1"/>
            <a:r>
              <a:rPr lang="en-US" sz="2000" dirty="0" smtClean="0"/>
              <a:t>NKN provides a common platform to the scientists, researchers, doctors, scholars and students to work together for advancing human development.</a:t>
            </a:r>
          </a:p>
          <a:p>
            <a:pPr algn="just" eaLnBrk="1" hangingPunct="1"/>
            <a:r>
              <a:rPr lang="en-US" sz="2000" dirty="0" smtClean="0"/>
              <a:t>NKN shall be a knowledge base for revolutionizing the education system of country</a:t>
            </a:r>
          </a:p>
          <a:p>
            <a:pPr eaLnBrk="1" hangingPunct="1"/>
            <a:r>
              <a:rPr lang="en-US" sz="2000" dirty="0" smtClean="0"/>
              <a:t>The architecture of NKN has been designed for reliability, availability &amp; scalability</a:t>
            </a:r>
          </a:p>
          <a:p>
            <a:pPr eaLnBrk="1" hangingPunct="1"/>
            <a:r>
              <a:rPr lang="en-US" sz="2000" dirty="0" smtClean="0"/>
              <a:t>The network consists of an ultra-high speed core, starting with multiple 2.5/10 G and progressively moving towards 40/100 Gigabits per Second (</a:t>
            </a:r>
            <a:r>
              <a:rPr lang="en-US" sz="2000" dirty="0" err="1" smtClean="0"/>
              <a:t>Gbps</a:t>
            </a:r>
            <a:r>
              <a:rPr lang="en-US" sz="2000" dirty="0" smtClean="0"/>
              <a:t>)</a:t>
            </a:r>
          </a:p>
          <a:p>
            <a:pPr eaLnBrk="1" hangingPunct="1"/>
            <a:r>
              <a:rPr lang="en-US" sz="2000" dirty="0" smtClean="0"/>
              <a:t>The core is complimented with a distribution layer covering all districts at appropriate speeds</a:t>
            </a:r>
          </a:p>
          <a:p>
            <a:pPr eaLnBrk="1" hangingPunct="1"/>
            <a:r>
              <a:rPr lang="en-US" sz="2000" dirty="0" smtClean="0"/>
              <a:t>The participating institutions at the edge would seamlessly connect to NKN at Gigabit per second speed.</a:t>
            </a:r>
          </a:p>
          <a:p>
            <a:pPr eaLnBrk="1" hangingPunct="1"/>
            <a:endParaRPr lang="en-US" sz="1600" dirty="0" smtClean="0"/>
          </a:p>
          <a:p>
            <a:pPr eaLnBrk="1" hangingPunct="1">
              <a:lnSpc>
                <a:spcPct val="80000"/>
              </a:lnSpc>
            </a:pPr>
            <a:endParaRPr lang="en-US" sz="1600" dirty="0" smtClean="0"/>
          </a:p>
          <a:p>
            <a:pPr eaLnBrk="1" hangingPunct="1">
              <a:lnSpc>
                <a:spcPct val="80000"/>
              </a:lnSpc>
            </a:pPr>
            <a:endParaRPr lang="en-US" sz="1600" dirty="0" smtClean="0"/>
          </a:p>
          <a:p>
            <a:pPr eaLnBrk="1" hangingPunct="1">
              <a:lnSpc>
                <a:spcPct val="80000"/>
              </a:lnSpc>
            </a:pPr>
            <a:endParaRPr lang="en-US" sz="1600" dirty="0" smtClean="0"/>
          </a:p>
          <a:p>
            <a:pPr eaLnBrk="1" hangingPunct="1">
              <a:lnSpc>
                <a:spcPct val="80000"/>
              </a:lnSpc>
            </a:pPr>
            <a:endParaRPr lang="en-US" sz="1600" dirty="0" smtClean="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650" name="Title 1"/>
          <p:cNvSpPr>
            <a:spLocks noGrp="1"/>
          </p:cNvSpPr>
          <p:nvPr>
            <p:ph type="ctrTitle"/>
          </p:nvPr>
        </p:nvSpPr>
        <p:spPr>
          <a:xfrm>
            <a:off x="685800" y="2263775"/>
            <a:ext cx="7772400" cy="1470025"/>
          </a:xfrm>
        </p:spPr>
        <p:txBody>
          <a:bodyPr/>
          <a:lstStyle/>
          <a:p>
            <a:r>
              <a:rPr lang="en-US" b="1" dirty="0" smtClean="0">
                <a:solidFill>
                  <a:schemeClr val="bg1"/>
                </a:solidFill>
              </a:rPr>
              <a:t>Mobile Governance</a:t>
            </a:r>
            <a:br>
              <a:rPr lang="en-US" b="1" dirty="0" smtClean="0">
                <a:solidFill>
                  <a:schemeClr val="bg1"/>
                </a:solidFill>
              </a:rPr>
            </a:br>
            <a:endParaRPr lang="en-IN" b="1" dirty="0" smtClean="0">
              <a:solidFill>
                <a:schemeClr val="bg1"/>
              </a:solidFill>
            </a:endParaRPr>
          </a:p>
        </p:txBody>
      </p:sp>
      <p:sp>
        <p:nvSpPr>
          <p:cNvPr id="5" name="Date Placeholder 4"/>
          <p:cNvSpPr>
            <a:spLocks noGrp="1"/>
          </p:cNvSpPr>
          <p:nvPr>
            <p:ph type="dt" sz="half" idx="10"/>
          </p:nvPr>
        </p:nvSpPr>
        <p:spPr/>
        <p:txBody>
          <a:bodyPr/>
          <a:lstStyle/>
          <a:p>
            <a:fld id="{FBC3DC16-E4C0-427D-B4D6-1AD66A691F3B}" type="datetime1">
              <a:rPr lang="en-GB" smtClean="0"/>
              <a:pPr/>
              <a:t>13/03/2014</a:t>
            </a:fld>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107</a:t>
            </a:fld>
            <a:endParaRPr lang="en-GB"/>
          </a:p>
        </p:txBody>
      </p:sp>
      <p:sp>
        <p:nvSpPr>
          <p:cNvPr id="7" name="Footer Placeholder 6"/>
          <p:cNvSpPr>
            <a:spLocks noGrp="1"/>
          </p:cNvSpPr>
          <p:nvPr>
            <p:ph type="ftr" sz="quarter" idx="11"/>
          </p:nvPr>
        </p:nvSpPr>
        <p:spPr/>
        <p:txBody>
          <a:bodyPr/>
          <a:lstStyle/>
          <a:p>
            <a:r>
              <a:rPr lang="en-GB" smtClean="0"/>
              <a:t>DIT, GOI</a:t>
            </a:r>
            <a:endParaRPr lang="en-GB"/>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noGrp="1"/>
          </p:cNvSpPr>
          <p:nvPr>
            <p:ph type="title"/>
          </p:nvPr>
        </p:nvSpPr>
        <p:spPr>
          <a:xfrm>
            <a:off x="609600" y="228600"/>
            <a:ext cx="8305800" cy="990600"/>
          </a:xfrm>
        </p:spPr>
        <p:txBody>
          <a:bodyPr/>
          <a:lstStyle/>
          <a:p>
            <a:r>
              <a:rPr lang="en-US" sz="4000" b="1" smtClean="0"/>
              <a:t>Leveraging Mobiles</a:t>
            </a:r>
          </a:p>
        </p:txBody>
      </p:sp>
      <p:sp>
        <p:nvSpPr>
          <p:cNvPr id="3" name="Content Placeholder 2"/>
          <p:cNvSpPr>
            <a:spLocks noGrp="1"/>
          </p:cNvSpPr>
          <p:nvPr>
            <p:ph sz="quarter" idx="4294967295"/>
          </p:nvPr>
        </p:nvSpPr>
        <p:spPr>
          <a:xfrm>
            <a:off x="609600" y="1803400"/>
            <a:ext cx="4191000" cy="4876800"/>
          </a:xfrm>
        </p:spPr>
        <p:txBody>
          <a:bodyPr>
            <a:normAutofit/>
          </a:bodyPr>
          <a:lstStyle>
            <a:extLst/>
          </a:lstStyle>
          <a:p>
            <a:pPr marL="0" indent="0" fontAlgn="auto">
              <a:spcAft>
                <a:spcPts val="0"/>
              </a:spcAft>
              <a:buFont typeface="Wingdings"/>
              <a:buNone/>
              <a:defRPr/>
            </a:pPr>
            <a:r>
              <a:rPr lang="en-US" altLang="x-none" sz="3000" dirty="0" smtClean="0"/>
              <a:t>Providing Govt. services through mobile devices:</a:t>
            </a:r>
          </a:p>
          <a:p>
            <a:pPr marL="320040" indent="-320040" fontAlgn="auto">
              <a:spcAft>
                <a:spcPts val="0"/>
              </a:spcAft>
              <a:buFont typeface="Wingdings"/>
              <a:buChar char=""/>
              <a:defRPr/>
            </a:pPr>
            <a:r>
              <a:rPr lang="en-US" altLang="x-none" sz="3000" dirty="0" smtClean="0"/>
              <a:t>As an </a:t>
            </a:r>
            <a:r>
              <a:rPr lang="en-US" altLang="x-none" sz="3000" b="1" dirty="0" smtClean="0"/>
              <a:t>extension of the </a:t>
            </a:r>
            <a:r>
              <a:rPr lang="en-US" altLang="x-none" sz="3000" b="1" dirty="0" err="1" smtClean="0"/>
              <a:t>NeGP</a:t>
            </a:r>
            <a:r>
              <a:rPr lang="en-US" altLang="x-none" sz="3000" b="1" dirty="0" smtClean="0"/>
              <a:t> vision</a:t>
            </a:r>
          </a:p>
          <a:p>
            <a:pPr marL="320040" indent="-320040" fontAlgn="auto">
              <a:spcAft>
                <a:spcPts val="0"/>
              </a:spcAft>
              <a:buFont typeface="Wingdings"/>
              <a:buChar char=""/>
              <a:defRPr/>
            </a:pPr>
            <a:r>
              <a:rPr lang="en-US" altLang="x-none" sz="3000" dirty="0"/>
              <a:t>i</a:t>
            </a:r>
            <a:r>
              <a:rPr lang="en-US" altLang="x-none" sz="3000" dirty="0" smtClean="0"/>
              <a:t>n cognizance of the </a:t>
            </a:r>
            <a:r>
              <a:rPr lang="en-US" altLang="x-none" sz="3000" b="1" dirty="0" smtClean="0"/>
              <a:t>vast mobile phone subscriber base</a:t>
            </a:r>
            <a:r>
              <a:rPr lang="en-US" altLang="x-none" sz="3000" dirty="0" smtClean="0"/>
              <a:t> in the country</a:t>
            </a:r>
            <a:endParaRPr lang="en-US" sz="3000" b="1" dirty="0"/>
          </a:p>
        </p:txBody>
      </p:sp>
      <p:sp>
        <p:nvSpPr>
          <p:cNvPr id="13316" name="Rectangle 3"/>
          <p:cNvSpPr>
            <a:spLocks noGrp="1"/>
          </p:cNvSpPr>
          <p:nvPr>
            <p:ph sz="quarter" idx="4294967295"/>
          </p:nvPr>
        </p:nvSpPr>
        <p:spPr>
          <a:xfrm>
            <a:off x="4845050" y="2489200"/>
            <a:ext cx="3886200" cy="2159000"/>
          </a:xfrm>
          <a:solidFill>
            <a:srgbClr val="0070C0"/>
          </a:solidFill>
        </p:spPr>
        <p:txBody>
          <a:bodyPr>
            <a:normAutofit fontScale="92500"/>
          </a:bodyPr>
          <a:lstStyle/>
          <a:p>
            <a:pPr marL="0" indent="0">
              <a:buFont typeface="Wingdings" pitchFamily="2" charset="2"/>
              <a:buNone/>
            </a:pPr>
            <a:r>
              <a:rPr lang="en-US" smtClean="0">
                <a:solidFill>
                  <a:schemeClr val="bg1"/>
                </a:solidFill>
              </a:rPr>
              <a:t>The Framework for Mobile Governance notified in The Gazette of India, February 2012</a:t>
            </a:r>
            <a:endParaRPr lang="en-US"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4000" b="1" smtClean="0"/>
              <a:t>Framework for Mobile Governance</a:t>
            </a:r>
          </a:p>
        </p:txBody>
      </p:sp>
      <p:sp>
        <p:nvSpPr>
          <p:cNvPr id="14339" name="Content Placeholder 2"/>
          <p:cNvSpPr>
            <a:spLocks noGrp="1"/>
          </p:cNvSpPr>
          <p:nvPr>
            <p:ph sz="quarter" idx="4294967295"/>
          </p:nvPr>
        </p:nvSpPr>
        <p:spPr>
          <a:xfrm>
            <a:off x="609600" y="1828800"/>
            <a:ext cx="8382000" cy="5156200"/>
          </a:xfrm>
        </p:spPr>
        <p:txBody>
          <a:bodyPr/>
          <a:lstStyle/>
          <a:p>
            <a:pPr>
              <a:buFont typeface="Wingdings" pitchFamily="2" charset="2"/>
              <a:buNone/>
            </a:pPr>
            <a:r>
              <a:rPr lang="en-US" sz="3200" b="1" dirty="0" smtClean="0"/>
              <a:t>Key Policy Recommendations:</a:t>
            </a:r>
            <a:endParaRPr lang="en-US" sz="3000" dirty="0" smtClean="0"/>
          </a:p>
          <a:p>
            <a:r>
              <a:rPr lang="en-US" sz="3000" dirty="0" smtClean="0"/>
              <a:t>All Govt. Web Sites to be made mobile compliant</a:t>
            </a:r>
          </a:p>
          <a:p>
            <a:r>
              <a:rPr lang="en-US" sz="3000" dirty="0" smtClean="0"/>
              <a:t>Open standards to be adopted for interoperability  </a:t>
            </a:r>
          </a:p>
          <a:p>
            <a:r>
              <a:rPr lang="en-US" sz="3000" dirty="0" smtClean="0"/>
              <a:t>Uniform/single long and short codes to be used:</a:t>
            </a:r>
          </a:p>
          <a:p>
            <a:pPr lvl="1"/>
            <a:r>
              <a:rPr lang="en-US" sz="3000" b="1" dirty="0" smtClean="0"/>
              <a:t>51969 and 166 obtained by </a:t>
            </a:r>
            <a:r>
              <a:rPr lang="en-US" sz="3000" b="1" dirty="0" err="1" smtClean="0"/>
              <a:t>DeitY</a:t>
            </a:r>
            <a:r>
              <a:rPr lang="en-US" sz="3000" b="1" dirty="0" smtClean="0"/>
              <a:t> for M-Gov</a:t>
            </a:r>
          </a:p>
          <a:p>
            <a:r>
              <a:rPr lang="en-US" sz="3000" dirty="0" smtClean="0"/>
              <a:t>All Govt. Depts. and Agencies to deploy mobile apps for providing public services  </a:t>
            </a:r>
          </a:p>
          <a:p>
            <a:pPr>
              <a:buNone/>
            </a:pPr>
            <a:r>
              <a:rPr lang="en-US" sz="2000" dirty="0" smtClean="0">
                <a:hlinkClick r:id="rId2"/>
              </a:rPr>
              <a:t>http://deity.gov.in/content/framework-mobile-governance</a:t>
            </a:r>
            <a:endParaRPr lang="en-US"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Virtualization &amp; Cloud</a:t>
            </a:r>
            <a:endParaRPr lang="en-US" dirty="0"/>
          </a:p>
        </p:txBody>
      </p:sp>
      <p:sp>
        <p:nvSpPr>
          <p:cNvPr id="3" name="Content Placeholder 2"/>
          <p:cNvSpPr>
            <a:spLocks noGrp="1"/>
          </p:cNvSpPr>
          <p:nvPr>
            <p:ph idx="1"/>
          </p:nvPr>
        </p:nvSpPr>
        <p:spPr>
          <a:xfrm>
            <a:off x="457200" y="1295400"/>
            <a:ext cx="8229600" cy="4830763"/>
          </a:xfrm>
        </p:spPr>
        <p:txBody>
          <a:bodyPr>
            <a:normAutofit/>
          </a:bodyPr>
          <a:lstStyle/>
          <a:p>
            <a:r>
              <a:rPr lang="en-US" dirty="0" smtClean="0"/>
              <a:t>Virtualization</a:t>
            </a:r>
          </a:p>
          <a:p>
            <a:pPr lvl="1"/>
            <a:r>
              <a:rPr lang="en-US" dirty="0" smtClean="0"/>
              <a:t>enables you to consolidate your servers and do more with less hardware (resource pooling)</a:t>
            </a:r>
          </a:p>
          <a:p>
            <a:r>
              <a:rPr lang="en-US" dirty="0" smtClean="0"/>
              <a:t>Cloud</a:t>
            </a:r>
          </a:p>
          <a:p>
            <a:pPr marL="631825" lvl="1" indent="-231775" algn="just"/>
            <a:r>
              <a:rPr lang="en-US" sz="2600" dirty="0" smtClean="0">
                <a:latin typeface="Georgia" pitchFamily="18" charset="0"/>
              </a:rPr>
              <a:t>Server virtualization is a pre requisite to Cloud Computing</a:t>
            </a:r>
          </a:p>
          <a:p>
            <a:pPr marL="631825" lvl="1" indent="-231775" algn="just"/>
            <a:r>
              <a:rPr lang="en-US" sz="2600" dirty="0" smtClean="0">
                <a:latin typeface="Georgia" pitchFamily="18" charset="0"/>
              </a:rPr>
              <a:t>Cloud adds to the benefits of on demand self provisioning, rapid elasticity, automation and </a:t>
            </a:r>
            <a:r>
              <a:rPr lang="en-US" sz="2600" dirty="0" smtClean="0">
                <a:latin typeface="Georgia" pitchFamily="18" charset="0"/>
              </a:rPr>
              <a:t>metering</a:t>
            </a:r>
          </a:p>
          <a:p>
            <a:pPr marL="631825" lvl="1" indent="-231775" algn="just"/>
            <a:r>
              <a:rPr lang="en-US" sz="2600" b="1" dirty="0" smtClean="0">
                <a:solidFill>
                  <a:srgbClr val="C00000"/>
                </a:solidFill>
                <a:latin typeface="Georgia" pitchFamily="18" charset="0"/>
              </a:rPr>
              <a:t>It empowers the end user</a:t>
            </a:r>
            <a:endParaRPr lang="en-US" sz="2600" b="1" dirty="0" smtClean="0">
              <a:solidFill>
                <a:srgbClr val="C00000"/>
              </a:solidFill>
              <a:latin typeface="Georgia" pitchFamily="18" charset="0"/>
            </a:endParaRPr>
          </a:p>
          <a:p>
            <a:pPr lvl="1"/>
            <a:endParaRPr lang="en-US" dirty="0" smtClean="0">
              <a:latin typeface="Arial" pitchFamily="34" charset="0"/>
            </a:endParaRPr>
          </a:p>
          <a:p>
            <a:pPr lvl="1"/>
            <a:endParaRPr lang="en-US" dirty="0"/>
          </a:p>
        </p:txBody>
      </p:sp>
      <p:sp>
        <p:nvSpPr>
          <p:cNvPr id="4" name="Date Placeholder 3"/>
          <p:cNvSpPr>
            <a:spLocks noGrp="1"/>
          </p:cNvSpPr>
          <p:nvPr>
            <p:ph type="dt" sz="half" idx="10"/>
          </p:nvPr>
        </p:nvSpPr>
        <p:spPr/>
        <p:txBody>
          <a:bodyPr/>
          <a:lstStyle/>
          <a:p>
            <a:fld id="{4C04D798-1523-4966-B4FC-BFF7BB7D73D2}"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BB585A91-3E87-43EA-A640-3B99FB3B839D}" type="slidenum">
              <a:rPr lang="en-GB" smtClean="0"/>
              <a:pPr/>
              <a:t>11</a:t>
            </a:fld>
            <a:endParaRPr lang="en-GB"/>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p:cNvSpPr>
          <p:nvPr>
            <p:ph type="title"/>
          </p:nvPr>
        </p:nvSpPr>
        <p:spPr/>
        <p:txBody>
          <a:bodyPr/>
          <a:lstStyle/>
          <a:p>
            <a:r>
              <a:rPr lang="en-US" sz="3600" b="1" smtClean="0"/>
              <a:t>Mobile Service Delivery Gateway (MSDG)</a:t>
            </a:r>
          </a:p>
        </p:txBody>
      </p:sp>
      <p:sp>
        <p:nvSpPr>
          <p:cNvPr id="15363" name="Content Placeholder 5"/>
          <p:cNvSpPr>
            <a:spLocks noGrp="1"/>
          </p:cNvSpPr>
          <p:nvPr>
            <p:ph sz="quarter" idx="4294967295"/>
          </p:nvPr>
        </p:nvSpPr>
        <p:spPr>
          <a:xfrm>
            <a:off x="609600" y="1905000"/>
            <a:ext cx="3962400" cy="4470400"/>
          </a:xfrm>
        </p:spPr>
        <p:txBody>
          <a:bodyPr>
            <a:normAutofit lnSpcReduction="10000"/>
          </a:bodyPr>
          <a:lstStyle/>
          <a:p>
            <a:pPr marL="0" indent="0">
              <a:buFont typeface="Wingdings" pitchFamily="2" charset="2"/>
              <a:buNone/>
            </a:pPr>
            <a:r>
              <a:rPr lang="en-US" sz="3000" dirty="0" smtClean="0"/>
              <a:t>MSDG is a key element of the Framework: </a:t>
            </a:r>
          </a:p>
          <a:p>
            <a:pPr marL="273050" lvl="1"/>
            <a:r>
              <a:rPr lang="en-US" sz="2800" dirty="0" smtClean="0"/>
              <a:t>Central hub for all mobile transactions for device- and technology- agnostic solutions</a:t>
            </a:r>
          </a:p>
          <a:p>
            <a:pPr marL="273050" lvl="1"/>
            <a:r>
              <a:rPr lang="en-US" sz="2800" dirty="0" smtClean="0"/>
              <a:t>Provide mobile-based services through various delivery channels</a:t>
            </a:r>
          </a:p>
        </p:txBody>
      </p:sp>
      <p:sp>
        <p:nvSpPr>
          <p:cNvPr id="7" name="Rectangle 6"/>
          <p:cNvSpPr/>
          <p:nvPr/>
        </p:nvSpPr>
        <p:spPr>
          <a:xfrm>
            <a:off x="4876800" y="2286000"/>
            <a:ext cx="3865563" cy="3940175"/>
          </a:xfrm>
          <a:prstGeom prst="rect">
            <a:avLst/>
          </a:prstGeom>
          <a:solidFill>
            <a:srgbClr val="0070C0"/>
          </a:solidFill>
        </p:spPr>
        <p:style>
          <a:lnRef idx="3">
            <a:schemeClr val="lt1"/>
          </a:lnRef>
          <a:fillRef idx="1">
            <a:schemeClr val="accent2"/>
          </a:fillRef>
          <a:effectRef idx="1">
            <a:schemeClr val="accent2"/>
          </a:effectRef>
          <a:fontRef idx="minor">
            <a:schemeClr val="lt1"/>
          </a:fontRef>
        </p:style>
        <p:txBody>
          <a:bodyPr lIns="182880" tIns="182880" rIns="182880" bIns="91440" anchor="ctr">
            <a:spAutoFit/>
          </a:bodyPr>
          <a:lstStyle>
            <a:extLst/>
          </a:lstStyle>
          <a:p>
            <a:pPr marL="342900" indent="-342900" fontAlgn="auto">
              <a:lnSpc>
                <a:spcPct val="85000"/>
              </a:lnSpc>
              <a:spcBef>
                <a:spcPts val="0"/>
              </a:spcBef>
              <a:spcAft>
                <a:spcPts val="0"/>
              </a:spcAft>
              <a:defRPr/>
            </a:pPr>
            <a:r>
              <a:rPr lang="en-US" altLang="x-none" sz="2800" b="1" dirty="0">
                <a:solidFill>
                  <a:schemeClr val="bg1"/>
                </a:solidFill>
              </a:rPr>
              <a:t>DELIVERY CHANNELS</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SMS</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Voice/ IVR</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Unstructured Supplementary Service Data (USSD)</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GPRS/ 3G</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SIM Toolkit</a:t>
            </a:r>
          </a:p>
          <a:p>
            <a:pPr marL="342900" indent="-342900" fontAlgn="auto">
              <a:lnSpc>
                <a:spcPct val="85000"/>
              </a:lnSpc>
              <a:spcBef>
                <a:spcPts val="0"/>
              </a:spcBef>
              <a:spcAft>
                <a:spcPts val="0"/>
              </a:spcAft>
              <a:buFont typeface="Arial" pitchFamily="34" charset="0"/>
              <a:buChar char="•"/>
              <a:defRPr/>
            </a:pPr>
            <a:r>
              <a:rPr lang="en-US" altLang="x-none" sz="2800" dirty="0">
                <a:solidFill>
                  <a:schemeClr val="bg1"/>
                </a:solidFill>
              </a:rPr>
              <a:t>Mobile Application Store (m-</a:t>
            </a:r>
            <a:r>
              <a:rPr lang="en-US" altLang="x-none" sz="2800" dirty="0" err="1">
                <a:solidFill>
                  <a:schemeClr val="bg1"/>
                </a:solidFill>
              </a:rPr>
              <a:t>Appstore</a:t>
            </a:r>
            <a:r>
              <a:rPr lang="en-US" altLang="x-none" sz="2800" dirty="0">
                <a:solidFill>
                  <a:schemeClr val="bg1"/>
                </a:solidFill>
              </a:rPr>
              <a:t>)</a:t>
            </a: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
          <p:cNvSpPr>
            <a:spLocks noGrp="1"/>
          </p:cNvSpPr>
          <p:nvPr>
            <p:ph type="title"/>
          </p:nvPr>
        </p:nvSpPr>
        <p:spPr>
          <a:xfrm>
            <a:off x="609600" y="228600"/>
            <a:ext cx="8305800" cy="990600"/>
          </a:xfrm>
        </p:spPr>
        <p:txBody>
          <a:bodyPr/>
          <a:lstStyle/>
          <a:p>
            <a:r>
              <a:rPr lang="en-US" sz="3300" b="1" dirty="0" smtClean="0"/>
              <a:t>MSDG Status – Ready &amp; operational channels</a:t>
            </a:r>
          </a:p>
        </p:txBody>
      </p:sp>
      <p:sp>
        <p:nvSpPr>
          <p:cNvPr id="3" name="Content Placeholder 2"/>
          <p:cNvSpPr>
            <a:spLocks noGrp="1"/>
          </p:cNvSpPr>
          <p:nvPr>
            <p:ph sz="quarter" idx="4294967295"/>
          </p:nvPr>
        </p:nvSpPr>
        <p:spPr>
          <a:xfrm>
            <a:off x="609600" y="1803400"/>
            <a:ext cx="3886200" cy="4902200"/>
          </a:xfrm>
        </p:spPr>
        <p:txBody>
          <a:bodyPr>
            <a:normAutofit/>
          </a:bodyPr>
          <a:lstStyle>
            <a:extLst/>
          </a:lstStyle>
          <a:p>
            <a:pPr marL="320040" indent="-320040" fontAlgn="auto">
              <a:lnSpc>
                <a:spcPct val="120000"/>
              </a:lnSpc>
              <a:spcBef>
                <a:spcPts val="0"/>
              </a:spcBef>
              <a:spcAft>
                <a:spcPts val="0"/>
              </a:spcAft>
              <a:buSzPct val="100000"/>
              <a:buNone/>
              <a:defRPr/>
            </a:pPr>
            <a:r>
              <a:rPr lang="en-US" altLang="x-none" sz="2500" b="1" dirty="0" smtClean="0"/>
              <a:t>SMS Gateway </a:t>
            </a:r>
            <a:r>
              <a:rPr lang="en-US" altLang="x-none" sz="2500" dirty="0" smtClean="0"/>
              <a:t>launched in July 2011</a:t>
            </a:r>
          </a:p>
          <a:p>
            <a:pPr marL="320040" lvl="1" indent="0" fontAlgn="auto">
              <a:lnSpc>
                <a:spcPct val="120000"/>
              </a:lnSpc>
              <a:spcBef>
                <a:spcPts val="0"/>
              </a:spcBef>
              <a:spcAft>
                <a:spcPts val="0"/>
              </a:spcAft>
              <a:buSzPct val="100000"/>
              <a:buFont typeface="Wingdings 2"/>
              <a:buNone/>
              <a:defRPr/>
            </a:pPr>
            <a:endParaRPr lang="en-US" altLang="x-none" sz="1900" b="1" i="1" dirty="0" smtClean="0">
              <a:solidFill>
                <a:srgbClr val="C00000"/>
              </a:solidFill>
            </a:endParaRPr>
          </a:p>
          <a:p>
            <a:pPr marL="342265" indent="-342900" fontAlgn="auto">
              <a:lnSpc>
                <a:spcPct val="120000"/>
              </a:lnSpc>
              <a:spcBef>
                <a:spcPts val="0"/>
              </a:spcBef>
              <a:spcAft>
                <a:spcPts val="0"/>
              </a:spcAft>
              <a:buSzPct val="100000"/>
              <a:buFont typeface="Wingdings 2"/>
              <a:buChar char=""/>
              <a:defRPr/>
            </a:pPr>
            <a:r>
              <a:rPr lang="en-US" altLang="x-none" sz="2500" b="1" i="1" dirty="0" smtClean="0">
                <a:solidFill>
                  <a:srgbClr val="C00000"/>
                </a:solidFill>
              </a:rPr>
              <a:t>PUSH SMS:  </a:t>
            </a:r>
            <a:r>
              <a:rPr lang="en-US" altLang="x-none" sz="2500" b="1" dirty="0" smtClean="0"/>
              <a:t>872+</a:t>
            </a:r>
            <a:r>
              <a:rPr lang="en-US" altLang="x-none" sz="2500" dirty="0" smtClean="0"/>
              <a:t> </a:t>
            </a:r>
            <a:r>
              <a:rPr lang="en-US" altLang="x-none" sz="2500" b="1" dirty="0" smtClean="0"/>
              <a:t>Depts. Integrated,</a:t>
            </a:r>
            <a:r>
              <a:rPr lang="en-US" altLang="x-none" sz="2500" dirty="0" smtClean="0"/>
              <a:t> </a:t>
            </a:r>
            <a:r>
              <a:rPr lang="en-US" altLang="x-none" sz="2500" b="1" dirty="0" smtClean="0"/>
              <a:t>around 62 Cr.+ </a:t>
            </a:r>
            <a:r>
              <a:rPr lang="en-US" altLang="x-none" sz="2500" b="1" dirty="0" err="1" smtClean="0"/>
              <a:t>SMSes</a:t>
            </a:r>
            <a:r>
              <a:rPr lang="en-US" altLang="x-none" sz="2500" dirty="0" smtClean="0"/>
              <a:t> pushed</a:t>
            </a:r>
          </a:p>
          <a:p>
            <a:pPr marL="320040" lvl="1" indent="0" fontAlgn="auto">
              <a:lnSpc>
                <a:spcPct val="120000"/>
              </a:lnSpc>
              <a:spcBef>
                <a:spcPts val="0"/>
              </a:spcBef>
              <a:spcAft>
                <a:spcPts val="0"/>
              </a:spcAft>
              <a:buSzPct val="100000"/>
              <a:buFont typeface="Wingdings 2"/>
              <a:buNone/>
              <a:defRPr/>
            </a:pPr>
            <a:endParaRPr lang="en-US" altLang="x-none" sz="2200" dirty="0" smtClean="0"/>
          </a:p>
          <a:p>
            <a:pPr marL="342265" indent="-342900" fontAlgn="auto">
              <a:lnSpc>
                <a:spcPct val="120000"/>
              </a:lnSpc>
              <a:spcBef>
                <a:spcPts val="0"/>
              </a:spcBef>
              <a:spcAft>
                <a:spcPts val="0"/>
              </a:spcAft>
              <a:buSzPct val="100000"/>
              <a:buFont typeface="Wingdings 2"/>
              <a:buChar char=""/>
              <a:defRPr/>
            </a:pPr>
            <a:r>
              <a:rPr lang="en-US" altLang="x-none" sz="2500" b="1" i="1" dirty="0" smtClean="0">
                <a:solidFill>
                  <a:srgbClr val="C00000"/>
                </a:solidFill>
              </a:rPr>
              <a:t>PULL SMS: </a:t>
            </a:r>
            <a:r>
              <a:rPr lang="en-US" altLang="x-none" sz="2500" b="1" dirty="0" smtClean="0"/>
              <a:t>273+ unique services </a:t>
            </a:r>
            <a:r>
              <a:rPr lang="en-US" altLang="x-none" sz="2500" dirty="0" err="1" smtClean="0"/>
              <a:t>operationalized</a:t>
            </a:r>
            <a:endParaRPr lang="en-US" altLang="x-none" sz="2500" dirty="0" smtClean="0"/>
          </a:p>
        </p:txBody>
      </p:sp>
      <p:sp>
        <p:nvSpPr>
          <p:cNvPr id="4" name="Content Placeholder 3"/>
          <p:cNvSpPr>
            <a:spLocks noGrp="1"/>
          </p:cNvSpPr>
          <p:nvPr>
            <p:ph sz="quarter" idx="4294967295"/>
          </p:nvPr>
        </p:nvSpPr>
        <p:spPr>
          <a:xfrm>
            <a:off x="4876800" y="1752600"/>
            <a:ext cx="3886200" cy="3810000"/>
          </a:xfrm>
          <a:solidFill>
            <a:schemeClr val="accent1">
              <a:lumMod val="20000"/>
              <a:lumOff val="80000"/>
            </a:schemeClr>
          </a:solidFill>
        </p:spPr>
        <p:txBody>
          <a:bodyPr>
            <a:normAutofit fontScale="92500" lnSpcReduction="10000"/>
          </a:bodyPr>
          <a:lstStyle>
            <a:extLst/>
          </a:lstStyle>
          <a:p>
            <a:pPr marL="0" indent="0" algn="ctr" fontAlgn="auto">
              <a:lnSpc>
                <a:spcPct val="120000"/>
              </a:lnSpc>
              <a:spcBef>
                <a:spcPts val="0"/>
              </a:spcBef>
              <a:spcAft>
                <a:spcPts val="0"/>
              </a:spcAft>
              <a:buFont typeface="Wingdings"/>
              <a:buNone/>
              <a:defRPr/>
            </a:pPr>
            <a:r>
              <a:rPr lang="en-US" altLang="x-none" sz="2500" b="1" dirty="0" smtClean="0"/>
              <a:t>Mobile App Store</a:t>
            </a:r>
            <a:r>
              <a:rPr lang="en-US" altLang="x-none" sz="2500" dirty="0" smtClean="0"/>
              <a:t> launched in January 2012</a:t>
            </a:r>
          </a:p>
          <a:p>
            <a:pPr marL="0" indent="0" algn="ctr" fontAlgn="auto">
              <a:lnSpc>
                <a:spcPct val="120000"/>
              </a:lnSpc>
              <a:spcBef>
                <a:spcPts val="0"/>
              </a:spcBef>
              <a:spcAft>
                <a:spcPts val="0"/>
              </a:spcAft>
              <a:buFont typeface="Wingdings"/>
              <a:buNone/>
              <a:defRPr/>
            </a:pPr>
            <a:endParaRPr lang="en-US" altLang="x-none" sz="2500" dirty="0" smtClean="0"/>
          </a:p>
          <a:p>
            <a:pPr marL="320040" indent="-320040" fontAlgn="auto">
              <a:lnSpc>
                <a:spcPct val="120000"/>
              </a:lnSpc>
              <a:spcBef>
                <a:spcPts val="0"/>
              </a:spcBef>
              <a:spcAft>
                <a:spcPts val="0"/>
              </a:spcAft>
              <a:buFont typeface="Wingdings"/>
              <a:buChar char=""/>
              <a:defRPr/>
            </a:pPr>
            <a:r>
              <a:rPr lang="en-US" altLang="x-none" sz="2500" dirty="0" smtClean="0"/>
              <a:t>244 Live (including apps for ECI) and 59 Generic mobile applications hosted</a:t>
            </a:r>
          </a:p>
          <a:p>
            <a:pPr marL="320040" indent="-320040" fontAlgn="auto">
              <a:lnSpc>
                <a:spcPct val="120000"/>
              </a:lnSpc>
              <a:spcBef>
                <a:spcPts val="0"/>
              </a:spcBef>
              <a:spcAft>
                <a:spcPts val="0"/>
              </a:spcAft>
              <a:buFont typeface="Wingdings"/>
              <a:buChar char=""/>
              <a:defRPr/>
            </a:pPr>
            <a:r>
              <a:rPr lang="en-US" altLang="x-none" sz="2500" dirty="0" smtClean="0"/>
              <a:t>Generic apps cover services related to Social Welfare and Issuance of Certificates</a:t>
            </a:r>
          </a:p>
          <a:p>
            <a:pPr marL="0" indent="0" fontAlgn="auto">
              <a:lnSpc>
                <a:spcPct val="120000"/>
              </a:lnSpc>
              <a:spcBef>
                <a:spcPts val="0"/>
              </a:spcBef>
              <a:spcAft>
                <a:spcPts val="0"/>
              </a:spcAft>
              <a:buFont typeface="Wingdings"/>
              <a:buNone/>
              <a:defRPr/>
            </a:pPr>
            <a:endParaRPr lang="en-US" u="sng" dirty="0" smtClean="0"/>
          </a:p>
          <a:p>
            <a:pPr marL="0" indent="0" fontAlgn="auto">
              <a:lnSpc>
                <a:spcPct val="120000"/>
              </a:lnSpc>
              <a:spcBef>
                <a:spcPts val="0"/>
              </a:spcBef>
              <a:spcAft>
                <a:spcPts val="0"/>
              </a:spcAft>
              <a:buFont typeface="Wingdings"/>
              <a:buNone/>
              <a:defRPr/>
            </a:pPr>
            <a:endParaRPr lang="en-US" u="sng" dirty="0" smtClean="0"/>
          </a:p>
        </p:txBody>
      </p:sp>
      <p:sp>
        <p:nvSpPr>
          <p:cNvPr id="5" name="Rectangle 4"/>
          <p:cNvSpPr/>
          <p:nvPr/>
        </p:nvSpPr>
        <p:spPr>
          <a:xfrm>
            <a:off x="4419600" y="5819775"/>
            <a:ext cx="4648200" cy="749300"/>
          </a:xfrm>
          <a:prstGeom prst="rect">
            <a:avLst/>
          </a:prstGeom>
          <a:solidFill>
            <a:schemeClr val="accent1">
              <a:lumMod val="20000"/>
              <a:lumOff val="80000"/>
            </a:schemeClr>
          </a:solidFill>
        </p:spPr>
        <p:style>
          <a:lnRef idx="3">
            <a:schemeClr val="lt1"/>
          </a:lnRef>
          <a:fillRef idx="1">
            <a:schemeClr val="accent2"/>
          </a:fillRef>
          <a:effectRef idx="1">
            <a:schemeClr val="accent2"/>
          </a:effectRef>
          <a:fontRef idx="minor">
            <a:schemeClr val="lt1"/>
          </a:fontRef>
        </p:style>
        <p:txBody>
          <a:bodyPr lIns="182880" tIns="182880" rIns="182880" bIns="91440" anchor="ctr">
            <a:spAutoFit/>
          </a:bodyPr>
          <a:lstStyle>
            <a:extLst/>
          </a:lstStyle>
          <a:p>
            <a:pPr algn="just" fontAlgn="auto">
              <a:lnSpc>
                <a:spcPct val="85000"/>
              </a:lnSpc>
              <a:spcBef>
                <a:spcPts val="0"/>
              </a:spcBef>
              <a:spcAft>
                <a:spcPts val="0"/>
              </a:spcAft>
              <a:defRPr/>
            </a:pPr>
            <a:r>
              <a:rPr lang="en-US" altLang="x-none" sz="2200" b="1" dirty="0">
                <a:solidFill>
                  <a:schemeClr val="tx1"/>
                </a:solidFill>
              </a:rPr>
              <a:t>USSD &amp; IVRS Services </a:t>
            </a:r>
            <a:r>
              <a:rPr lang="en-US" altLang="x-none" sz="2200" dirty="0">
                <a:solidFill>
                  <a:schemeClr val="tx1"/>
                </a:solidFill>
              </a:rPr>
              <a:t>in Pilot </a:t>
            </a:r>
            <a:r>
              <a:rPr lang="en-US" altLang="x-none" sz="2200" dirty="0" smtClean="0">
                <a:solidFill>
                  <a:schemeClr val="tx1"/>
                </a:solidFill>
              </a:rPr>
              <a:t>Stage</a:t>
            </a:r>
            <a:endParaRPr lang="en-US" sz="2200" dirty="0">
              <a:solidFill>
                <a:schemeClr val="tx1"/>
              </a:solidFill>
            </a:endParaRPr>
          </a:p>
          <a:p>
            <a:pPr fontAlgn="auto">
              <a:lnSpc>
                <a:spcPct val="85000"/>
              </a:lnSpc>
              <a:spcBef>
                <a:spcPts val="0"/>
              </a:spcBef>
              <a:spcAft>
                <a:spcPts val="0"/>
              </a:spcAft>
              <a:defRPr/>
            </a:pPr>
            <a:endParaRPr lang="en-US" sz="1400" dirty="0">
              <a:solidFill>
                <a:schemeClr val="bg1"/>
              </a:solidFill>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ontent Placeholder 2"/>
          <p:cNvSpPr>
            <a:spLocks noGrp="1"/>
          </p:cNvSpPr>
          <p:nvPr>
            <p:ph idx="1"/>
          </p:nvPr>
        </p:nvSpPr>
        <p:spPr>
          <a:xfrm>
            <a:off x="612775" y="1600200"/>
            <a:ext cx="8153400" cy="4495800"/>
          </a:xfrm>
        </p:spPr>
        <p:txBody>
          <a:bodyPr/>
          <a:lstStyle/>
          <a:p>
            <a:pPr lvl="1">
              <a:buClr>
                <a:schemeClr val="bg1">
                  <a:lumMod val="75000"/>
                </a:schemeClr>
              </a:buClr>
              <a:buFont typeface="Wingdings 2" pitchFamily="18" charset="2"/>
              <a:buNone/>
              <a:defRPr/>
            </a:pPr>
            <a:endParaRPr lang="en-IN" dirty="0" smtClean="0"/>
          </a:p>
          <a:p>
            <a:pPr lvl="1">
              <a:buClr>
                <a:schemeClr val="bg1">
                  <a:lumMod val="75000"/>
                </a:schemeClr>
              </a:buClr>
              <a:defRPr/>
            </a:pPr>
            <a:endParaRPr lang="en-IN" dirty="0" smtClean="0"/>
          </a:p>
        </p:txBody>
      </p:sp>
      <p:sp>
        <p:nvSpPr>
          <p:cNvPr id="21507" name="Title 1"/>
          <p:cNvSpPr>
            <a:spLocks noGrp="1"/>
          </p:cNvSpPr>
          <p:nvPr>
            <p:ph type="title"/>
          </p:nvPr>
        </p:nvSpPr>
        <p:spPr>
          <a:xfrm>
            <a:off x="612775" y="228600"/>
            <a:ext cx="8153400" cy="990600"/>
          </a:xfrm>
        </p:spPr>
        <p:txBody>
          <a:bodyPr/>
          <a:lstStyle/>
          <a:p>
            <a:r>
              <a:rPr lang="en-IN" dirty="0" smtClean="0"/>
              <a:t>SMS Services - Free Integration </a:t>
            </a:r>
          </a:p>
        </p:txBody>
      </p:sp>
      <p:sp>
        <p:nvSpPr>
          <p:cNvPr id="4" name="Content Placeholder 3"/>
          <p:cNvSpPr txBox="1">
            <a:spLocks/>
          </p:cNvSpPr>
          <p:nvPr/>
        </p:nvSpPr>
        <p:spPr bwMode="auto">
          <a:xfrm>
            <a:off x="609600" y="1905000"/>
            <a:ext cx="8329613" cy="4135438"/>
          </a:xfrm>
          <a:prstGeom prst="rect">
            <a:avLst/>
          </a:prstGeom>
          <a:solidFill>
            <a:schemeClr val="accent1">
              <a:lumMod val="60000"/>
              <a:lumOff val="40000"/>
            </a:schemeClr>
          </a:solidFill>
          <a:ln w="9525">
            <a:noFill/>
            <a:miter lim="800000"/>
            <a:headEnd/>
            <a:tailEnd/>
          </a:ln>
        </p:spPr>
        <p:txBody>
          <a:bodyPr>
            <a:normAutofit/>
          </a:bodyPr>
          <a:lstStyle>
            <a:extLst/>
          </a:lstStyle>
          <a:p>
            <a:pPr marL="320040" indent="-320040" fontAlgn="auto">
              <a:lnSpc>
                <a:spcPct val="120000"/>
              </a:lnSpc>
              <a:spcBef>
                <a:spcPts val="0"/>
              </a:spcBef>
              <a:spcAft>
                <a:spcPts val="0"/>
              </a:spcAft>
              <a:buClr>
                <a:schemeClr val="accent2"/>
              </a:buClr>
              <a:buSzPct val="60000"/>
              <a:buFont typeface="Wingdings"/>
              <a:buChar char=""/>
              <a:defRPr/>
            </a:pPr>
            <a:r>
              <a:rPr lang="en-GB" sz="2800" dirty="0">
                <a:latin typeface="Arial" pitchFamily="34" charset="0"/>
                <a:cs typeface="Arial" pitchFamily="34" charset="0"/>
              </a:rPr>
              <a:t>To encourage early adoption by Government Departments, it has been decided to offer </a:t>
            </a:r>
            <a:r>
              <a:rPr lang="en-GB" sz="2800" dirty="0" smtClean="0">
                <a:latin typeface="Arial" pitchFamily="34" charset="0"/>
                <a:cs typeface="Arial" pitchFamily="34" charset="0"/>
              </a:rPr>
              <a:t>the PUSH SMS channel free </a:t>
            </a:r>
            <a:r>
              <a:rPr lang="en-GB" sz="2800" dirty="0">
                <a:latin typeface="Arial" pitchFamily="34" charset="0"/>
                <a:cs typeface="Arial" pitchFamily="34" charset="0"/>
              </a:rPr>
              <a:t>of cost in the beginning on a trial </a:t>
            </a:r>
            <a:r>
              <a:rPr lang="en-GB" sz="2800" dirty="0" smtClean="0">
                <a:latin typeface="Arial" pitchFamily="34" charset="0"/>
                <a:cs typeface="Arial" pitchFamily="34" charset="0"/>
              </a:rPr>
              <a:t>basis (to Govt Departments).</a:t>
            </a:r>
            <a:endParaRPr lang="en-US" altLang="x-none" sz="2900" u="sng" dirty="0">
              <a:latin typeface="+mn-lt"/>
              <a:cs typeface="+mn-cs"/>
            </a:endParaRPr>
          </a:p>
          <a:p>
            <a:pPr fontAlgn="auto">
              <a:lnSpc>
                <a:spcPct val="120000"/>
              </a:lnSpc>
              <a:spcBef>
                <a:spcPts val="0"/>
              </a:spcBef>
              <a:spcAft>
                <a:spcPts val="0"/>
              </a:spcAft>
              <a:buClr>
                <a:schemeClr val="accent2"/>
              </a:buClr>
              <a:buSzPct val="60000"/>
              <a:buFont typeface="Wingdings"/>
              <a:buNone/>
              <a:defRPr/>
            </a:pPr>
            <a:endParaRPr lang="en-US" sz="2900" u="sng" dirty="0">
              <a:latin typeface="+mn-lt"/>
              <a:cs typeface="+mn-cs"/>
            </a:endParaRPr>
          </a:p>
          <a:p>
            <a:pPr fontAlgn="auto">
              <a:lnSpc>
                <a:spcPct val="120000"/>
              </a:lnSpc>
              <a:spcBef>
                <a:spcPts val="0"/>
              </a:spcBef>
              <a:spcAft>
                <a:spcPts val="0"/>
              </a:spcAft>
              <a:buClr>
                <a:schemeClr val="accent2"/>
              </a:buClr>
              <a:buSzPct val="60000"/>
              <a:buFont typeface="Wingdings"/>
              <a:buNone/>
              <a:defRPr/>
            </a:pPr>
            <a:endParaRPr lang="en-US" sz="2900" u="sng" dirty="0">
              <a:latin typeface="+mn-lt"/>
              <a:cs typeface="+mn-cs"/>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type="body" sz="quarter" idx="11"/>
          </p:nvPr>
        </p:nvSpPr>
        <p:spPr>
          <a:xfrm>
            <a:off x="520700" y="1350963"/>
            <a:ext cx="8166100" cy="3970318"/>
          </a:xfrm>
        </p:spPr>
        <p:txBody>
          <a:bodyPr/>
          <a:lstStyle/>
          <a:p>
            <a:pPr algn="just">
              <a:lnSpc>
                <a:spcPct val="150000"/>
              </a:lnSpc>
              <a:buFont typeface="Arial" pitchFamily="34" charset="0"/>
              <a:buChar char="•"/>
              <a:defRPr/>
            </a:pPr>
            <a:r>
              <a:rPr lang="en-IN" sz="2400" b="0" dirty="0">
                <a:solidFill>
                  <a:schemeClr val="tx1"/>
                </a:solidFill>
              </a:rPr>
              <a:t>Delay in MOU signing</a:t>
            </a:r>
          </a:p>
          <a:p>
            <a:pPr algn="just">
              <a:lnSpc>
                <a:spcPct val="150000"/>
              </a:lnSpc>
              <a:buFont typeface="Arial" pitchFamily="34" charset="0"/>
              <a:buChar char="•"/>
              <a:defRPr/>
            </a:pPr>
            <a:r>
              <a:rPr lang="en-IN" sz="2400" b="0" dirty="0">
                <a:solidFill>
                  <a:schemeClr val="tx1"/>
                </a:solidFill>
              </a:rPr>
              <a:t>Mobile </a:t>
            </a:r>
            <a:r>
              <a:rPr lang="en-IN" sz="2400" b="0" dirty="0" smtClean="0">
                <a:solidFill>
                  <a:schemeClr val="tx1"/>
                </a:solidFill>
              </a:rPr>
              <a:t>compliant </a:t>
            </a:r>
            <a:r>
              <a:rPr lang="en-IN" sz="2400" b="0" dirty="0">
                <a:solidFill>
                  <a:schemeClr val="tx1"/>
                </a:solidFill>
              </a:rPr>
              <a:t>websites</a:t>
            </a:r>
          </a:p>
          <a:p>
            <a:pPr algn="just">
              <a:lnSpc>
                <a:spcPct val="150000"/>
              </a:lnSpc>
              <a:buFont typeface="Arial" pitchFamily="34" charset="0"/>
              <a:buChar char="•"/>
              <a:defRPr/>
            </a:pPr>
            <a:r>
              <a:rPr lang="en-IN" sz="2400" b="0" dirty="0">
                <a:solidFill>
                  <a:schemeClr val="tx1"/>
                </a:solidFill>
              </a:rPr>
              <a:t>Awareness within states about MSDG and its free services</a:t>
            </a:r>
          </a:p>
          <a:p>
            <a:pPr algn="just">
              <a:lnSpc>
                <a:spcPct val="150000"/>
              </a:lnSpc>
              <a:buFont typeface="Arial" pitchFamily="34" charset="0"/>
              <a:buChar char="•"/>
              <a:defRPr/>
            </a:pPr>
            <a:r>
              <a:rPr lang="en-IN" sz="2400" b="0" dirty="0">
                <a:solidFill>
                  <a:schemeClr val="tx1"/>
                </a:solidFill>
              </a:rPr>
              <a:t>State creating/using other mobile platforms</a:t>
            </a:r>
          </a:p>
          <a:p>
            <a:pPr algn="just">
              <a:lnSpc>
                <a:spcPct val="150000"/>
              </a:lnSpc>
              <a:buFont typeface="Arial" pitchFamily="34" charset="0"/>
              <a:buChar char="•"/>
              <a:defRPr/>
            </a:pPr>
            <a:r>
              <a:rPr lang="en-IN" sz="2400" b="0" dirty="0">
                <a:solidFill>
                  <a:schemeClr val="tx1"/>
                </a:solidFill>
              </a:rPr>
              <a:t>Integration of SSDG services on the mobile platform</a:t>
            </a:r>
          </a:p>
          <a:p>
            <a:pPr algn="just">
              <a:lnSpc>
                <a:spcPct val="150000"/>
              </a:lnSpc>
              <a:buFont typeface="Arial" pitchFamily="34" charset="0"/>
              <a:buChar char="•"/>
              <a:defRPr/>
            </a:pPr>
            <a:r>
              <a:rPr sz="2400" b="0" dirty="0">
                <a:solidFill>
                  <a:schemeClr val="tx1"/>
                </a:solidFill>
              </a:rPr>
              <a:t>To extend support to CDAC for integrating SSDG &amp; </a:t>
            </a:r>
            <a:r>
              <a:rPr sz="2400" b="0" dirty="0" err="1">
                <a:solidFill>
                  <a:schemeClr val="tx1"/>
                </a:solidFill>
              </a:rPr>
              <a:t>eDistrict</a:t>
            </a:r>
            <a:r>
              <a:rPr sz="2400" b="0" dirty="0">
                <a:solidFill>
                  <a:schemeClr val="tx1"/>
                </a:solidFill>
              </a:rPr>
              <a:t> services on mobile platform</a:t>
            </a:r>
            <a:endParaRPr lang="en-IN" sz="2400" b="0" dirty="0">
              <a:solidFill>
                <a:schemeClr val="tx1"/>
              </a:solidFill>
            </a:endParaRPr>
          </a:p>
        </p:txBody>
      </p:sp>
      <p:sp>
        <p:nvSpPr>
          <p:cNvPr id="53251" name="Title 1"/>
          <p:cNvSpPr>
            <a:spLocks noGrp="1"/>
          </p:cNvSpPr>
          <p:nvPr>
            <p:ph type="title" idx="4294967295"/>
          </p:nvPr>
        </p:nvSpPr>
        <p:spPr>
          <a:xfrm>
            <a:off x="76200" y="228600"/>
            <a:ext cx="8229600" cy="1143000"/>
          </a:xfrm>
        </p:spPr>
        <p:txBody>
          <a:bodyPr/>
          <a:lstStyle/>
          <a:p>
            <a:pPr eaLnBrk="1" hangingPunct="1"/>
            <a:r>
              <a:rPr lang="en-US" sz="2800" b="1" smtClean="0">
                <a:solidFill>
                  <a:srgbClr val="002060"/>
                </a:solidFill>
                <a:latin typeface="Arial" charset="0"/>
                <a:cs typeface="Arial" charset="0"/>
              </a:rPr>
              <a:t>Key Issues</a:t>
            </a:r>
            <a:endParaRPr lang="en-IN" sz="2800" smtClean="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5"/>
          <p:cNvSpPr txBox="1">
            <a:spLocks noChangeArrowheads="1"/>
          </p:cNvSpPr>
          <p:nvPr/>
        </p:nvSpPr>
        <p:spPr bwMode="auto">
          <a:xfrm>
            <a:off x="1981200" y="1727200"/>
            <a:ext cx="5029200" cy="1016000"/>
          </a:xfrm>
          <a:prstGeom prst="rect">
            <a:avLst/>
          </a:prstGeom>
          <a:noFill/>
          <a:ln w="9525">
            <a:noFill/>
            <a:miter lim="800000"/>
            <a:headEnd/>
            <a:tailEnd/>
          </a:ln>
        </p:spPr>
        <p:txBody>
          <a:bodyPr>
            <a:spAutoFit/>
          </a:bodyPr>
          <a:lstStyle/>
          <a:p>
            <a:r>
              <a:rPr lang="en-US" sz="6000" b="1" dirty="0">
                <a:latin typeface="+mn-lt"/>
              </a:rPr>
              <a:t>THANK YOU</a:t>
            </a:r>
            <a:endParaRPr lang="en-IN" sz="6000" b="1" dirty="0">
              <a:latin typeface="+mn-lt"/>
            </a:endParaRPr>
          </a:p>
        </p:txBody>
      </p:sp>
      <p:pic>
        <p:nvPicPr>
          <p:cNvPr id="3" name="Picture 13" descr="images (1).jpg"/>
          <p:cNvPicPr>
            <a:picLocks noChangeAspect="1"/>
          </p:cNvPicPr>
          <p:nvPr/>
        </p:nvPicPr>
        <p:blipFill>
          <a:blip r:embed="rId2" cstate="print"/>
          <a:srcRect/>
          <a:stretch>
            <a:fillRect/>
          </a:stretch>
        </p:blipFill>
        <p:spPr bwMode="auto">
          <a:xfrm>
            <a:off x="3581400" y="3048000"/>
            <a:ext cx="1447800" cy="1447800"/>
          </a:xfrm>
          <a:prstGeom prst="rect">
            <a:avLst/>
          </a:prstGeom>
          <a:noFill/>
          <a:ln w="9525">
            <a:noFill/>
            <a:miter lim="800000"/>
            <a:headEnd/>
            <a:tailEnd/>
          </a:ln>
        </p:spPr>
      </p:pic>
      <p:sp>
        <p:nvSpPr>
          <p:cNvPr id="4" name="Rectangle 14"/>
          <p:cNvSpPr>
            <a:spLocks noChangeArrowheads="1"/>
          </p:cNvSpPr>
          <p:nvPr/>
        </p:nvSpPr>
        <p:spPr bwMode="auto">
          <a:xfrm>
            <a:off x="2057400" y="5638800"/>
            <a:ext cx="4572000" cy="707886"/>
          </a:xfrm>
          <a:prstGeom prst="rect">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5400000" scaled="1"/>
            <a:tileRect/>
          </a:gradFill>
          <a:ln w="9525">
            <a:noFill/>
            <a:miter lim="800000"/>
            <a:headEnd/>
            <a:tailEnd/>
          </a:ln>
          <a:effectLst>
            <a:outerShdw blurRad="44450" dist="27940" dir="5400000" algn="ctr">
              <a:srgbClr val="000000">
                <a:alpha val="32000"/>
              </a:srgbClr>
            </a:outerShdw>
            <a:reflection blurRad="6350" stA="50000" endA="295" endPos="92000" dist="101600" dir="5400000" sy="-100000" algn="bl" rotWithShape="0"/>
          </a:effectLst>
          <a:scene3d>
            <a:camera prst="orthographicFront">
              <a:rot lat="0" lon="0" rev="0"/>
            </a:camera>
            <a:lightRig rig="balanced" dir="t">
              <a:rot lat="0" lon="0" rev="8700000"/>
            </a:lightRig>
          </a:scene3d>
          <a:sp3d>
            <a:bevelT w="190500" h="38100"/>
          </a:sp3d>
        </p:spPr>
        <p:txBody>
          <a:bodyPr>
            <a:spAutoFit/>
          </a:bodyPr>
          <a:lstStyle/>
          <a:p>
            <a:pPr algn="ctr">
              <a:defRPr/>
            </a:pPr>
            <a:r>
              <a:rPr lang="en-US" sz="2000" b="1" dirty="0" smtClean="0">
                <a:latin typeface="+mn-lt"/>
              </a:rPr>
              <a:t>Renu </a:t>
            </a:r>
            <a:r>
              <a:rPr lang="en-US" sz="2000" b="1" dirty="0" err="1" smtClean="0">
                <a:latin typeface="+mn-lt"/>
              </a:rPr>
              <a:t>Budhiraja</a:t>
            </a:r>
            <a:endParaRPr lang="en-US" sz="2000" b="1" dirty="0" smtClean="0">
              <a:latin typeface="+mn-lt"/>
            </a:endParaRPr>
          </a:p>
          <a:p>
            <a:pPr algn="ctr">
              <a:defRPr/>
            </a:pPr>
            <a:r>
              <a:rPr lang="en-US" sz="2000" b="1" dirty="0" smtClean="0">
                <a:latin typeface="+mn-lt"/>
              </a:rPr>
              <a:t>renu@gov.in</a:t>
            </a:r>
            <a:endParaRPr lang="hi-IN" sz="2000" b="1" dirty="0">
              <a:latin typeface="+mn-lt"/>
              <a:ea typeface="Mangal" pitchFamily="2" charset="0"/>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t>Advantages of Cloud Computing</a:t>
            </a:r>
            <a:endParaRPr lang="en-IN" b="1" dirty="0"/>
          </a:p>
        </p:txBody>
      </p:sp>
      <p:sp>
        <p:nvSpPr>
          <p:cNvPr id="4" name="Footer Placeholder 3"/>
          <p:cNvSpPr>
            <a:spLocks noGrp="1"/>
          </p:cNvSpPr>
          <p:nvPr>
            <p:ph type="ftr" sz="quarter" idx="11"/>
          </p:nvPr>
        </p:nvSpPr>
        <p:spPr>
          <a:xfrm>
            <a:off x="10363200" y="6368142"/>
            <a:ext cx="1088574" cy="365125"/>
          </a:xfrm>
        </p:spPr>
        <p:txBody>
          <a:bodyPr/>
          <a:lstStyle/>
          <a:p>
            <a:pPr>
              <a:defRPr/>
            </a:pPr>
            <a:endParaRPr lang="en-US" dirty="0"/>
          </a:p>
        </p:txBody>
      </p:sp>
      <p:sp>
        <p:nvSpPr>
          <p:cNvPr id="5" name="Slide Number Placeholder 4"/>
          <p:cNvSpPr>
            <a:spLocks noGrp="1"/>
          </p:cNvSpPr>
          <p:nvPr>
            <p:ph type="sldNum" sz="quarter" idx="4294967295"/>
          </p:nvPr>
        </p:nvSpPr>
        <p:spPr>
          <a:xfrm>
            <a:off x="9753600" y="6324600"/>
            <a:ext cx="1527048" cy="152400"/>
          </a:xfrm>
          <a:prstGeom prst="rect">
            <a:avLst/>
          </a:prstGeom>
        </p:spPr>
        <p:txBody>
          <a:bodyPr/>
          <a:lstStyle/>
          <a:p>
            <a:endParaRPr lang="en-GB" dirty="0"/>
          </a:p>
        </p:txBody>
      </p:sp>
      <p:graphicFrame>
        <p:nvGraphicFramePr>
          <p:cNvPr id="7" name="Diagram 6"/>
          <p:cNvGraphicFramePr/>
          <p:nvPr/>
        </p:nvGraphicFramePr>
        <p:xfrm>
          <a:off x="457200" y="1295400"/>
          <a:ext cx="83820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a:lnSpc>
                <a:spcPct val="104000"/>
              </a:lnSpc>
              <a:tabLst>
                <a:tab pos="0" algn="l"/>
                <a:tab pos="457200" algn="l"/>
                <a:tab pos="973138" algn="l"/>
                <a:tab pos="1379538"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4000" b="1" dirty="0" smtClean="0"/>
              <a:t>Security Solution in Cloud Environment</a:t>
            </a:r>
            <a:endParaRPr lang="en-US" sz="4000" b="1" dirty="0">
              <a:effectLst>
                <a:outerShdw blurRad="38100" dist="38100" dir="2700000" algn="tl">
                  <a:srgbClr val="FFFFFF"/>
                </a:outerShdw>
              </a:effectLst>
            </a:endParaRPr>
          </a:p>
        </p:txBody>
      </p:sp>
      <p:sp>
        <p:nvSpPr>
          <p:cNvPr id="4" name="Footer Placeholder 3"/>
          <p:cNvSpPr>
            <a:spLocks noGrp="1"/>
          </p:cNvSpPr>
          <p:nvPr>
            <p:ph type="ftr" sz="quarter" idx="11"/>
          </p:nvPr>
        </p:nvSpPr>
        <p:spPr/>
        <p:txBody>
          <a:bodyPr/>
          <a:lstStyle/>
          <a:p>
            <a:pPr>
              <a:defRPr/>
            </a:pPr>
            <a:endParaRPr lang="en-US" dirty="0"/>
          </a:p>
        </p:txBody>
      </p:sp>
      <p:graphicFrame>
        <p:nvGraphicFramePr>
          <p:cNvPr id="5" name="Diagram 4"/>
          <p:cNvGraphicFramePr/>
          <p:nvPr/>
        </p:nvGraphicFramePr>
        <p:xfrm>
          <a:off x="-609600" y="1295400"/>
          <a:ext cx="10591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5"/>
          <p:cNvSpPr>
            <a:spLocks noGrp="1"/>
          </p:cNvSpPr>
          <p:nvPr>
            <p:ph type="sldNum" sz="quarter" idx="4294967295"/>
          </p:nvPr>
        </p:nvSpPr>
        <p:spPr>
          <a:xfrm>
            <a:off x="8610600" y="6629400"/>
            <a:ext cx="381000" cy="228600"/>
          </a:xfrm>
          <a:prstGeom prst="rect">
            <a:avLst/>
          </a:prstGeom>
          <a:noFill/>
        </p:spPr>
        <p:txBody>
          <a:bodyPr/>
          <a:lstStyle/>
          <a:p>
            <a:fld id="{334B8AC0-09C3-4159-9339-A24F776844E4}" type="slidenum">
              <a:rPr lang="en-US" smtClean="0"/>
              <a:pPr/>
              <a:t>12</a:t>
            </a:fld>
            <a:endParaRPr lang="en-US" smtClean="0"/>
          </a:p>
        </p:txBody>
      </p:sp>
      <p:sp>
        <p:nvSpPr>
          <p:cNvPr id="81923" name="Rectangle 2"/>
          <p:cNvSpPr>
            <a:spLocks noGrp="1" noChangeArrowheads="1"/>
          </p:cNvSpPr>
          <p:nvPr>
            <p:ph type="title"/>
          </p:nvPr>
        </p:nvSpPr>
        <p:spPr>
          <a:xfrm>
            <a:off x="457200" y="152400"/>
            <a:ext cx="8229600" cy="1143000"/>
          </a:xfrm>
        </p:spPr>
        <p:txBody>
          <a:bodyPr>
            <a:normAutofit fontScale="90000"/>
          </a:bodyPr>
          <a:lstStyle/>
          <a:p>
            <a:pPr eaLnBrk="1" hangingPunct="1"/>
            <a:r>
              <a:rPr lang="en-US" sz="4000" b="1" dirty="0" smtClean="0"/>
              <a:t>Energy Conservation and Data Centers</a:t>
            </a:r>
          </a:p>
        </p:txBody>
      </p:sp>
      <p:sp>
        <p:nvSpPr>
          <p:cNvPr id="81924" name="Rectangle 3"/>
          <p:cNvSpPr>
            <a:spLocks noGrp="1" noChangeArrowheads="1"/>
          </p:cNvSpPr>
          <p:nvPr>
            <p:ph type="body" idx="1"/>
          </p:nvPr>
        </p:nvSpPr>
        <p:spPr>
          <a:xfrm>
            <a:off x="228600" y="1371600"/>
            <a:ext cx="8686800" cy="5257800"/>
          </a:xfrm>
        </p:spPr>
        <p:style>
          <a:lnRef idx="1">
            <a:schemeClr val="accent1"/>
          </a:lnRef>
          <a:fillRef idx="2">
            <a:schemeClr val="accent1"/>
          </a:fillRef>
          <a:effectRef idx="1">
            <a:schemeClr val="accent1"/>
          </a:effectRef>
          <a:fontRef idx="minor">
            <a:schemeClr val="dk1"/>
          </a:fontRef>
        </p:style>
        <p:txBody>
          <a:bodyPr>
            <a:normAutofit/>
          </a:bodyPr>
          <a:lstStyle/>
          <a:p>
            <a:pPr indent="-52388" algn="just">
              <a:lnSpc>
                <a:spcPct val="150000"/>
              </a:lnSpc>
              <a:buFont typeface="Wingdings" pitchFamily="2" charset="2"/>
              <a:buChar char="q"/>
            </a:pPr>
            <a:r>
              <a:rPr lang="en-US" sz="2800" i="1" dirty="0" smtClean="0">
                <a:solidFill>
                  <a:schemeClr val="accent2"/>
                </a:solidFill>
              </a:rPr>
              <a:t>Number of servers doubled from 2001 to 2006</a:t>
            </a:r>
            <a:endParaRPr lang="en-US" sz="2800" dirty="0" smtClean="0"/>
          </a:p>
          <a:p>
            <a:pPr indent="-52388" algn="just">
              <a:lnSpc>
                <a:spcPct val="150000"/>
              </a:lnSpc>
              <a:buFont typeface="Wingdings" pitchFamily="2" charset="2"/>
              <a:buChar char="q"/>
            </a:pPr>
            <a:r>
              <a:rPr lang="en-US" altLang="ja-JP" sz="2800" i="1" dirty="0" smtClean="0">
                <a:solidFill>
                  <a:schemeClr val="tx2"/>
                </a:solidFill>
                <a:ea typeface="ＭＳ Ｐゴシック" pitchFamily="34" charset="-128"/>
              </a:rPr>
              <a:t>Servers </a:t>
            </a:r>
            <a:r>
              <a:rPr lang="en-US" altLang="ja-JP" sz="2800" i="1" dirty="0" smtClean="0">
                <a:solidFill>
                  <a:schemeClr val="tx2"/>
                </a:solidFill>
                <a:ea typeface="ＭＳ Ｐゴシック" pitchFamily="34" charset="-128"/>
              </a:rPr>
              <a:t>are used at only 15% of their capacity </a:t>
            </a:r>
          </a:p>
          <a:p>
            <a:pPr indent="-52388" algn="just">
              <a:lnSpc>
                <a:spcPct val="150000"/>
              </a:lnSpc>
              <a:buFont typeface="Wingdings" pitchFamily="2" charset="2"/>
              <a:buChar char="q"/>
            </a:pPr>
            <a:r>
              <a:rPr lang="en-US" altLang="ja-JP" sz="2800" i="1" dirty="0" smtClean="0">
                <a:solidFill>
                  <a:schemeClr val="accent4"/>
                </a:solidFill>
                <a:ea typeface="ＭＳ Ｐゴシック" pitchFamily="34" charset="-128"/>
              </a:rPr>
              <a:t>80% of enterprise software expenditure is on installation and maintenance of software</a:t>
            </a:r>
          </a:p>
          <a:p>
            <a:pPr indent="-52388" algn="just">
              <a:lnSpc>
                <a:spcPct val="150000"/>
              </a:lnSpc>
              <a:buFont typeface="Wingdings" pitchFamily="2" charset="2"/>
              <a:buChar char="q"/>
            </a:pPr>
            <a:r>
              <a:rPr lang="en-US" sz="2800" dirty="0" smtClean="0"/>
              <a:t>Data centers consume huge electricity -</a:t>
            </a:r>
            <a:r>
              <a:rPr lang="en-US" dirty="0" smtClean="0"/>
              <a:t>.6% worldwide in 2005 and 1% in 2009</a:t>
            </a:r>
          </a:p>
          <a:p>
            <a:pPr indent="-52388" algn="just" eaLnBrk="1" hangingPunct="1">
              <a:lnSpc>
                <a:spcPct val="150000"/>
              </a:lnSpc>
              <a:buFont typeface="Wingdings" pitchFamily="2" charset="2"/>
              <a:buChar char="q"/>
            </a:pPr>
            <a:r>
              <a:rPr lang="en-US" sz="2800" dirty="0" smtClean="0"/>
              <a:t>Green technologies can </a:t>
            </a:r>
            <a:r>
              <a:rPr lang="en-US" sz="2800" b="1" dirty="0" smtClean="0">
                <a:solidFill>
                  <a:srgbClr val="CC0000"/>
                </a:solidFill>
              </a:rPr>
              <a:t>reduce energy costs by 50%</a:t>
            </a:r>
          </a:p>
          <a:p>
            <a:pPr eaLnBrk="1" hangingPunct="1">
              <a:buNone/>
            </a:pPr>
            <a:endParaRPr lang="en-US"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3"/>
          <p:cNvGrpSpPr/>
          <p:nvPr/>
        </p:nvGrpSpPr>
        <p:grpSpPr>
          <a:xfrm>
            <a:off x="98162" y="2667000"/>
            <a:ext cx="8864924" cy="3458584"/>
            <a:chOff x="9899" y="3118495"/>
            <a:chExt cx="9045841" cy="3493519"/>
          </a:xfrm>
        </p:grpSpPr>
        <p:grpSp>
          <p:nvGrpSpPr>
            <p:cNvPr id="4" name="Group 19"/>
            <p:cNvGrpSpPr/>
            <p:nvPr/>
          </p:nvGrpSpPr>
          <p:grpSpPr>
            <a:xfrm>
              <a:off x="9899" y="3118495"/>
              <a:ext cx="9036940" cy="829353"/>
              <a:chOff x="9899" y="3118495"/>
              <a:chExt cx="9036940" cy="829353"/>
            </a:xfrm>
          </p:grpSpPr>
          <p:sp>
            <p:nvSpPr>
              <p:cNvPr id="6" name="Cloud 5"/>
              <p:cNvSpPr/>
              <p:nvPr/>
            </p:nvSpPr>
            <p:spPr bwMode="ltGray">
              <a:xfrm>
                <a:off x="9899" y="3118495"/>
                <a:ext cx="2286000" cy="691127"/>
              </a:xfrm>
              <a:prstGeom prst="cloud">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a:r>
                  <a:rPr lang="en-US" sz="1600" dirty="0" smtClean="0">
                    <a:solidFill>
                      <a:schemeClr val="bg1"/>
                    </a:solidFill>
                  </a:rPr>
                  <a:t>NIC Cloud Infrastructure</a:t>
                </a:r>
                <a:endParaRPr lang="en-US" sz="2000" dirty="0" smtClean="0">
                  <a:solidFill>
                    <a:schemeClr val="bg1"/>
                  </a:solidFill>
                </a:endParaRPr>
              </a:p>
            </p:txBody>
          </p:sp>
          <p:sp>
            <p:nvSpPr>
              <p:cNvPr id="8" name="Rectangle 7"/>
              <p:cNvSpPr/>
              <p:nvPr/>
            </p:nvSpPr>
            <p:spPr bwMode="ltGray">
              <a:xfrm>
                <a:off x="2372099" y="3118495"/>
                <a:ext cx="6674740" cy="829353"/>
              </a:xfrm>
              <a:prstGeom prst="rect">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marL="182880" indent="-182880" defTabSz="695325" eaLnBrk="0" hangingPunct="0">
                  <a:spcBef>
                    <a:spcPts val="300"/>
                  </a:spcBef>
                  <a:spcAft>
                    <a:spcPts val="300"/>
                  </a:spcAft>
                  <a:buFont typeface="Arial" pitchFamily="34" charset="0"/>
                  <a:buChar char="•"/>
                </a:pPr>
                <a:r>
                  <a:rPr lang="en-US" dirty="0" smtClean="0">
                    <a:solidFill>
                      <a:srgbClr val="000000"/>
                    </a:solidFill>
                    <a:cs typeface="Arial" pitchFamily="34" charset="0"/>
                  </a:rPr>
                  <a:t>Established a Cloud  computing infrastructure at the National Data Centre (NDC), </a:t>
                </a:r>
                <a:r>
                  <a:rPr lang="en-US" dirty="0" err="1" smtClean="0">
                    <a:solidFill>
                      <a:srgbClr val="000000"/>
                    </a:solidFill>
                    <a:cs typeface="Arial" pitchFamily="34" charset="0"/>
                  </a:rPr>
                  <a:t>Shastri</a:t>
                </a:r>
                <a:r>
                  <a:rPr lang="en-US" dirty="0" smtClean="0">
                    <a:solidFill>
                      <a:srgbClr val="000000"/>
                    </a:solidFill>
                    <a:cs typeface="Arial" pitchFamily="34" charset="0"/>
                  </a:rPr>
                  <a:t> Park, New Delhi</a:t>
                </a:r>
              </a:p>
            </p:txBody>
          </p:sp>
        </p:grpSp>
        <p:grpSp>
          <p:nvGrpSpPr>
            <p:cNvPr id="9" name="Group 21"/>
            <p:cNvGrpSpPr/>
            <p:nvPr/>
          </p:nvGrpSpPr>
          <p:grpSpPr>
            <a:xfrm>
              <a:off x="45524" y="4084292"/>
              <a:ext cx="9010216" cy="829353"/>
              <a:chOff x="45524" y="4084292"/>
              <a:chExt cx="9010216" cy="829353"/>
            </a:xfrm>
          </p:grpSpPr>
          <p:sp>
            <p:nvSpPr>
              <p:cNvPr id="5" name="Cloud 4"/>
              <p:cNvSpPr/>
              <p:nvPr/>
            </p:nvSpPr>
            <p:spPr bwMode="ltGray">
              <a:xfrm>
                <a:off x="45524" y="4180669"/>
                <a:ext cx="2194560" cy="691127"/>
              </a:xfrm>
              <a:prstGeom prst="cloud">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a:r>
                  <a:rPr lang="en-US" sz="1600" dirty="0" smtClean="0">
                    <a:solidFill>
                      <a:schemeClr val="bg1"/>
                    </a:solidFill>
                  </a:rPr>
                  <a:t>Maharashtra SDC Cloud</a:t>
                </a:r>
              </a:p>
            </p:txBody>
          </p:sp>
          <p:sp>
            <p:nvSpPr>
              <p:cNvPr id="10" name="Rectangle 9"/>
              <p:cNvSpPr/>
              <p:nvPr/>
            </p:nvSpPr>
            <p:spPr bwMode="ltGray">
              <a:xfrm>
                <a:off x="2381000" y="4084292"/>
                <a:ext cx="6674740" cy="829353"/>
              </a:xfrm>
              <a:prstGeom prst="rect">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marL="182880" indent="-182880" defTabSz="695325" eaLnBrk="0" hangingPunct="0">
                  <a:spcBef>
                    <a:spcPts val="300"/>
                  </a:spcBef>
                  <a:spcAft>
                    <a:spcPts val="300"/>
                  </a:spcAft>
                  <a:buFont typeface="Arial" pitchFamily="34" charset="0"/>
                  <a:buChar char="•"/>
                </a:pPr>
                <a:r>
                  <a:rPr lang="en-US" dirty="0" smtClean="0">
                    <a:solidFill>
                      <a:srgbClr val="000000"/>
                    </a:solidFill>
                    <a:cs typeface="Arial" pitchFamily="34" charset="0"/>
                  </a:rPr>
                  <a:t>Implemented 2 cloud solutions (Microsoft and VMware) within State Data </a:t>
                </a:r>
                <a:r>
                  <a:rPr lang="en-US" dirty="0" err="1" smtClean="0">
                    <a:solidFill>
                      <a:srgbClr val="000000"/>
                    </a:solidFill>
                    <a:cs typeface="Arial" pitchFamily="34" charset="0"/>
                  </a:rPr>
                  <a:t>Centres</a:t>
                </a:r>
                <a:r>
                  <a:rPr lang="en-US" dirty="0" smtClean="0">
                    <a:solidFill>
                      <a:srgbClr val="000000"/>
                    </a:solidFill>
                    <a:cs typeface="Arial" pitchFamily="34" charset="0"/>
                  </a:rPr>
                  <a:t> running in production environment. </a:t>
                </a:r>
              </a:p>
            </p:txBody>
          </p:sp>
        </p:grpSp>
        <p:grpSp>
          <p:nvGrpSpPr>
            <p:cNvPr id="12" name="Group 22"/>
            <p:cNvGrpSpPr/>
            <p:nvPr/>
          </p:nvGrpSpPr>
          <p:grpSpPr>
            <a:xfrm>
              <a:off x="441956" y="4966094"/>
              <a:ext cx="8613784" cy="1645920"/>
              <a:chOff x="441956" y="4966094"/>
              <a:chExt cx="8613784" cy="1645920"/>
            </a:xfrm>
          </p:grpSpPr>
          <p:sp>
            <p:nvSpPr>
              <p:cNvPr id="7" name="Cloud 6"/>
              <p:cNvSpPr/>
              <p:nvPr/>
            </p:nvSpPr>
            <p:spPr bwMode="ltGray">
              <a:xfrm>
                <a:off x="441956" y="5405343"/>
                <a:ext cx="1371600" cy="431382"/>
              </a:xfrm>
              <a:prstGeom prst="cloud">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a:r>
                  <a:rPr lang="en-US" sz="1600" dirty="0" smtClean="0">
                    <a:solidFill>
                      <a:schemeClr val="bg1"/>
                    </a:solidFill>
                  </a:rPr>
                  <a:t>CDAC</a:t>
                </a:r>
              </a:p>
            </p:txBody>
          </p:sp>
          <p:sp>
            <p:nvSpPr>
              <p:cNvPr id="11" name="Rectangle 10"/>
              <p:cNvSpPr/>
              <p:nvPr/>
            </p:nvSpPr>
            <p:spPr bwMode="ltGray">
              <a:xfrm>
                <a:off x="2381000" y="4966094"/>
                <a:ext cx="6674740" cy="1645920"/>
              </a:xfrm>
              <a:prstGeom prst="rect">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marL="182880" indent="-182880" defTabSz="695325" eaLnBrk="0" hangingPunct="0">
                  <a:spcBef>
                    <a:spcPts val="300"/>
                  </a:spcBef>
                  <a:spcAft>
                    <a:spcPts val="300"/>
                  </a:spcAft>
                  <a:buFont typeface="Arial" pitchFamily="34" charset="0"/>
                  <a:buChar char="•"/>
                </a:pPr>
                <a:r>
                  <a:rPr lang="en-IN" b="0" dirty="0" smtClean="0">
                    <a:solidFill>
                      <a:srgbClr val="000000"/>
                    </a:solidFill>
                    <a:cs typeface="Arial" pitchFamily="34" charset="0"/>
                  </a:rPr>
                  <a:t>Private cloud environment within CDAC to offer basic cloud services</a:t>
                </a:r>
              </a:p>
              <a:p>
                <a:pPr marL="182880" indent="-182880" defTabSz="695325" eaLnBrk="0" hangingPunct="0">
                  <a:spcBef>
                    <a:spcPts val="300"/>
                  </a:spcBef>
                  <a:spcAft>
                    <a:spcPts val="300"/>
                  </a:spcAft>
                  <a:buFont typeface="Arial" pitchFamily="34" charset="0"/>
                  <a:buChar char="•"/>
                </a:pPr>
                <a:r>
                  <a:rPr lang="en-IN" b="0" dirty="0" smtClean="0">
                    <a:solidFill>
                      <a:srgbClr val="000000"/>
                    </a:solidFill>
                    <a:cs typeface="Arial" pitchFamily="34" charset="0"/>
                  </a:rPr>
                  <a:t>In TN ERP appl. On Cloud in SDC by CDAC</a:t>
                </a:r>
              </a:p>
              <a:p>
                <a:pPr marL="182880" indent="-182880" defTabSz="695325" eaLnBrk="0" hangingPunct="0">
                  <a:spcBef>
                    <a:spcPts val="300"/>
                  </a:spcBef>
                  <a:spcAft>
                    <a:spcPts val="300"/>
                  </a:spcAft>
                  <a:buFont typeface="Arial" pitchFamily="34" charset="0"/>
                  <a:buChar char="•"/>
                </a:pPr>
                <a:r>
                  <a:rPr lang="en-IN" b="0" dirty="0" smtClean="0">
                    <a:solidFill>
                      <a:srgbClr val="000000"/>
                    </a:solidFill>
                    <a:cs typeface="Arial" pitchFamily="34" charset="0"/>
                  </a:rPr>
                  <a:t>Consulting  to Government and SME’s</a:t>
                </a:r>
              </a:p>
              <a:p>
                <a:pPr marL="182880" indent="-182880" defTabSz="695325" eaLnBrk="0" hangingPunct="0">
                  <a:spcBef>
                    <a:spcPts val="300"/>
                  </a:spcBef>
                  <a:spcAft>
                    <a:spcPts val="300"/>
                  </a:spcAft>
                  <a:buFont typeface="Arial" pitchFamily="34" charset="0"/>
                  <a:buChar char="•"/>
                </a:pPr>
                <a:r>
                  <a:rPr lang="en-IN" b="0" dirty="0" smtClean="0">
                    <a:solidFill>
                      <a:srgbClr val="000000"/>
                    </a:solidFill>
                    <a:cs typeface="Arial" pitchFamily="34" charset="0"/>
                  </a:rPr>
                  <a:t>Focus on development of Open Source Cloud  Solutions</a:t>
                </a:r>
                <a:endParaRPr lang="en-US" b="0" dirty="0" smtClean="0">
                  <a:solidFill>
                    <a:srgbClr val="000000"/>
                  </a:solidFill>
                  <a:cs typeface="Arial" pitchFamily="34" charset="0"/>
                </a:endParaRPr>
              </a:p>
            </p:txBody>
          </p:sp>
        </p:grpSp>
      </p:grpSp>
      <p:sp>
        <p:nvSpPr>
          <p:cNvPr id="2" name="Title 1"/>
          <p:cNvSpPr>
            <a:spLocks noGrp="1"/>
          </p:cNvSpPr>
          <p:nvPr>
            <p:ph type="title"/>
          </p:nvPr>
        </p:nvSpPr>
        <p:spPr>
          <a:xfrm>
            <a:off x="609600" y="381000"/>
            <a:ext cx="8229600" cy="762000"/>
          </a:xfrm>
          <a:noFill/>
          <a:ln w="9525">
            <a:noFill/>
            <a:miter lim="800000"/>
            <a:headEnd/>
            <a:tailEnd/>
          </a:ln>
        </p:spPr>
        <p:txBody>
          <a:bodyPr vert="horz" wrap="square" lIns="91440" tIns="45720" rIns="91440" bIns="45720" numCol="1" anchor="t" anchorCtr="0" compatLnSpc="1">
            <a:prstTxWarp prst="textNoShape">
              <a:avLst/>
            </a:prstTxWarp>
          </a:bodyPr>
          <a:lstStyle/>
          <a:p>
            <a:r>
              <a:rPr lang="en-GB" sz="2800" b="1" dirty="0" smtClean="0">
                <a:latin typeface="+mn-lt"/>
              </a:rPr>
              <a:t>Some Government Cloud Initiatives in India</a:t>
            </a:r>
          </a:p>
        </p:txBody>
      </p:sp>
      <p:sp>
        <p:nvSpPr>
          <p:cNvPr id="16" name="TextBox 15"/>
          <p:cNvSpPr txBox="1"/>
          <p:nvPr/>
        </p:nvSpPr>
        <p:spPr>
          <a:xfrm>
            <a:off x="381000" y="990600"/>
            <a:ext cx="8458200" cy="1323439"/>
          </a:xfrm>
          <a:prstGeom prst="rect">
            <a:avLst/>
          </a:prstGeom>
          <a:noFill/>
        </p:spPr>
        <p:txBody>
          <a:bodyPr wrap="square" rtlCol="0">
            <a:spAutoFit/>
          </a:bodyPr>
          <a:lstStyle/>
          <a:p>
            <a:pPr algn="just" eaLnBrk="1" hangingPunct="1"/>
            <a:r>
              <a:rPr lang="en-US" sz="2000" dirty="0" smtClean="0">
                <a:latin typeface="+mn-lt"/>
              </a:rPr>
              <a:t>The adoption rates of cloud computing technologies in India are fast, backed by </a:t>
            </a:r>
            <a:r>
              <a:rPr lang="en-US" sz="2000" dirty="0" err="1" smtClean="0">
                <a:latin typeface="+mn-lt"/>
              </a:rPr>
              <a:t>Govt’s</a:t>
            </a:r>
            <a:r>
              <a:rPr lang="en-US" sz="2000" dirty="0" smtClean="0">
                <a:latin typeface="+mn-lt"/>
              </a:rPr>
              <a:t> recognition of Cloud Computing as Global Service Delivery Model in </a:t>
            </a:r>
            <a:r>
              <a:rPr lang="en-US" sz="2000" u="sng" dirty="0" smtClean="0">
                <a:latin typeface="+mn-lt"/>
              </a:rPr>
              <a:t>National Telecom Policy 2011 and National IT Policy 2011 </a:t>
            </a:r>
            <a:r>
              <a:rPr lang="en-US" sz="2000" dirty="0" smtClean="0">
                <a:latin typeface="+mn-lt"/>
              </a:rPr>
              <a:t>as well as promotion of strong broadband policies. </a:t>
            </a:r>
          </a:p>
        </p:txBody>
      </p:sp>
      <p:sp>
        <p:nvSpPr>
          <p:cNvPr id="18" name="Rectangle 17"/>
          <p:cNvSpPr/>
          <p:nvPr/>
        </p:nvSpPr>
        <p:spPr bwMode="ltGray">
          <a:xfrm>
            <a:off x="2438400" y="6248400"/>
            <a:ext cx="6553200" cy="457200"/>
          </a:xfrm>
          <a:prstGeom prst="rect">
            <a:avLst/>
          </a:prstGeom>
          <a:solidFill>
            <a:schemeClr val="tx2">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marL="182880" indent="-182880" defTabSz="695325" eaLnBrk="0" hangingPunct="0">
              <a:spcBef>
                <a:spcPts val="300"/>
              </a:spcBef>
              <a:spcAft>
                <a:spcPts val="300"/>
              </a:spcAft>
              <a:buFont typeface="Arial" pitchFamily="34" charset="0"/>
              <a:buChar char="•"/>
            </a:pPr>
            <a:r>
              <a:rPr lang="en-US" dirty="0" smtClean="0">
                <a:solidFill>
                  <a:srgbClr val="000000"/>
                </a:solidFill>
                <a:cs typeface="Arial" pitchFamily="34" charset="0"/>
              </a:rPr>
              <a:t>Virtualization being attempted by many</a:t>
            </a:r>
            <a:endParaRPr lang="en-IN" dirty="0" smtClean="0">
              <a:solidFill>
                <a:srgbClr val="000000"/>
              </a:solidFill>
              <a:cs typeface="Arial" pitchFamily="34" charset="0"/>
            </a:endParaRPr>
          </a:p>
        </p:txBody>
      </p:sp>
      <p:sp>
        <p:nvSpPr>
          <p:cNvPr id="17" name="Cloud 16"/>
          <p:cNvSpPr/>
          <p:nvPr/>
        </p:nvSpPr>
        <p:spPr bwMode="ltGray">
          <a:xfrm>
            <a:off x="609600" y="6248400"/>
            <a:ext cx="1344168" cy="427068"/>
          </a:xfrm>
          <a:prstGeom prst="cloud">
            <a:avLst/>
          </a:prstGeom>
          <a:solidFill>
            <a:schemeClr val="tx2"/>
          </a:solidFill>
          <a:ln w="3175"/>
        </p:spPr>
        <p:style>
          <a:lnRef idx="2">
            <a:schemeClr val="accent1">
              <a:shade val="50000"/>
            </a:schemeClr>
          </a:lnRef>
          <a:fillRef idx="1">
            <a:schemeClr val="accent1"/>
          </a:fillRef>
          <a:effectRef idx="0">
            <a:schemeClr val="accent1"/>
          </a:effectRef>
          <a:fontRef idx="minor">
            <a:schemeClr val="lt1"/>
          </a:fontRef>
        </p:style>
        <p:txBody>
          <a:bodyPr lIns="80147" tIns="40074" rIns="80147" bIns="40074" rtlCol="0" anchor="ctr"/>
          <a:lstStyle/>
          <a:p>
            <a:pPr algn="ctr"/>
            <a:r>
              <a:rPr lang="en-US" sz="1600" dirty="0" smtClean="0">
                <a:solidFill>
                  <a:schemeClr val="bg1"/>
                </a:solidFill>
              </a:rPr>
              <a:t>others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normAutofit/>
          </a:bodyPr>
          <a:lstStyle/>
          <a:p>
            <a:r>
              <a:rPr lang="en-US" sz="2800" b="1" dirty="0" smtClean="0">
                <a:solidFill>
                  <a:schemeClr val="tx1"/>
                </a:solidFill>
              </a:rPr>
              <a:t>Virtualization in State Data Centre, Karnataka</a:t>
            </a:r>
            <a:br>
              <a:rPr lang="en-US" sz="2800" b="1" dirty="0" smtClean="0">
                <a:solidFill>
                  <a:schemeClr val="tx1"/>
                </a:solidFill>
              </a:rPr>
            </a:br>
            <a:r>
              <a:rPr lang="en-US" sz="2800" dirty="0" smtClean="0"/>
              <a:t> A Case Study</a:t>
            </a:r>
            <a:r>
              <a:rPr lang="en-US" sz="2800" dirty="0" smtClean="0">
                <a:solidFill>
                  <a:schemeClr val="tx1"/>
                </a:solidFill>
              </a:rPr>
              <a:t/>
            </a:r>
            <a:br>
              <a:rPr lang="en-US" sz="2800" dirty="0" smtClean="0">
                <a:solidFill>
                  <a:schemeClr val="tx1"/>
                </a:solidFill>
              </a:rPr>
            </a:br>
            <a:endParaRPr lang="en-US" sz="2800" dirty="0">
              <a:solidFill>
                <a:schemeClr val="tx1"/>
              </a:solidFill>
            </a:endParaRPr>
          </a:p>
        </p:txBody>
      </p:sp>
      <p:sp>
        <p:nvSpPr>
          <p:cNvPr id="3" name="Subtitle 2"/>
          <p:cNvSpPr>
            <a:spLocks noGrp="1"/>
          </p:cNvSpPr>
          <p:nvPr>
            <p:ph idx="1"/>
          </p:nvPr>
        </p:nvSpPr>
        <p:spPr/>
        <p:txBody>
          <a:bodyPr>
            <a:normAutofit/>
          </a:bodyPr>
          <a:lstStyle/>
          <a:p>
            <a:pPr algn="l">
              <a:buNone/>
            </a:pPr>
            <a:r>
              <a:rPr lang="en-US" sz="2800" dirty="0" smtClean="0">
                <a:solidFill>
                  <a:schemeClr val="tx1"/>
                </a:solidFill>
              </a:rPr>
              <a:t>The State Data Center of Government of Karnataka was set up during 2004-05 as a core common technology infrastructure. </a:t>
            </a:r>
          </a:p>
          <a:p>
            <a:pPr algn="l">
              <a:buNone/>
            </a:pPr>
            <a:r>
              <a:rPr lang="en-US" sz="2800" dirty="0" smtClean="0">
                <a:solidFill>
                  <a:schemeClr val="tx1"/>
                </a:solidFill>
              </a:rPr>
              <a:t>The state proposed virtualization as a solution to overcome the inherent challenges of a burgeoning </a:t>
            </a:r>
            <a:r>
              <a:rPr lang="en-US" sz="2800" dirty="0" err="1" smtClean="0">
                <a:solidFill>
                  <a:schemeClr val="tx1"/>
                </a:solidFill>
              </a:rPr>
              <a:t>eGovernance</a:t>
            </a:r>
            <a:r>
              <a:rPr lang="en-US" sz="2800" dirty="0" smtClean="0">
                <a:solidFill>
                  <a:schemeClr val="tx1"/>
                </a:solidFill>
              </a:rPr>
              <a:t> climate and in the process realized hidden advantages.</a:t>
            </a:r>
          </a:p>
          <a:p>
            <a:pPr algn="l"/>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077200" cy="914400"/>
          </a:xfrm>
        </p:spPr>
        <p:txBody>
          <a:bodyPr/>
          <a:lstStyle/>
          <a:p>
            <a:r>
              <a:rPr lang="en-US" dirty="0" smtClean="0"/>
              <a:t>Outcome</a:t>
            </a:r>
            <a:endParaRPr lang="en-IN" dirty="0"/>
          </a:p>
        </p:txBody>
      </p:sp>
      <p:sp>
        <p:nvSpPr>
          <p:cNvPr id="3" name="Footer Placeholder 2"/>
          <p:cNvSpPr>
            <a:spLocks noGrp="1"/>
          </p:cNvSpPr>
          <p:nvPr>
            <p:ph type="ftr" sz="quarter" idx="10"/>
          </p:nvPr>
        </p:nvSpPr>
        <p:spPr/>
        <p:txBody>
          <a:bodyPr/>
          <a:lstStyle/>
          <a:p>
            <a:pPr>
              <a:defRPr/>
            </a:pPr>
            <a:endParaRPr lang="en-GB" dirty="0"/>
          </a:p>
        </p:txBody>
      </p:sp>
      <p:sp>
        <p:nvSpPr>
          <p:cNvPr id="4" name="Slide Number Placeholder 3"/>
          <p:cNvSpPr>
            <a:spLocks noGrp="1"/>
          </p:cNvSpPr>
          <p:nvPr>
            <p:ph type="sldNum" sz="quarter" idx="11"/>
          </p:nvPr>
        </p:nvSpPr>
        <p:spPr/>
        <p:txBody>
          <a:bodyPr/>
          <a:lstStyle/>
          <a:p>
            <a:pPr>
              <a:defRPr/>
            </a:pPr>
            <a:fld id="{042A7AE7-288C-4E1F-8B4D-C7FF635F9427}" type="slidenum">
              <a:rPr lang="en-GB" smtClean="0"/>
              <a:pPr>
                <a:defRPr/>
              </a:pPr>
              <a:t>15</a:t>
            </a:fld>
            <a:endParaRPr lang="en-GB" dirty="0"/>
          </a:p>
        </p:txBody>
      </p:sp>
      <p:sp>
        <p:nvSpPr>
          <p:cNvPr id="5" name="Date Placeholder 4"/>
          <p:cNvSpPr>
            <a:spLocks noGrp="1"/>
          </p:cNvSpPr>
          <p:nvPr>
            <p:ph type="dt" sz="half" idx="12"/>
          </p:nvPr>
        </p:nvSpPr>
        <p:spPr/>
        <p:txBody>
          <a:bodyPr/>
          <a:lstStyle/>
          <a:p>
            <a:pPr>
              <a:defRPr/>
            </a:pPr>
            <a:endParaRPr lang="en-GB" dirty="0"/>
          </a:p>
        </p:txBody>
      </p:sp>
      <p:graphicFrame>
        <p:nvGraphicFramePr>
          <p:cNvPr id="6" name="Table 5"/>
          <p:cNvGraphicFramePr>
            <a:graphicFrameLocks noGrp="1"/>
          </p:cNvGraphicFramePr>
          <p:nvPr/>
        </p:nvGraphicFramePr>
        <p:xfrm>
          <a:off x="152400" y="1142999"/>
          <a:ext cx="8763000" cy="5444148"/>
        </p:xfrm>
        <a:graphic>
          <a:graphicData uri="http://schemas.openxmlformats.org/drawingml/2006/table">
            <a:tbl>
              <a:tblPr firstRow="1" bandRow="1">
                <a:tableStyleId>{5C22544A-7EE6-4342-B048-85BDC9FD1C3A}</a:tableStyleId>
              </a:tblPr>
              <a:tblGrid>
                <a:gridCol w="2895600"/>
                <a:gridCol w="5867400"/>
              </a:tblGrid>
              <a:tr h="531667">
                <a:tc>
                  <a:txBody>
                    <a:bodyPr/>
                    <a:lstStyle/>
                    <a:p>
                      <a:pPr marL="228600" marR="0">
                        <a:spcBef>
                          <a:spcPts val="0"/>
                        </a:spcBef>
                        <a:spcAft>
                          <a:spcPts val="0"/>
                        </a:spcAft>
                      </a:pPr>
                      <a:r>
                        <a:rPr lang="en-US" sz="1800" b="0" dirty="0">
                          <a:latin typeface="Calibri"/>
                          <a:ea typeface="Calibri"/>
                          <a:cs typeface="Mangal"/>
                        </a:rPr>
                        <a:t>Provisioning of Server</a:t>
                      </a:r>
                    </a:p>
                  </a:txBody>
                  <a:tcPr marL="68580" marR="68580" marT="0" marB="0"/>
                </a:tc>
                <a:tc>
                  <a:txBody>
                    <a:bodyPr/>
                    <a:lstStyle/>
                    <a:p>
                      <a:pPr marL="228600" marR="0">
                        <a:spcBef>
                          <a:spcPts val="0"/>
                        </a:spcBef>
                        <a:spcAft>
                          <a:spcPts val="0"/>
                        </a:spcAft>
                      </a:pPr>
                      <a:r>
                        <a:rPr lang="en-US" sz="1800" b="0">
                          <a:latin typeface="Calibri"/>
                          <a:ea typeface="Calibri"/>
                          <a:cs typeface="Mangal"/>
                        </a:rPr>
                        <a:t>Time taken for provisioning of servers reducted by 80%  </a:t>
                      </a:r>
                    </a:p>
                  </a:txBody>
                  <a:tcPr marL="68580" marR="68580" marT="0" marB="0"/>
                </a:tc>
              </a:tr>
              <a:tr h="531667">
                <a:tc>
                  <a:txBody>
                    <a:bodyPr/>
                    <a:lstStyle/>
                    <a:p>
                      <a:pPr marL="228600" marR="0">
                        <a:spcBef>
                          <a:spcPts val="0"/>
                        </a:spcBef>
                        <a:spcAft>
                          <a:spcPts val="0"/>
                        </a:spcAft>
                      </a:pPr>
                      <a:r>
                        <a:rPr lang="en-US" sz="1800" b="0" dirty="0">
                          <a:latin typeface="Calibri"/>
                          <a:ea typeface="Calibri"/>
                          <a:cs typeface="Mangal"/>
                        </a:rPr>
                        <a:t>Uptime</a:t>
                      </a:r>
                    </a:p>
                  </a:txBody>
                  <a:tcPr marL="68580" marR="68580" marT="0" marB="0"/>
                </a:tc>
                <a:tc>
                  <a:txBody>
                    <a:bodyPr/>
                    <a:lstStyle/>
                    <a:p>
                      <a:pPr marL="228600" marR="0">
                        <a:spcBef>
                          <a:spcPts val="0"/>
                        </a:spcBef>
                        <a:spcAft>
                          <a:spcPts val="0"/>
                        </a:spcAft>
                      </a:pPr>
                      <a:r>
                        <a:rPr lang="en-US" sz="1800" b="0" dirty="0">
                          <a:latin typeface="Calibri"/>
                          <a:ea typeface="Calibri"/>
                          <a:cs typeface="Mangal"/>
                        </a:rPr>
                        <a:t>100% uptime since the date of implementation</a:t>
                      </a:r>
                    </a:p>
                  </a:txBody>
                  <a:tcPr marL="68580" marR="68580" marT="0" marB="0"/>
                </a:tc>
              </a:tr>
              <a:tr h="1063333">
                <a:tc>
                  <a:txBody>
                    <a:bodyPr/>
                    <a:lstStyle/>
                    <a:p>
                      <a:pPr marL="228600" marR="0">
                        <a:spcBef>
                          <a:spcPts val="0"/>
                        </a:spcBef>
                        <a:spcAft>
                          <a:spcPts val="0"/>
                        </a:spcAft>
                      </a:pPr>
                      <a:r>
                        <a:rPr lang="en-US" sz="1800" b="0" dirty="0">
                          <a:latin typeface="Calibri"/>
                          <a:ea typeface="Calibri"/>
                          <a:cs typeface="Mangal"/>
                        </a:rPr>
                        <a:t>Server Consolidation ratio</a:t>
                      </a:r>
                    </a:p>
                  </a:txBody>
                  <a:tcPr marL="68580" marR="68580" marT="0" marB="0"/>
                </a:tc>
                <a:tc>
                  <a:txBody>
                    <a:bodyPr/>
                    <a:lstStyle/>
                    <a:p>
                      <a:pPr marL="228600" marR="0">
                        <a:lnSpc>
                          <a:spcPct val="100000"/>
                        </a:lnSpc>
                        <a:spcBef>
                          <a:spcPts val="0"/>
                        </a:spcBef>
                        <a:spcAft>
                          <a:spcPts val="0"/>
                        </a:spcAft>
                      </a:pPr>
                      <a:r>
                        <a:rPr lang="en-US" sz="1800" b="0" dirty="0">
                          <a:latin typeface="Calibri"/>
                          <a:ea typeface="Calibri"/>
                          <a:cs typeface="Mangal"/>
                        </a:rPr>
                        <a:t>7:100 (100 servers has been virtualized on 7 physical servers)</a:t>
                      </a:r>
                    </a:p>
                    <a:p>
                      <a:pPr marL="228600" marR="0">
                        <a:lnSpc>
                          <a:spcPct val="100000"/>
                        </a:lnSpc>
                        <a:spcBef>
                          <a:spcPts val="0"/>
                        </a:spcBef>
                        <a:spcAft>
                          <a:spcPts val="0"/>
                        </a:spcAft>
                      </a:pPr>
                      <a:r>
                        <a:rPr lang="en-US" sz="1800" b="0" dirty="0">
                          <a:latin typeface="Calibri"/>
                          <a:ea typeface="Calibri"/>
                          <a:cs typeface="Mangal"/>
                        </a:rPr>
                        <a:t> Same 7 servers would now cater to the requirements of </a:t>
                      </a:r>
                      <a:r>
                        <a:rPr lang="en-US" sz="1800" b="0" dirty="0" smtClean="0">
                          <a:latin typeface="Calibri"/>
                          <a:ea typeface="Calibri"/>
                          <a:cs typeface="Mangal"/>
                        </a:rPr>
                        <a:t>100</a:t>
                      </a:r>
                      <a:endParaRPr lang="en-US" sz="1800" b="0" dirty="0">
                        <a:latin typeface="Calibri"/>
                        <a:ea typeface="Calibri"/>
                        <a:cs typeface="Mangal"/>
                      </a:endParaRPr>
                    </a:p>
                  </a:txBody>
                  <a:tcPr marL="68580" marR="68580" marT="0" marB="0"/>
                </a:tc>
              </a:tr>
              <a:tr h="1329166">
                <a:tc>
                  <a:txBody>
                    <a:bodyPr/>
                    <a:lstStyle/>
                    <a:p>
                      <a:pPr marL="228600" marR="0">
                        <a:spcBef>
                          <a:spcPts val="0"/>
                        </a:spcBef>
                        <a:spcAft>
                          <a:spcPts val="0"/>
                        </a:spcAft>
                      </a:pPr>
                      <a:r>
                        <a:rPr lang="en-US" sz="1800" b="0">
                          <a:latin typeface="Calibri"/>
                          <a:ea typeface="Calibri"/>
                          <a:cs typeface="Mangal"/>
                        </a:rPr>
                        <a:t>Server Utilization</a:t>
                      </a:r>
                    </a:p>
                  </a:txBody>
                  <a:tcPr marL="68580" marR="68580" marT="0" marB="0"/>
                </a:tc>
                <a:tc>
                  <a:txBody>
                    <a:bodyPr/>
                    <a:lstStyle/>
                    <a:p>
                      <a:pPr marL="228600" marR="0">
                        <a:lnSpc>
                          <a:spcPct val="100000"/>
                        </a:lnSpc>
                        <a:spcBef>
                          <a:spcPts val="0"/>
                        </a:spcBef>
                        <a:spcAft>
                          <a:spcPts val="0"/>
                        </a:spcAft>
                      </a:pPr>
                      <a:r>
                        <a:rPr lang="en-US" sz="1800" b="0" dirty="0">
                          <a:latin typeface="Calibri"/>
                          <a:ea typeface="Calibri"/>
                          <a:cs typeface="Mangal"/>
                        </a:rPr>
                        <a:t>CPU utilization increased from 10 % to 40 %</a:t>
                      </a:r>
                    </a:p>
                    <a:p>
                      <a:pPr marL="228600" marR="0">
                        <a:lnSpc>
                          <a:spcPct val="100000"/>
                        </a:lnSpc>
                        <a:spcBef>
                          <a:spcPts val="0"/>
                        </a:spcBef>
                        <a:spcAft>
                          <a:spcPts val="0"/>
                        </a:spcAft>
                      </a:pPr>
                      <a:endParaRPr lang="en-US" sz="1800" b="0" dirty="0" smtClean="0">
                        <a:latin typeface="Calibri"/>
                        <a:ea typeface="Calibri"/>
                        <a:cs typeface="Mangal"/>
                      </a:endParaRPr>
                    </a:p>
                    <a:p>
                      <a:pPr marL="228600" marR="0">
                        <a:lnSpc>
                          <a:spcPct val="100000"/>
                        </a:lnSpc>
                        <a:spcBef>
                          <a:spcPts val="0"/>
                        </a:spcBef>
                        <a:spcAft>
                          <a:spcPts val="0"/>
                        </a:spcAft>
                      </a:pPr>
                      <a:r>
                        <a:rPr lang="en-US" sz="1800" b="0" dirty="0" smtClean="0">
                          <a:latin typeface="Calibri"/>
                          <a:ea typeface="Calibri"/>
                          <a:cs typeface="Mangal"/>
                        </a:rPr>
                        <a:t>Memory </a:t>
                      </a:r>
                      <a:r>
                        <a:rPr lang="en-US" sz="1800" b="0" dirty="0">
                          <a:latin typeface="Calibri"/>
                          <a:ea typeface="Calibri"/>
                          <a:cs typeface="Mangal"/>
                        </a:rPr>
                        <a:t>utilization increased from 25 % to 50%</a:t>
                      </a:r>
                    </a:p>
                  </a:txBody>
                  <a:tcPr marL="68580" marR="68580" marT="0" marB="0"/>
                </a:tc>
              </a:tr>
              <a:tr h="359368">
                <a:tc>
                  <a:txBody>
                    <a:bodyPr/>
                    <a:lstStyle/>
                    <a:p>
                      <a:pPr marL="228600" marR="0">
                        <a:spcBef>
                          <a:spcPts val="0"/>
                        </a:spcBef>
                        <a:spcAft>
                          <a:spcPts val="0"/>
                        </a:spcAft>
                      </a:pPr>
                      <a:r>
                        <a:rPr lang="en-US" sz="1800" b="0">
                          <a:latin typeface="Calibri"/>
                          <a:ea typeface="Calibri"/>
                          <a:cs typeface="Mangal"/>
                        </a:rPr>
                        <a:t>Restoration Time</a:t>
                      </a:r>
                    </a:p>
                  </a:txBody>
                  <a:tcPr marL="68580" marR="68580" marT="0" marB="0"/>
                </a:tc>
                <a:tc>
                  <a:txBody>
                    <a:bodyPr/>
                    <a:lstStyle/>
                    <a:p>
                      <a:pPr marL="228600" marR="0">
                        <a:spcBef>
                          <a:spcPts val="0"/>
                        </a:spcBef>
                        <a:spcAft>
                          <a:spcPts val="0"/>
                        </a:spcAft>
                      </a:pPr>
                      <a:r>
                        <a:rPr lang="en-US" sz="1800" b="0" dirty="0">
                          <a:latin typeface="Calibri"/>
                          <a:ea typeface="Calibri"/>
                          <a:cs typeface="Mangal"/>
                        </a:rPr>
                        <a:t>Reduced by 80%</a:t>
                      </a:r>
                    </a:p>
                  </a:txBody>
                  <a:tcPr marL="68580" marR="68580" marT="0" marB="0"/>
                </a:tc>
              </a:tr>
              <a:tr h="1595000">
                <a:tc>
                  <a:txBody>
                    <a:bodyPr/>
                    <a:lstStyle/>
                    <a:p>
                      <a:pPr marL="228600" marR="0">
                        <a:spcBef>
                          <a:spcPts val="0"/>
                        </a:spcBef>
                        <a:spcAft>
                          <a:spcPts val="0"/>
                        </a:spcAft>
                      </a:pPr>
                      <a:r>
                        <a:rPr lang="en-US" sz="1800" b="0" dirty="0">
                          <a:latin typeface="Calibri"/>
                          <a:ea typeface="Calibri"/>
                          <a:cs typeface="Mangal"/>
                        </a:rPr>
                        <a:t>Cost</a:t>
                      </a:r>
                    </a:p>
                  </a:txBody>
                  <a:tcPr marL="68580" marR="68580" marT="0" marB="0"/>
                </a:tc>
                <a:tc>
                  <a:txBody>
                    <a:bodyPr/>
                    <a:lstStyle/>
                    <a:p>
                      <a:pPr marL="228600" marR="0">
                        <a:spcBef>
                          <a:spcPts val="0"/>
                        </a:spcBef>
                        <a:spcAft>
                          <a:spcPts val="0"/>
                        </a:spcAft>
                      </a:pPr>
                      <a:r>
                        <a:rPr lang="en-US" sz="1800" b="0" dirty="0">
                          <a:latin typeface="Calibri"/>
                          <a:ea typeface="Calibri"/>
                          <a:cs typeface="Mangal"/>
                        </a:rPr>
                        <a:t>Reduction in hardware procurement cost</a:t>
                      </a:r>
                    </a:p>
                    <a:p>
                      <a:pPr marL="228600" marR="0">
                        <a:spcBef>
                          <a:spcPts val="0"/>
                        </a:spcBef>
                        <a:spcAft>
                          <a:spcPts val="0"/>
                        </a:spcAft>
                      </a:pPr>
                      <a:r>
                        <a:rPr lang="en-US" sz="1800" b="0" dirty="0">
                          <a:latin typeface="Calibri"/>
                          <a:ea typeface="Calibri"/>
                          <a:cs typeface="Mangal"/>
                        </a:rPr>
                        <a:t>Reducing in power &amp; cooling cost</a:t>
                      </a:r>
                    </a:p>
                    <a:p>
                      <a:pPr marL="228600" marR="0">
                        <a:spcBef>
                          <a:spcPts val="0"/>
                        </a:spcBef>
                        <a:spcAft>
                          <a:spcPts val="0"/>
                        </a:spcAft>
                      </a:pPr>
                      <a:r>
                        <a:rPr lang="en-US" sz="1800" b="0" dirty="0">
                          <a:latin typeface="Calibri"/>
                          <a:ea typeface="Calibri"/>
                          <a:cs typeface="Mangal"/>
                        </a:rPr>
                        <a:t>Reduction in space cost</a:t>
                      </a:r>
                    </a:p>
                    <a:p>
                      <a:pPr marL="228600" marR="0">
                        <a:spcBef>
                          <a:spcPts val="0"/>
                        </a:spcBef>
                        <a:spcAft>
                          <a:spcPts val="0"/>
                        </a:spcAft>
                      </a:pPr>
                      <a:r>
                        <a:rPr lang="en-US" sz="1800" b="0" dirty="0">
                          <a:latin typeface="Calibri"/>
                          <a:ea typeface="Calibri"/>
                          <a:cs typeface="Mangal"/>
                        </a:rPr>
                        <a:t>Software Licensing cost</a:t>
                      </a:r>
                    </a:p>
                    <a:p>
                      <a:pPr marL="228600" marR="0">
                        <a:spcBef>
                          <a:spcPts val="0"/>
                        </a:spcBef>
                        <a:spcAft>
                          <a:spcPts val="0"/>
                        </a:spcAft>
                      </a:pPr>
                      <a:r>
                        <a:rPr lang="en-US" sz="1800" b="0" dirty="0">
                          <a:latin typeface="Calibri"/>
                          <a:ea typeface="Calibri"/>
                          <a:cs typeface="Mangal"/>
                        </a:rPr>
                        <a:t>AMC cost</a:t>
                      </a:r>
                    </a:p>
                  </a:txBody>
                  <a:tcPr marL="68580" marR="68580" marT="0" marB="0"/>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8305800" cy="685800"/>
          </a:xfrm>
        </p:spPr>
        <p:txBody>
          <a:bodyPr/>
          <a:lstStyle/>
          <a:p>
            <a:pPr eaLnBrk="1" hangingPunct="1"/>
            <a:r>
              <a:rPr lang="en-US" sz="2800" b="1" dirty="0" smtClean="0">
                <a:latin typeface="+mn-lt"/>
              </a:rPr>
              <a:t>Reported Cloud Offerings from India</a:t>
            </a:r>
          </a:p>
        </p:txBody>
      </p:sp>
      <p:graphicFrame>
        <p:nvGraphicFramePr>
          <p:cNvPr id="4" name="Table 3"/>
          <p:cNvGraphicFramePr>
            <a:graphicFrameLocks noGrp="1"/>
          </p:cNvGraphicFramePr>
          <p:nvPr/>
        </p:nvGraphicFramePr>
        <p:xfrm>
          <a:off x="1" y="609599"/>
          <a:ext cx="9143999" cy="5770692"/>
        </p:xfrm>
        <a:graphic>
          <a:graphicData uri="http://schemas.openxmlformats.org/drawingml/2006/table">
            <a:tbl>
              <a:tblPr firstRow="1" lastRow="1" bandRow="1">
                <a:tableStyleId>{5C22544A-7EE6-4342-B048-85BDC9FD1C3A}</a:tableStyleId>
              </a:tblPr>
              <a:tblGrid>
                <a:gridCol w="2733774"/>
                <a:gridCol w="754143"/>
                <a:gridCol w="848413"/>
                <a:gridCol w="888811"/>
                <a:gridCol w="1289959"/>
                <a:gridCol w="1600200"/>
                <a:gridCol w="1028699"/>
              </a:tblGrid>
              <a:tr h="642144">
                <a:tc>
                  <a:txBody>
                    <a:bodyPr/>
                    <a:lstStyle/>
                    <a:p>
                      <a:r>
                        <a:rPr lang="en-US" sz="1200" b="1" kern="1200" baseline="0" dirty="0" smtClean="0">
                          <a:solidFill>
                            <a:schemeClr val="lt1"/>
                          </a:solidFill>
                          <a:latin typeface="+mn-lt"/>
                          <a:ea typeface="+mn-ea"/>
                          <a:cs typeface="+mn-cs"/>
                        </a:rPr>
                        <a:t>Vendor CSIs</a:t>
                      </a:r>
                      <a:endParaRPr lang="en-US" sz="1200" dirty="0"/>
                    </a:p>
                  </a:txBody>
                  <a:tcPr marL="61977" marR="61977" marT="30989" marB="30989"/>
                </a:tc>
                <a:tc>
                  <a:txBody>
                    <a:bodyPr/>
                    <a:lstStyle/>
                    <a:p>
                      <a:pPr algn="ctr"/>
                      <a:r>
                        <a:rPr lang="en-US" sz="1200" b="1" kern="1200" baseline="0" dirty="0" err="1" smtClean="0">
                          <a:solidFill>
                            <a:schemeClr val="lt1"/>
                          </a:solidFill>
                          <a:latin typeface="+mn-lt"/>
                          <a:ea typeface="+mn-ea"/>
                          <a:cs typeface="+mn-cs"/>
                        </a:rPr>
                        <a:t>IaaS</a:t>
                      </a:r>
                      <a:r>
                        <a:rPr lang="en-US" sz="1200" b="1" kern="1200" baseline="0" dirty="0" smtClean="0">
                          <a:solidFill>
                            <a:schemeClr val="lt1"/>
                          </a:solidFill>
                          <a:latin typeface="+mn-lt"/>
                          <a:ea typeface="+mn-ea"/>
                          <a:cs typeface="+mn-cs"/>
                        </a:rPr>
                        <a:t> </a:t>
                      </a:r>
                      <a:endParaRPr lang="en-US" sz="1200" dirty="0"/>
                    </a:p>
                  </a:txBody>
                  <a:tcPr marL="61977" marR="61977" marT="30989" marB="30989"/>
                </a:tc>
                <a:tc>
                  <a:txBody>
                    <a:bodyPr/>
                    <a:lstStyle/>
                    <a:p>
                      <a:pPr algn="ctr"/>
                      <a:r>
                        <a:rPr lang="en-US" sz="1200" b="1" kern="1200" baseline="0" dirty="0" err="1" smtClean="0">
                          <a:solidFill>
                            <a:schemeClr val="lt1"/>
                          </a:solidFill>
                          <a:latin typeface="+mn-lt"/>
                          <a:ea typeface="+mn-ea"/>
                          <a:cs typeface="+mn-cs"/>
                        </a:rPr>
                        <a:t>PaaS</a:t>
                      </a:r>
                      <a:r>
                        <a:rPr lang="en-US" sz="1200" b="1" kern="1200" baseline="0" dirty="0" smtClean="0">
                          <a:solidFill>
                            <a:schemeClr val="lt1"/>
                          </a:solidFill>
                          <a:latin typeface="+mn-lt"/>
                          <a:ea typeface="+mn-ea"/>
                          <a:cs typeface="+mn-cs"/>
                        </a:rPr>
                        <a:t> </a:t>
                      </a:r>
                      <a:endParaRPr lang="en-US" sz="1200" dirty="0"/>
                    </a:p>
                  </a:txBody>
                  <a:tcPr marL="61977" marR="61977" marT="30989" marB="30989"/>
                </a:tc>
                <a:tc>
                  <a:txBody>
                    <a:bodyPr/>
                    <a:lstStyle/>
                    <a:p>
                      <a:pPr algn="ctr"/>
                      <a:r>
                        <a:rPr lang="en-US" sz="1200" b="1" kern="1200" baseline="0" dirty="0" err="1" smtClean="0">
                          <a:solidFill>
                            <a:schemeClr val="lt1"/>
                          </a:solidFill>
                          <a:latin typeface="+mn-lt"/>
                          <a:ea typeface="+mn-ea"/>
                          <a:cs typeface="+mn-cs"/>
                        </a:rPr>
                        <a:t>SaaS</a:t>
                      </a:r>
                      <a:r>
                        <a:rPr lang="en-US" sz="1200" b="1" kern="1200" baseline="0" dirty="0" smtClean="0">
                          <a:solidFill>
                            <a:schemeClr val="lt1"/>
                          </a:solidFill>
                          <a:latin typeface="+mn-lt"/>
                          <a:ea typeface="+mn-ea"/>
                          <a:cs typeface="+mn-cs"/>
                        </a:rPr>
                        <a:t> </a:t>
                      </a:r>
                      <a:endParaRPr lang="en-US" sz="1200" dirty="0"/>
                    </a:p>
                  </a:txBody>
                  <a:tcPr marL="61977" marR="61977" marT="30989" marB="30989"/>
                </a:tc>
                <a:tc>
                  <a:txBody>
                    <a:bodyPr/>
                    <a:lstStyle/>
                    <a:p>
                      <a:pPr algn="ctr"/>
                      <a:r>
                        <a:rPr lang="en-US" sz="1200" b="1" kern="1200" baseline="0" dirty="0" smtClean="0">
                          <a:solidFill>
                            <a:schemeClr val="lt1"/>
                          </a:solidFill>
                          <a:latin typeface="+mn-lt"/>
                          <a:ea typeface="+mn-ea"/>
                          <a:cs typeface="+mn-cs"/>
                        </a:rPr>
                        <a:t>Data Center </a:t>
                      </a:r>
                      <a:endParaRPr lang="en-US" sz="1200" dirty="0"/>
                    </a:p>
                  </a:txBody>
                  <a:tcPr marL="61977" marR="61977" marT="30989" marB="30989"/>
                </a:tc>
                <a:tc>
                  <a:txBody>
                    <a:bodyPr/>
                    <a:lstStyle/>
                    <a:p>
                      <a:pPr algn="ctr"/>
                      <a:r>
                        <a:rPr lang="en-US" sz="1200" b="1" kern="1200" baseline="0" dirty="0" smtClean="0">
                          <a:solidFill>
                            <a:schemeClr val="lt1"/>
                          </a:solidFill>
                          <a:latin typeface="+mn-lt"/>
                          <a:ea typeface="+mn-ea"/>
                          <a:cs typeface="+mn-cs"/>
                        </a:rPr>
                        <a:t>Business Services (</a:t>
                      </a:r>
                      <a:r>
                        <a:rPr lang="en-US" sz="1200" b="1" kern="1200" baseline="0" dirty="0" err="1" smtClean="0">
                          <a:solidFill>
                            <a:schemeClr val="lt1"/>
                          </a:solidFill>
                          <a:latin typeface="+mn-lt"/>
                          <a:ea typeface="+mn-ea"/>
                          <a:cs typeface="+mn-cs"/>
                        </a:rPr>
                        <a:t>BPaaSs</a:t>
                      </a:r>
                      <a:r>
                        <a:rPr lang="en-US" sz="1200" b="1" kern="1200" baseline="0" dirty="0" smtClean="0">
                          <a:solidFill>
                            <a:schemeClr val="lt1"/>
                          </a:solidFill>
                          <a:latin typeface="+mn-lt"/>
                          <a:ea typeface="+mn-ea"/>
                          <a:cs typeface="+mn-cs"/>
                        </a:rPr>
                        <a:t>) </a:t>
                      </a:r>
                      <a:endParaRPr lang="en-US" sz="1200" dirty="0"/>
                    </a:p>
                  </a:txBody>
                  <a:tcPr marL="61977" marR="61977" marT="30989" marB="30989"/>
                </a:tc>
                <a:tc>
                  <a:txBody>
                    <a:bodyPr/>
                    <a:lstStyle/>
                    <a:p>
                      <a:pPr algn="ctr"/>
                      <a:r>
                        <a:rPr lang="en-US" sz="1200" dirty="0" smtClean="0"/>
                        <a:t>CSIs</a:t>
                      </a:r>
                      <a:endParaRPr lang="en-US" sz="1200" dirty="0"/>
                    </a:p>
                  </a:txBody>
                  <a:tcPr marL="61977" marR="61977" marT="30989" marB="30989"/>
                </a:tc>
              </a:tr>
              <a:tr h="238772">
                <a:tc>
                  <a:txBody>
                    <a:bodyPr/>
                    <a:lstStyle/>
                    <a:p>
                      <a:r>
                        <a:rPr lang="en-US" sz="1200" b="1" kern="1200" baseline="0" dirty="0" smtClean="0">
                          <a:solidFill>
                            <a:schemeClr val="dk1"/>
                          </a:solidFill>
                          <a:latin typeface="+mn-lt"/>
                          <a:ea typeface="+mn-ea"/>
                          <a:cs typeface="+mn-cs"/>
                        </a:rPr>
                        <a:t>Reliance</a:t>
                      </a:r>
                    </a:p>
                  </a:txBody>
                  <a:tcPr marL="61977" marR="61977" marT="30989" marB="30989"/>
                </a:tc>
                <a:tc>
                  <a:txBody>
                    <a:bodyPr/>
                    <a:lstStyle/>
                    <a:p>
                      <a:pPr algn="ctr"/>
                      <a:r>
                        <a:rPr lang="en-US" sz="1200" b="1" kern="1200" baseline="0" dirty="0" smtClean="0">
                          <a:solidFill>
                            <a:schemeClr val="dk1"/>
                          </a:solidFill>
                          <a:latin typeface="+mn-lt"/>
                          <a:ea typeface="+mn-ea"/>
                          <a:cs typeface="+mn-cs"/>
                        </a:rPr>
                        <a:t> X</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c>
                  <a:txBody>
                    <a:bodyPr/>
                    <a:lstStyle/>
                    <a:p>
                      <a:pPr algn="ctr"/>
                      <a:endParaRPr lang="en-US" sz="1200" b="1"/>
                    </a:p>
                  </a:txBody>
                  <a:tcPr marL="61977" marR="61977" marT="30989" marB="30989"/>
                </a:tc>
                <a:tc>
                  <a:txBody>
                    <a:bodyPr/>
                    <a:lstStyle/>
                    <a:p>
                      <a:pPr algn="ctr"/>
                      <a:endParaRPr lang="en-US" sz="1200" b="1" dirty="0"/>
                    </a:p>
                  </a:txBody>
                  <a:tcPr marL="61977" marR="61977" marT="30989" marB="30989"/>
                </a:tc>
              </a:tr>
              <a:tr h="238772">
                <a:tc>
                  <a:txBody>
                    <a:bodyPr/>
                    <a:lstStyle/>
                    <a:p>
                      <a:r>
                        <a:rPr lang="en-US" sz="1200" b="1" dirty="0" smtClean="0"/>
                        <a:t>Tata Communications</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r>
              <a:tr h="238772">
                <a:tc>
                  <a:txBody>
                    <a:bodyPr/>
                    <a:lstStyle/>
                    <a:p>
                      <a:r>
                        <a:rPr lang="en-US" sz="1200" b="1" dirty="0" err="1" smtClean="0"/>
                        <a:t>NetMagic</a:t>
                      </a:r>
                      <a:r>
                        <a:rPr lang="en-US" sz="1200" b="1" dirty="0" smtClean="0"/>
                        <a:t> Solutions</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a:p>
                  </a:txBody>
                  <a:tcPr marL="61977" marR="61977" marT="30989" marB="30989"/>
                </a:tc>
                <a:tc>
                  <a:txBody>
                    <a:bodyPr/>
                    <a:lstStyle/>
                    <a:p>
                      <a:pPr algn="ctr"/>
                      <a:endParaRPr lang="en-US" sz="1200" b="1"/>
                    </a:p>
                  </a:txBody>
                  <a:tcPr marL="61977" marR="61977" marT="30989" marB="30989"/>
                </a:tc>
              </a:tr>
              <a:tr h="238772">
                <a:tc>
                  <a:txBody>
                    <a:bodyPr/>
                    <a:lstStyle/>
                    <a:p>
                      <a:r>
                        <a:rPr lang="en-US" sz="1200" b="1" dirty="0" smtClean="0"/>
                        <a:t>Dimension Data</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c>
                  <a:txBody>
                    <a:bodyPr/>
                    <a:lstStyle/>
                    <a:p>
                      <a:pPr algn="ctr"/>
                      <a:endParaRPr lang="en-US" sz="1200" b="1"/>
                    </a:p>
                  </a:txBody>
                  <a:tcPr marL="61977" marR="61977" marT="30989" marB="30989"/>
                </a:tc>
                <a:tc>
                  <a:txBody>
                    <a:bodyPr/>
                    <a:lstStyle/>
                    <a:p>
                      <a:pPr algn="ctr"/>
                      <a:endParaRPr lang="en-US" sz="1200" b="1"/>
                    </a:p>
                  </a:txBody>
                  <a:tcPr marL="61977" marR="61977" marT="30989" marB="30989"/>
                </a:tc>
              </a:tr>
              <a:tr h="238772">
                <a:tc>
                  <a:txBody>
                    <a:bodyPr/>
                    <a:lstStyle/>
                    <a:p>
                      <a:r>
                        <a:rPr lang="en-US" sz="1200" b="1" dirty="0" err="1" smtClean="0"/>
                        <a:t>CtrlS</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a:p>
                  </a:txBody>
                  <a:tcPr marL="61977" marR="61977" marT="30989" marB="30989"/>
                </a:tc>
                <a:tc>
                  <a:txBody>
                    <a:bodyPr/>
                    <a:lstStyle/>
                    <a:p>
                      <a:pPr algn="ctr"/>
                      <a:endParaRPr lang="en-US" sz="1200" b="1"/>
                    </a:p>
                  </a:txBody>
                  <a:tcPr marL="61977" marR="61977" marT="30989" marB="30989"/>
                </a:tc>
              </a:tr>
              <a:tr h="238772">
                <a:tc>
                  <a:txBody>
                    <a:bodyPr/>
                    <a:lstStyle/>
                    <a:p>
                      <a:r>
                        <a:rPr lang="en-US" sz="1200" b="1" dirty="0" smtClean="0"/>
                        <a:t>Tulip</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a:p>
                  </a:txBody>
                  <a:tcPr marL="61977" marR="61977" marT="30989" marB="30989"/>
                </a:tc>
                <a:tc>
                  <a:txBody>
                    <a:bodyPr/>
                    <a:lstStyle/>
                    <a:p>
                      <a:pPr algn="ctr"/>
                      <a:endParaRPr lang="en-US" sz="1200" b="1"/>
                    </a:p>
                  </a:txBody>
                  <a:tcPr marL="61977" marR="61977" marT="30989" marB="30989"/>
                </a:tc>
              </a:tr>
              <a:tr h="238772">
                <a:tc>
                  <a:txBody>
                    <a:bodyPr/>
                    <a:lstStyle/>
                    <a:p>
                      <a:r>
                        <a:rPr lang="en-US" sz="1200" b="1" dirty="0" err="1" smtClean="0"/>
                        <a:t>Sify</a:t>
                      </a:r>
                      <a:r>
                        <a:rPr lang="en-US" sz="1200" b="1" dirty="0" smtClean="0"/>
                        <a:t> Technologies</a:t>
                      </a:r>
                      <a:endParaRPr lang="en-US" sz="1200" b="1" dirty="0"/>
                    </a:p>
                  </a:txBody>
                  <a:tcPr marL="61977" marR="61977" marT="30989" marB="30989"/>
                </a:tc>
                <a:tc>
                  <a:txBody>
                    <a:bodyPr/>
                    <a:lstStyle/>
                    <a:p>
                      <a:pPr algn="ctr"/>
                      <a:r>
                        <a:rPr lang="en-US" sz="1200" b="1" dirty="0" smtClean="0"/>
                        <a:t>S</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a:p>
                  </a:txBody>
                  <a:tcPr marL="61977" marR="61977" marT="30989" marB="30989"/>
                </a:tc>
                <a:tc>
                  <a:txBody>
                    <a:bodyPr/>
                    <a:lstStyle/>
                    <a:p>
                      <a:pPr algn="ctr"/>
                      <a:endParaRPr lang="en-US" sz="1200" b="1"/>
                    </a:p>
                  </a:txBody>
                  <a:tcPr marL="61977" marR="61977" marT="30989" marB="30989"/>
                </a:tc>
              </a:tr>
              <a:tr h="238772">
                <a:tc>
                  <a:txBody>
                    <a:bodyPr/>
                    <a:lstStyle/>
                    <a:p>
                      <a:r>
                        <a:rPr lang="en-US" sz="1200" b="1" dirty="0" smtClean="0"/>
                        <a:t>HCL Technologies</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S</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r>
              <a:tr h="238772">
                <a:tc>
                  <a:txBody>
                    <a:bodyPr/>
                    <a:lstStyle/>
                    <a:p>
                      <a:r>
                        <a:rPr lang="en-US" sz="1200" b="1" dirty="0" smtClean="0"/>
                        <a:t>WIPRO</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r>
              <a:tr h="238772">
                <a:tc>
                  <a:txBody>
                    <a:bodyPr/>
                    <a:lstStyle/>
                    <a:p>
                      <a:r>
                        <a:rPr lang="en-US" sz="1200" b="1" dirty="0" smtClean="0"/>
                        <a:t>TCS</a:t>
                      </a:r>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r>
              <a:tr h="238772">
                <a:tc>
                  <a:txBody>
                    <a:bodyPr/>
                    <a:lstStyle/>
                    <a:p>
                      <a:r>
                        <a:rPr lang="en-US" sz="1200" b="1" dirty="0" smtClean="0"/>
                        <a:t>Infosys</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Mahindra Satyam</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CSS</a:t>
                      </a:r>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err="1" smtClean="0"/>
                        <a:t>MindTree</a:t>
                      </a:r>
                      <a:endParaRPr lang="en-US" sz="1200" b="1" dirty="0" smtClean="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L&amp;T </a:t>
                      </a:r>
                      <a:r>
                        <a:rPr lang="en-US" sz="1200" b="1" dirty="0" err="1" smtClean="0"/>
                        <a:t>Infotech</a:t>
                      </a:r>
                      <a:endParaRPr lang="en-US" sz="1200" b="1" dirty="0" smtClean="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smtClean="0"/>
                    </a:p>
                  </a:txBody>
                  <a:tcPr marL="61977" marR="61977" marT="30989" marB="30989"/>
                </a:tc>
              </a:tr>
              <a:tr h="238772">
                <a:tc>
                  <a:txBody>
                    <a:bodyPr/>
                    <a:lstStyle/>
                    <a:p>
                      <a:r>
                        <a:rPr lang="en-US" sz="1200" b="1" dirty="0" err="1" smtClean="0"/>
                        <a:t>Ramco</a:t>
                      </a:r>
                      <a:endParaRPr lang="en-US" sz="1200" b="1" dirty="0" smtClean="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smtClean="0"/>
                    </a:p>
                  </a:txBody>
                  <a:tcPr marL="61977" marR="61977" marT="30989" marB="30989"/>
                </a:tc>
              </a:tr>
              <a:tr h="238772">
                <a:tc>
                  <a:txBody>
                    <a:bodyPr/>
                    <a:lstStyle/>
                    <a:p>
                      <a:r>
                        <a:rPr lang="en-US" sz="1200" b="1" dirty="0" err="1" smtClean="0"/>
                        <a:t>Zensar</a:t>
                      </a:r>
                      <a:r>
                        <a:rPr lang="en-US" sz="1200" b="1" dirty="0" smtClean="0"/>
                        <a:t> Technologies</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Allied Digital</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Syntel</a:t>
                      </a:r>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p>
                  </a:txBody>
                  <a:tcPr marL="61977" marR="61977" marT="30989" marB="30989"/>
                </a:tc>
              </a:tr>
              <a:tr h="238772">
                <a:tc>
                  <a:txBody>
                    <a:bodyPr/>
                    <a:lstStyle/>
                    <a:p>
                      <a:r>
                        <a:rPr lang="en-US" sz="1200" b="1" dirty="0" smtClean="0"/>
                        <a:t>BSNL</a:t>
                      </a:r>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r>
                        <a:rPr lang="en-US" sz="1200" b="1" dirty="0" smtClean="0"/>
                        <a:t>X</a:t>
                      </a:r>
                      <a:endParaRPr lang="en-US" sz="1200" b="1" dirty="0"/>
                    </a:p>
                  </a:txBody>
                  <a:tcPr marL="61977" marR="61977" marT="30989" marB="30989"/>
                </a:tc>
                <a:tc>
                  <a:txBody>
                    <a:bodyPr/>
                    <a:lstStyle/>
                    <a:p>
                      <a:pPr algn="ctr"/>
                      <a:endParaRPr lang="en-US" sz="1200" b="1" dirty="0"/>
                    </a:p>
                  </a:txBody>
                  <a:tcPr marL="61977" marR="61977" marT="30989" marB="30989"/>
                </a:tc>
                <a:tc>
                  <a:txBody>
                    <a:bodyPr/>
                    <a:lstStyle/>
                    <a:p>
                      <a:pPr algn="ctr"/>
                      <a:endParaRPr lang="en-US" sz="1200" b="1" dirty="0" smtClean="0"/>
                    </a:p>
                  </a:txBody>
                  <a:tcPr marL="61977" marR="61977" marT="30989" marB="30989"/>
                </a:tc>
              </a:tr>
              <a:tr h="231388">
                <a:tc>
                  <a:txBody>
                    <a:bodyPr/>
                    <a:lstStyle/>
                    <a:p>
                      <a:r>
                        <a:rPr lang="en-US" sz="1000" b="1" dirty="0" err="1" smtClean="0"/>
                        <a:t>InfrasoftTech</a:t>
                      </a:r>
                      <a:endParaRPr lang="en-US" sz="1000" b="1" dirty="0" smtClean="0"/>
                    </a:p>
                  </a:txBody>
                  <a:tcPr marL="61977" marR="61977" marT="30989" marB="30989"/>
                </a:tc>
                <a:tc>
                  <a:txBody>
                    <a:bodyPr/>
                    <a:lstStyle/>
                    <a:p>
                      <a:pPr algn="ctr"/>
                      <a:endParaRPr lang="en-US" sz="1000" b="1" dirty="0"/>
                    </a:p>
                  </a:txBody>
                  <a:tcPr marL="61977" marR="61977" marT="30989" marB="30989"/>
                </a:tc>
                <a:tc>
                  <a:txBody>
                    <a:bodyPr/>
                    <a:lstStyle/>
                    <a:p>
                      <a:pPr algn="ctr"/>
                      <a:endParaRPr lang="en-US" sz="1000" b="1" dirty="0"/>
                    </a:p>
                  </a:txBody>
                  <a:tcPr marL="61977" marR="61977" marT="30989" marB="30989"/>
                </a:tc>
                <a:tc>
                  <a:txBody>
                    <a:bodyPr/>
                    <a:lstStyle/>
                    <a:p>
                      <a:pPr algn="ctr"/>
                      <a:r>
                        <a:rPr lang="en-US" sz="1000" b="1" dirty="0" smtClean="0"/>
                        <a:t>X</a:t>
                      </a:r>
                      <a:endParaRPr lang="en-US" sz="1000" b="1" dirty="0"/>
                    </a:p>
                  </a:txBody>
                  <a:tcPr marL="61977" marR="61977" marT="30989" marB="30989"/>
                </a:tc>
                <a:tc>
                  <a:txBody>
                    <a:bodyPr/>
                    <a:lstStyle/>
                    <a:p>
                      <a:pPr algn="ctr"/>
                      <a:endParaRPr lang="en-US" sz="1000" b="1" dirty="0"/>
                    </a:p>
                  </a:txBody>
                  <a:tcPr marL="61977" marR="61977" marT="30989" marB="30989"/>
                </a:tc>
                <a:tc>
                  <a:txBody>
                    <a:bodyPr/>
                    <a:lstStyle/>
                    <a:p>
                      <a:pPr algn="ctr"/>
                      <a:endParaRPr lang="en-US" sz="1000" b="1" dirty="0"/>
                    </a:p>
                  </a:txBody>
                  <a:tcPr marL="61977" marR="61977" marT="30989" marB="30989"/>
                </a:tc>
                <a:tc>
                  <a:txBody>
                    <a:bodyPr/>
                    <a:lstStyle/>
                    <a:p>
                      <a:pPr algn="ctr"/>
                      <a:endParaRPr lang="en-US" sz="1000" b="1" dirty="0" smtClean="0"/>
                    </a:p>
                  </a:txBody>
                  <a:tcPr marL="61977" marR="61977" marT="30989" marB="30989"/>
                </a:tc>
              </a:tr>
            </a:tbl>
          </a:graphicData>
        </a:graphic>
      </p:graphicFrame>
      <p:sp>
        <p:nvSpPr>
          <p:cNvPr id="11445" name="TextBox 6"/>
          <p:cNvSpPr txBox="1">
            <a:spLocks noChangeArrowheads="1"/>
          </p:cNvSpPr>
          <p:nvPr/>
        </p:nvSpPr>
        <p:spPr bwMode="auto">
          <a:xfrm>
            <a:off x="381000" y="6473825"/>
            <a:ext cx="3490892" cy="307777"/>
          </a:xfrm>
          <a:prstGeom prst="rect">
            <a:avLst/>
          </a:prstGeom>
          <a:noFill/>
          <a:ln w="9525">
            <a:noFill/>
            <a:miter lim="800000"/>
            <a:headEnd/>
            <a:tailEnd/>
          </a:ln>
        </p:spPr>
        <p:txBody>
          <a:bodyPr wrap="none">
            <a:spAutoFit/>
          </a:bodyPr>
          <a:lstStyle/>
          <a:p>
            <a:r>
              <a:rPr lang="en-US" sz="1400">
                <a:latin typeface="+mn-lt"/>
              </a:rPr>
              <a:t>X= Available; S = Available to a certain extent </a:t>
            </a:r>
          </a:p>
        </p:txBody>
      </p:sp>
      <p:sp>
        <p:nvSpPr>
          <p:cNvPr id="11446" name="TextBox 7"/>
          <p:cNvSpPr txBox="1">
            <a:spLocks noChangeArrowheads="1"/>
          </p:cNvSpPr>
          <p:nvPr/>
        </p:nvSpPr>
        <p:spPr bwMode="auto">
          <a:xfrm>
            <a:off x="5691188" y="6477000"/>
            <a:ext cx="2108078" cy="307777"/>
          </a:xfrm>
          <a:prstGeom prst="rect">
            <a:avLst/>
          </a:prstGeom>
          <a:noFill/>
          <a:ln w="9525">
            <a:noFill/>
            <a:miter lim="800000"/>
            <a:headEnd/>
            <a:tailEnd/>
          </a:ln>
        </p:spPr>
        <p:txBody>
          <a:bodyPr wrap="none">
            <a:spAutoFit/>
          </a:bodyPr>
          <a:lstStyle/>
          <a:p>
            <a:r>
              <a:rPr lang="en-US" sz="1400" dirty="0">
                <a:latin typeface="+mn-lt"/>
              </a:rPr>
              <a:t>Source Gartner Sept. 2011</a:t>
            </a:r>
          </a:p>
        </p:txBody>
      </p:sp>
      <p:sp>
        <p:nvSpPr>
          <p:cNvPr id="7" name="Slide Number Placeholder 6"/>
          <p:cNvSpPr>
            <a:spLocks noGrp="1"/>
          </p:cNvSpPr>
          <p:nvPr>
            <p:ph type="sldNum" sz="quarter" idx="12"/>
          </p:nvPr>
        </p:nvSpPr>
        <p:spPr/>
        <p:txBody>
          <a:bodyPr/>
          <a:lstStyle/>
          <a:p>
            <a:pPr>
              <a:defRPr/>
            </a:pPr>
            <a:fld id="{5410226B-EC6E-46F4-894C-76F953FE4B7E}"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00BF0AD-D729-4226-A538-4FC1EC787C75}" type="datetime1">
              <a:rPr lang="en-US" smtClean="0"/>
              <a:pPr/>
              <a:t>3/13/2014</a:t>
            </a:fld>
            <a:endParaRPr lang="en-US"/>
          </a:p>
        </p:txBody>
      </p:sp>
      <p:sp>
        <p:nvSpPr>
          <p:cNvPr id="5" name="Slide Number Placeholder 4"/>
          <p:cNvSpPr>
            <a:spLocks noGrp="1"/>
          </p:cNvSpPr>
          <p:nvPr>
            <p:ph type="sldNum" sz="quarter" idx="12"/>
          </p:nvPr>
        </p:nvSpPr>
        <p:spPr/>
        <p:txBody>
          <a:bodyPr/>
          <a:lstStyle/>
          <a:p>
            <a:fld id="{F71F5CE6-0907-4ED5-AB6D-259E310E5CC3}" type="slidenum">
              <a:rPr lang="en-US" smtClean="0"/>
              <a:pPr/>
              <a:t>17</a:t>
            </a:fld>
            <a:endParaRPr lang="en-US"/>
          </a:p>
        </p:txBody>
      </p:sp>
      <p:pic>
        <p:nvPicPr>
          <p:cNvPr id="6" name="Picture 5" descr="C:\Users\dit262\Desktop\nawa-2.png"/>
          <p:cNvPicPr>
            <a:picLocks noChangeAspect="1" noChangeArrowheads="1"/>
          </p:cNvPicPr>
          <p:nvPr/>
        </p:nvPicPr>
        <p:blipFill>
          <a:blip r:embed="rId2" cstate="print"/>
          <a:srcRect/>
          <a:stretch>
            <a:fillRect/>
          </a:stretch>
        </p:blipFill>
        <p:spPr bwMode="auto">
          <a:xfrm>
            <a:off x="611560" y="188640"/>
            <a:ext cx="8082379" cy="3222848"/>
          </a:xfrm>
          <a:prstGeom prst="rect">
            <a:avLst/>
          </a:prstGeom>
          <a:solidFill>
            <a:schemeClr val="bg2">
              <a:lumMod val="50000"/>
            </a:schemeClr>
          </a:solidFill>
        </p:spPr>
      </p:pic>
      <p:sp>
        <p:nvSpPr>
          <p:cNvPr id="7" name="Rectangle 6"/>
          <p:cNvSpPr/>
          <p:nvPr/>
        </p:nvSpPr>
        <p:spPr>
          <a:xfrm>
            <a:off x="1259632" y="3861048"/>
            <a:ext cx="6984776" cy="2308324"/>
          </a:xfrm>
          <a:prstGeom prst="rect">
            <a:avLst/>
          </a:prstGeom>
        </p:spPr>
        <p:txBody>
          <a:bodyPr wrap="square">
            <a:spAutoFit/>
          </a:bodyPr>
          <a:lstStyle/>
          <a:p>
            <a:pPr algn="ctr"/>
            <a:r>
              <a:rPr lang="en-US" sz="2400" dirty="0" smtClean="0"/>
              <a:t>Renu </a:t>
            </a:r>
            <a:r>
              <a:rPr lang="en-US" sz="2400" dirty="0" err="1" smtClean="0"/>
              <a:t>Budhiraja</a:t>
            </a:r>
            <a:endParaRPr lang="en-US" sz="2400" dirty="0" smtClean="0"/>
          </a:p>
          <a:p>
            <a:pPr algn="ctr"/>
            <a:r>
              <a:rPr lang="en-US" sz="2400" dirty="0" smtClean="0"/>
              <a:t> Sr. Director, e-Governance</a:t>
            </a:r>
          </a:p>
          <a:p>
            <a:pPr algn="ctr"/>
            <a:r>
              <a:rPr lang="en-US" sz="2400" dirty="0" smtClean="0"/>
              <a:t>Department of Electronics &amp; Information Technology</a:t>
            </a:r>
          </a:p>
          <a:p>
            <a:pPr algn="ctr"/>
            <a:r>
              <a:rPr lang="en-US" sz="2400" dirty="0" smtClean="0"/>
              <a:t>Ministry of Communications &amp; IT</a:t>
            </a:r>
          </a:p>
          <a:p>
            <a:pPr algn="ctr"/>
            <a:r>
              <a:rPr lang="en-US" sz="2400" dirty="0" smtClean="0"/>
              <a:t>Government of India</a:t>
            </a:r>
          </a:p>
          <a:p>
            <a:pPr algn="ctr"/>
            <a:r>
              <a:rPr lang="en-US" sz="2400" dirty="0" smtClean="0">
                <a:hlinkClick r:id="rId3"/>
              </a:rPr>
              <a:t>renu@gov.in</a:t>
            </a:r>
            <a:r>
              <a:rPr lang="en-US" sz="2400" dirty="0" smtClean="0"/>
              <a:t> </a:t>
            </a:r>
            <a:endParaRPr lang="en-IN"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28600" y="304800"/>
            <a:ext cx="8915400" cy="990600"/>
          </a:xfrm>
        </p:spPr>
        <p:txBody>
          <a:bodyPr>
            <a:normAutofit fontScale="90000"/>
          </a:bodyPr>
          <a:lstStyle/>
          <a:p>
            <a:r>
              <a:rPr lang="en-US" b="1" dirty="0" smtClean="0"/>
              <a:t>Cloud enablement </a:t>
            </a:r>
            <a:r>
              <a:rPr lang="en-US" sz="3200" b="1" dirty="0" smtClean="0"/>
              <a:t/>
            </a:r>
            <a:br>
              <a:rPr lang="en-US" sz="3200" b="1" dirty="0" smtClean="0"/>
            </a:br>
            <a:r>
              <a:rPr lang="en-US" sz="2700" b="1" dirty="0" smtClean="0">
                <a:solidFill>
                  <a:srgbClr val="FF0000"/>
                </a:solidFill>
              </a:rPr>
              <a:t> </a:t>
            </a:r>
            <a:r>
              <a:rPr lang="en-US" sz="3100" b="1" dirty="0" smtClean="0">
                <a:solidFill>
                  <a:srgbClr val="FF0000"/>
                </a:solidFill>
              </a:rPr>
              <a:t>Indian Government initiative (GI Cloud – </a:t>
            </a:r>
            <a:r>
              <a:rPr lang="en-US" sz="3100" b="1" dirty="0" err="1" smtClean="0">
                <a:solidFill>
                  <a:srgbClr val="FF0000"/>
                </a:solidFill>
              </a:rPr>
              <a:t>MeghRaj</a:t>
            </a:r>
            <a:r>
              <a:rPr lang="en-US" sz="3100" b="1" dirty="0" smtClean="0">
                <a:solidFill>
                  <a:srgbClr val="FF0000"/>
                </a:solidFill>
              </a:rPr>
              <a:t>)</a:t>
            </a:r>
            <a:endParaRPr lang="en-GB" sz="3100" b="1" dirty="0">
              <a:latin typeface="Arial" pitchFamily="34" charset="0"/>
              <a:cs typeface="Arial" pitchFamily="34" charset="0"/>
            </a:endParaRPr>
          </a:p>
        </p:txBody>
      </p:sp>
      <p:sp>
        <p:nvSpPr>
          <p:cNvPr id="3" name="Content Placeholder 2"/>
          <p:cNvSpPr>
            <a:spLocks noGrp="1"/>
          </p:cNvSpPr>
          <p:nvPr>
            <p:ph idx="1"/>
          </p:nvPr>
        </p:nvSpPr>
        <p:spPr>
          <a:xfrm>
            <a:off x="533400" y="1828800"/>
            <a:ext cx="7696200" cy="3200400"/>
          </a:xfrm>
        </p:spPr>
        <p:txBody>
          <a:bodyPr>
            <a:noAutofit/>
          </a:bodyPr>
          <a:lstStyle/>
          <a:p>
            <a:pPr>
              <a:spcBef>
                <a:spcPts val="600"/>
              </a:spcBef>
            </a:pPr>
            <a:r>
              <a:rPr lang="en-US" u="sng" dirty="0" smtClean="0">
                <a:cs typeface="Arial" pitchFamily="34" charset="0"/>
              </a:rPr>
              <a:t>Optimum utilization</a:t>
            </a:r>
            <a:r>
              <a:rPr lang="en-US" dirty="0" smtClean="0">
                <a:cs typeface="Arial" pitchFamily="34" charset="0"/>
              </a:rPr>
              <a:t> of Infrastructure</a:t>
            </a:r>
          </a:p>
          <a:p>
            <a:pPr>
              <a:spcBef>
                <a:spcPts val="600"/>
              </a:spcBef>
            </a:pPr>
            <a:r>
              <a:rPr lang="en-US" u="sng" dirty="0" smtClean="0">
                <a:cs typeface="Arial" pitchFamily="34" charset="0"/>
              </a:rPr>
              <a:t>Speeding up</a:t>
            </a:r>
            <a:r>
              <a:rPr lang="en-US" dirty="0" smtClean="0">
                <a:cs typeface="Arial" pitchFamily="34" charset="0"/>
              </a:rPr>
              <a:t> the IT procurement cycle</a:t>
            </a:r>
          </a:p>
          <a:p>
            <a:pPr>
              <a:spcBef>
                <a:spcPts val="600"/>
              </a:spcBef>
            </a:pPr>
            <a:r>
              <a:rPr lang="en-US" dirty="0" smtClean="0">
                <a:cs typeface="Arial" pitchFamily="34" charset="0"/>
              </a:rPr>
              <a:t>Infrastructure elasticity – scale up &amp; scale down based on the load</a:t>
            </a:r>
          </a:p>
          <a:p>
            <a:pPr>
              <a:spcBef>
                <a:spcPts val="600"/>
              </a:spcBef>
            </a:pPr>
            <a:r>
              <a:rPr lang="en-US" dirty="0" smtClean="0">
                <a:cs typeface="Arial" pitchFamily="34" charset="0"/>
              </a:rPr>
              <a:t>Easy </a:t>
            </a:r>
            <a:r>
              <a:rPr lang="en-US" u="sng" dirty="0" smtClean="0">
                <a:cs typeface="Arial" pitchFamily="34" charset="0"/>
              </a:rPr>
              <a:t>replication</a:t>
            </a:r>
            <a:r>
              <a:rPr lang="en-US" dirty="0" smtClean="0">
                <a:cs typeface="Arial" pitchFamily="34" charset="0"/>
              </a:rPr>
              <a:t> of successful applications </a:t>
            </a:r>
            <a:endParaRPr lang="en-US" u="sng" dirty="0" smtClean="0">
              <a:cs typeface="Arial" pitchFamily="34" charset="0"/>
            </a:endParaRPr>
          </a:p>
          <a:p>
            <a:pPr marL="342900" lvl="1" indent="-342900">
              <a:spcBef>
                <a:spcPts val="600"/>
              </a:spcBef>
              <a:buFont typeface="Arial" charset="0"/>
              <a:buChar char="•"/>
            </a:pPr>
            <a:endParaRPr lang="en-US" sz="2400" dirty="0" smtClean="0">
              <a:cs typeface="Arial" pitchFamily="34" charset="0"/>
            </a:endParaRPr>
          </a:p>
          <a:p>
            <a:pPr>
              <a:spcBef>
                <a:spcPts val="600"/>
              </a:spcBef>
            </a:pPr>
            <a:endParaRPr lang="en-US" sz="2400" dirty="0" smtClean="0">
              <a:cs typeface="Arial" pitchFamily="34" charset="0"/>
            </a:endParaRPr>
          </a:p>
        </p:txBody>
      </p:sp>
      <p:sp>
        <p:nvSpPr>
          <p:cNvPr id="7" name="Slide Number Placeholder 6"/>
          <p:cNvSpPr>
            <a:spLocks noGrp="1"/>
          </p:cNvSpPr>
          <p:nvPr>
            <p:ph type="sldNum" sz="quarter" idx="12"/>
          </p:nvPr>
        </p:nvSpPr>
        <p:spPr/>
        <p:txBody>
          <a:bodyPr/>
          <a:lstStyle/>
          <a:p>
            <a:fld id="{DBE435B4-3F7B-460C-B84E-7A4FFB9EDDF7}" type="slidenum">
              <a:rPr lang="en-GB" smtClean="0"/>
              <a:pPr/>
              <a:t>18</a:t>
            </a:fld>
            <a:endParaRPr lang="en-GB" dirty="0"/>
          </a:p>
        </p:txBody>
      </p:sp>
      <p:sp>
        <p:nvSpPr>
          <p:cNvPr id="5" name="TextBox 4"/>
          <p:cNvSpPr txBox="1"/>
          <p:nvPr/>
        </p:nvSpPr>
        <p:spPr>
          <a:xfrm>
            <a:off x="457200" y="6211669"/>
            <a:ext cx="8077200" cy="646331"/>
          </a:xfrm>
          <a:prstGeom prst="rect">
            <a:avLst/>
          </a:prstGeom>
          <a:noFill/>
        </p:spPr>
        <p:txBody>
          <a:bodyPr wrap="square" rtlCol="0">
            <a:spAutoFit/>
          </a:bodyPr>
          <a:lstStyle/>
          <a:p>
            <a:r>
              <a:rPr lang="en-US" b="1" dirty="0" smtClean="0">
                <a:solidFill>
                  <a:schemeClr val="accent2"/>
                </a:solidFill>
              </a:rPr>
              <a:t>Multi tenancy is best suited to India given the diversity, size and needs</a:t>
            </a:r>
          </a:p>
          <a:p>
            <a:endParaRPr lang="en-IN" b="1" dirty="0">
              <a:solidFill>
                <a:schemeClr val="accent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a:bodyPr>
          <a:lstStyle/>
          <a:p>
            <a:r>
              <a:rPr lang="en-GB" sz="2800" b="1" dirty="0" smtClean="0">
                <a:latin typeface="+mn-lt"/>
                <a:cs typeface="Arial" pitchFamily="34" charset="0"/>
              </a:rPr>
              <a:t>GI Cloud (</a:t>
            </a:r>
            <a:r>
              <a:rPr lang="en-GB" sz="2800" b="1" dirty="0" err="1" smtClean="0">
                <a:latin typeface="+mn-lt"/>
                <a:cs typeface="Arial" pitchFamily="34" charset="0"/>
              </a:rPr>
              <a:t>Meghraj</a:t>
            </a:r>
            <a:r>
              <a:rPr lang="en-GB" sz="2800" b="1" dirty="0" smtClean="0">
                <a:latin typeface="+mn-lt"/>
                <a:cs typeface="Arial" pitchFamily="34" charset="0"/>
              </a:rPr>
              <a:t>)- Vision and Policy</a:t>
            </a:r>
            <a:endParaRPr lang="en-GB" sz="2800" b="1" dirty="0">
              <a:latin typeface="+mn-lt"/>
              <a:cs typeface="Arial" pitchFamily="34" charset="0"/>
            </a:endParaRPr>
          </a:p>
        </p:txBody>
      </p:sp>
      <p:sp>
        <p:nvSpPr>
          <p:cNvPr id="8" name="Slide Number Placeholder 7"/>
          <p:cNvSpPr>
            <a:spLocks noGrp="1"/>
          </p:cNvSpPr>
          <p:nvPr>
            <p:ph type="sldNum" sz="quarter" idx="12"/>
          </p:nvPr>
        </p:nvSpPr>
        <p:spPr/>
        <p:txBody>
          <a:bodyPr/>
          <a:lstStyle/>
          <a:p>
            <a:fld id="{DBE435B4-3F7B-460C-B84E-7A4FFB9EDDF7}" type="slidenum">
              <a:rPr lang="en-GB" smtClean="0"/>
              <a:pPr/>
              <a:t>19</a:t>
            </a:fld>
            <a:endParaRPr lang="en-GB"/>
          </a:p>
        </p:txBody>
      </p:sp>
      <p:sp>
        <p:nvSpPr>
          <p:cNvPr id="4" name="TextBox 3"/>
          <p:cNvSpPr txBox="1"/>
          <p:nvPr/>
        </p:nvSpPr>
        <p:spPr>
          <a:xfrm>
            <a:off x="304800" y="1143000"/>
            <a:ext cx="8382000" cy="1261884"/>
          </a:xfrm>
          <a:prstGeom prst="rect">
            <a:avLst/>
          </a:prstGeom>
          <a:noFill/>
        </p:spPr>
        <p:txBody>
          <a:bodyPr wrap="square" rtlCol="0">
            <a:spAutoFit/>
          </a:bodyPr>
          <a:lstStyle/>
          <a:p>
            <a:r>
              <a:rPr lang="en-GB" sz="2800" b="1" dirty="0" smtClean="0">
                <a:latin typeface="+mn-lt"/>
                <a:cs typeface="Arial" pitchFamily="34" charset="0"/>
              </a:rPr>
              <a:t>Vision</a:t>
            </a:r>
            <a:endParaRPr lang="en-GB" sz="2800" dirty="0" smtClean="0">
              <a:latin typeface="+mn-lt"/>
              <a:cs typeface="Arial" pitchFamily="34" charset="0"/>
            </a:endParaRPr>
          </a:p>
          <a:p>
            <a:pPr>
              <a:buFont typeface="Arial" pitchFamily="34" charset="0"/>
              <a:buChar char="•"/>
            </a:pPr>
            <a:r>
              <a:rPr lang="en-GB" sz="2000" u="sng" dirty="0" smtClean="0">
                <a:latin typeface="+mn-lt"/>
                <a:cs typeface="Arial" pitchFamily="34" charset="0"/>
              </a:rPr>
              <a:t> </a:t>
            </a:r>
            <a:r>
              <a:rPr lang="en-GB" sz="2400" u="sng" dirty="0" smtClean="0">
                <a:latin typeface="+mn-lt"/>
                <a:cs typeface="Arial" pitchFamily="34" charset="0"/>
              </a:rPr>
              <a:t>Accelerate delivery </a:t>
            </a:r>
            <a:r>
              <a:rPr lang="en-GB" sz="2400" dirty="0" smtClean="0">
                <a:latin typeface="+mn-lt"/>
                <a:cs typeface="Arial" pitchFamily="34" charset="0"/>
              </a:rPr>
              <a:t>of e-services </a:t>
            </a:r>
          </a:p>
          <a:p>
            <a:pPr>
              <a:buFont typeface="Arial" pitchFamily="34" charset="0"/>
              <a:buChar char="•"/>
            </a:pPr>
            <a:r>
              <a:rPr lang="en-GB" sz="2400" dirty="0" smtClean="0">
                <a:latin typeface="+mn-lt"/>
                <a:cs typeface="Arial" pitchFamily="34" charset="0"/>
              </a:rPr>
              <a:t> O</a:t>
            </a:r>
            <a:r>
              <a:rPr lang="en-GB" sz="2400" u="sng" dirty="0" smtClean="0">
                <a:latin typeface="+mn-lt"/>
                <a:cs typeface="Arial" pitchFamily="34" charset="0"/>
              </a:rPr>
              <a:t>ptimise ICT spending </a:t>
            </a:r>
            <a:r>
              <a:rPr lang="en-GB" sz="2400" dirty="0" smtClean="0">
                <a:latin typeface="+mn-lt"/>
                <a:cs typeface="Arial" pitchFamily="34" charset="0"/>
              </a:rPr>
              <a:t>of the government.</a:t>
            </a:r>
          </a:p>
        </p:txBody>
      </p:sp>
      <p:sp>
        <p:nvSpPr>
          <p:cNvPr id="6" name="TextBox 5"/>
          <p:cNvSpPr txBox="1"/>
          <p:nvPr/>
        </p:nvSpPr>
        <p:spPr>
          <a:xfrm>
            <a:off x="304800" y="2590800"/>
            <a:ext cx="8382000" cy="1908215"/>
          </a:xfrm>
          <a:prstGeom prst="rect">
            <a:avLst/>
          </a:prstGeom>
          <a:noFill/>
        </p:spPr>
        <p:txBody>
          <a:bodyPr wrap="square" rtlCol="0">
            <a:spAutoFit/>
          </a:bodyPr>
          <a:lstStyle/>
          <a:p>
            <a:r>
              <a:rPr lang="en-US" sz="2800" b="1" dirty="0" smtClean="0">
                <a:latin typeface="+mn-lt"/>
                <a:cs typeface="Arial" pitchFamily="34" charset="0"/>
              </a:rPr>
              <a:t>Policy &amp; Policy </a:t>
            </a:r>
            <a:r>
              <a:rPr lang="en-US" sz="2800" b="1" dirty="0" smtClean="0">
                <a:cs typeface="Arial" pitchFamily="34" charset="0"/>
              </a:rPr>
              <a:t>Principles</a:t>
            </a:r>
          </a:p>
          <a:p>
            <a:endParaRPr lang="en-US" dirty="0" smtClean="0">
              <a:latin typeface="+mn-lt"/>
              <a:cs typeface="Arial" pitchFamily="34" charset="0"/>
            </a:endParaRPr>
          </a:p>
          <a:p>
            <a:pPr marL="177800" indent="-177800">
              <a:buFont typeface="Arial" pitchFamily="34" charset="0"/>
              <a:buChar char="•"/>
            </a:pPr>
            <a:r>
              <a:rPr lang="en-US" sz="2000" u="sng" dirty="0" smtClean="0">
                <a:latin typeface="+mn-lt"/>
                <a:cs typeface="Arial" pitchFamily="34" charset="0"/>
              </a:rPr>
              <a:t> </a:t>
            </a:r>
            <a:r>
              <a:rPr lang="en-US" sz="2400" u="sng" dirty="0" smtClean="0">
                <a:latin typeface="+mn-lt"/>
                <a:cs typeface="Arial" pitchFamily="34" charset="0"/>
              </a:rPr>
              <a:t>First evaluate</a:t>
            </a:r>
            <a:r>
              <a:rPr lang="en-US" sz="2400" dirty="0" smtClean="0">
                <a:latin typeface="+mn-lt"/>
                <a:cs typeface="Arial" pitchFamily="34" charset="0"/>
              </a:rPr>
              <a:t> the option of </a:t>
            </a:r>
            <a:r>
              <a:rPr lang="en-US" sz="2400" u="sng" dirty="0" smtClean="0">
                <a:latin typeface="+mn-lt"/>
                <a:cs typeface="Arial" pitchFamily="34" charset="0"/>
              </a:rPr>
              <a:t>using GI Cloud </a:t>
            </a:r>
            <a:r>
              <a:rPr lang="en-US" sz="2400" u="sng" dirty="0" smtClean="0">
                <a:solidFill>
                  <a:schemeClr val="accent2"/>
                </a:solidFill>
                <a:latin typeface="+mn-lt"/>
                <a:cs typeface="Arial" pitchFamily="34" charset="0"/>
              </a:rPr>
              <a:t>(National &amp; State Clouds</a:t>
            </a:r>
            <a:r>
              <a:rPr lang="en-US" sz="2400" u="sng" dirty="0" smtClean="0">
                <a:latin typeface="+mn-lt"/>
                <a:cs typeface="Arial" pitchFamily="34" charset="0"/>
              </a:rPr>
              <a:t>) </a:t>
            </a:r>
            <a:r>
              <a:rPr lang="en-US" sz="2400" dirty="0" smtClean="0">
                <a:latin typeface="+mn-lt"/>
                <a:cs typeface="Arial" pitchFamily="34" charset="0"/>
              </a:rPr>
              <a:t> for implementation of all </a:t>
            </a:r>
            <a:r>
              <a:rPr lang="en-US" sz="2400" u="sng" dirty="0" smtClean="0">
                <a:latin typeface="+mn-lt"/>
                <a:cs typeface="Arial" pitchFamily="34" charset="0"/>
              </a:rPr>
              <a:t>new projects</a:t>
            </a:r>
          </a:p>
          <a:p>
            <a:pPr marL="177800" indent="-177800">
              <a:buFont typeface="Arial" pitchFamily="34" charset="0"/>
              <a:buChar char="•"/>
            </a:pPr>
            <a:r>
              <a:rPr lang="en-US" sz="2400" dirty="0" smtClean="0">
                <a:latin typeface="+mn-lt"/>
                <a:cs typeface="Arial" pitchFamily="34" charset="0"/>
              </a:rPr>
              <a:t> </a:t>
            </a:r>
            <a:r>
              <a:rPr lang="en-US" sz="2400" u="sng" dirty="0" smtClean="0">
                <a:latin typeface="+mn-lt"/>
                <a:cs typeface="Arial" pitchFamily="34" charset="0"/>
              </a:rPr>
              <a:t>Existing </a:t>
            </a:r>
            <a:r>
              <a:rPr lang="en-US" sz="2000" u="sng" dirty="0" smtClean="0">
                <a:latin typeface="+mn-lt"/>
                <a:cs typeface="Arial" pitchFamily="34" charset="0"/>
              </a:rPr>
              <a:t>applications</a:t>
            </a:r>
            <a:r>
              <a:rPr lang="en-US" sz="2000" dirty="0" smtClean="0">
                <a:latin typeface="+mn-lt"/>
                <a:cs typeface="Arial" pitchFamily="34" charset="0"/>
              </a:rPr>
              <a:t> be evaluated for </a:t>
            </a:r>
            <a:r>
              <a:rPr lang="en-US" sz="2000" u="sng" dirty="0" smtClean="0">
                <a:latin typeface="+mn-lt"/>
                <a:cs typeface="Arial" pitchFamily="34" charset="0"/>
              </a:rPr>
              <a:t>migration</a:t>
            </a:r>
            <a:r>
              <a:rPr lang="en-US" sz="2000" dirty="0" smtClean="0">
                <a:latin typeface="+mn-lt"/>
                <a:cs typeface="Arial" pitchFamily="34" charset="0"/>
              </a:rPr>
              <a:t> to GI Cloud</a:t>
            </a:r>
          </a:p>
        </p:txBody>
      </p:sp>
      <p:sp>
        <p:nvSpPr>
          <p:cNvPr id="7" name="TextBox 6"/>
          <p:cNvSpPr txBox="1"/>
          <p:nvPr/>
        </p:nvSpPr>
        <p:spPr>
          <a:xfrm>
            <a:off x="228600" y="4800600"/>
            <a:ext cx="8689675" cy="1631216"/>
          </a:xfrm>
          <a:prstGeom prst="rect">
            <a:avLst/>
          </a:prstGeom>
          <a:noFill/>
        </p:spPr>
        <p:txBody>
          <a:bodyPr wrap="square" rtlCol="0">
            <a:spAutoFit/>
          </a:bodyPr>
          <a:lstStyle/>
          <a:p>
            <a:r>
              <a:rPr lang="en-US" sz="2800" b="1" dirty="0" smtClean="0">
                <a:latin typeface="+mn-lt"/>
                <a:cs typeface="Arial" pitchFamily="34" charset="0"/>
              </a:rPr>
              <a:t>Policy Principles</a:t>
            </a:r>
          </a:p>
          <a:p>
            <a:pPr marL="182880" indent="-182880">
              <a:buFont typeface="Arial" pitchFamily="34" charset="0"/>
              <a:buChar char="•"/>
            </a:pPr>
            <a:r>
              <a:rPr lang="en-US" sz="2400" dirty="0" smtClean="0">
                <a:latin typeface="+mn-lt"/>
                <a:cs typeface="Arial" pitchFamily="34" charset="0"/>
              </a:rPr>
              <a:t>All Government clouds to follow  </a:t>
            </a:r>
            <a:r>
              <a:rPr lang="en-US" sz="2400" u="sng" dirty="0" smtClean="0">
                <a:latin typeface="+mn-lt"/>
                <a:cs typeface="Arial" pitchFamily="34" charset="0"/>
              </a:rPr>
              <a:t>standards &amp; guidelines</a:t>
            </a:r>
            <a:r>
              <a:rPr lang="en-US" sz="2400" dirty="0" smtClean="0">
                <a:latin typeface="+mn-lt"/>
                <a:cs typeface="Arial" pitchFamily="34" charset="0"/>
              </a:rPr>
              <a:t> set by Govt.  of India.</a:t>
            </a:r>
          </a:p>
          <a:p>
            <a:pPr marL="182880" indent="-182880">
              <a:buFont typeface="Arial" pitchFamily="34" charset="0"/>
              <a:buChar char="•"/>
            </a:pPr>
            <a:r>
              <a:rPr lang="en-US" sz="2400" dirty="0" smtClean="0">
                <a:latin typeface="+mn-lt"/>
                <a:cs typeface="Arial" pitchFamily="34" charset="0"/>
              </a:rPr>
              <a:t>All new applications to be </a:t>
            </a:r>
            <a:r>
              <a:rPr lang="en-US" sz="2400" u="sng" dirty="0" smtClean="0">
                <a:latin typeface="+mn-lt"/>
                <a:cs typeface="Arial" pitchFamily="34" charset="0"/>
              </a:rPr>
              <a:t>cloud ready</a:t>
            </a:r>
            <a:r>
              <a:rPr lang="en-US" sz="2400" dirty="0" smtClean="0">
                <a:latin typeface="+mn-lt"/>
                <a:cs typeface="Arial" pitchFamily="34" charset="0"/>
              </a:rPr>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itle 1"/>
          <p:cNvSpPr>
            <a:spLocks noGrp="1"/>
          </p:cNvSpPr>
          <p:nvPr>
            <p:ph type="title"/>
          </p:nvPr>
        </p:nvSpPr>
        <p:spPr>
          <a:xfrm>
            <a:off x="457200" y="457200"/>
            <a:ext cx="8229600" cy="838200"/>
          </a:xfrm>
        </p:spPr>
        <p:txBody>
          <a:bodyPr>
            <a:normAutofit/>
          </a:bodyPr>
          <a:lstStyle/>
          <a:p>
            <a:pPr algn="ctr" eaLnBrk="1" fontAlgn="auto" hangingPunct="1">
              <a:spcBef>
                <a:spcPts val="0"/>
              </a:spcBef>
              <a:spcAft>
                <a:spcPts val="0"/>
              </a:spcAft>
              <a:defRPr/>
            </a:pPr>
            <a:r>
              <a:rPr lang="en-US" sz="3600" b="1" dirty="0" smtClean="0">
                <a:solidFill>
                  <a:schemeClr val="tx1"/>
                </a:solidFill>
                <a:effectLst>
                  <a:outerShdw blurRad="38100" dist="38100" dir="2700000" algn="tl">
                    <a:srgbClr val="FFFFFF"/>
                  </a:outerShdw>
                </a:effectLst>
                <a:latin typeface="Arial" pitchFamily="34" charset="0"/>
                <a:ea typeface="+mn-ea"/>
                <a:cs typeface="Arial" pitchFamily="34" charset="0"/>
              </a:rPr>
              <a:t>National e-Governance Plan (</a:t>
            </a:r>
            <a:r>
              <a:rPr lang="en-US" sz="3600" b="1" dirty="0" err="1" smtClean="0">
                <a:solidFill>
                  <a:schemeClr val="tx1"/>
                </a:solidFill>
                <a:effectLst>
                  <a:outerShdw blurRad="38100" dist="38100" dir="2700000" algn="tl">
                    <a:srgbClr val="FFFFFF"/>
                  </a:outerShdw>
                </a:effectLst>
                <a:latin typeface="Arial" pitchFamily="34" charset="0"/>
                <a:ea typeface="+mn-ea"/>
                <a:cs typeface="Arial" pitchFamily="34" charset="0"/>
              </a:rPr>
              <a:t>NeGP</a:t>
            </a:r>
            <a:r>
              <a:rPr lang="en-US" sz="3600" b="1" dirty="0" smtClean="0">
                <a:solidFill>
                  <a:schemeClr val="tx1"/>
                </a:solidFill>
                <a:effectLst>
                  <a:outerShdw blurRad="38100" dist="38100" dir="2700000" algn="tl">
                    <a:srgbClr val="FFFFFF"/>
                  </a:outerShdw>
                </a:effectLst>
                <a:latin typeface="Arial" pitchFamily="34" charset="0"/>
                <a:ea typeface="+mn-ea"/>
                <a:cs typeface="Arial" pitchFamily="34" charset="0"/>
              </a:rPr>
              <a:t>)</a:t>
            </a:r>
          </a:p>
        </p:txBody>
      </p:sp>
      <p:sp>
        <p:nvSpPr>
          <p:cNvPr id="16387" name="Content Placeholder 2"/>
          <p:cNvSpPr>
            <a:spLocks noGrp="1"/>
          </p:cNvSpPr>
          <p:nvPr>
            <p:ph idx="1"/>
          </p:nvPr>
        </p:nvSpPr>
        <p:spPr>
          <a:xfrm>
            <a:off x="609600" y="1417637"/>
            <a:ext cx="8077200" cy="4754563"/>
          </a:xfrm>
        </p:spPr>
        <p:style>
          <a:lnRef idx="1">
            <a:schemeClr val="accent1"/>
          </a:lnRef>
          <a:fillRef idx="2">
            <a:schemeClr val="accent1"/>
          </a:fillRef>
          <a:effectRef idx="1">
            <a:schemeClr val="accent1"/>
          </a:effectRef>
          <a:fontRef idx="minor">
            <a:schemeClr val="dk1"/>
          </a:fontRef>
        </p:style>
        <p:txBody>
          <a:bodyPr/>
          <a:lstStyle/>
          <a:p>
            <a:pPr algn="just" eaLnBrk="1" hangingPunct="1">
              <a:buNone/>
            </a:pPr>
            <a:r>
              <a:rPr lang="en-US" b="1" dirty="0" smtClean="0">
                <a:effectLst>
                  <a:outerShdw blurRad="38100" dist="38100" dir="2700000" algn="tl">
                    <a:srgbClr val="FFFFFF"/>
                  </a:outerShdw>
                </a:effectLst>
                <a:latin typeface="Arial" pitchFamily="34" charset="0"/>
                <a:cs typeface="Arial" pitchFamily="34" charset="0"/>
              </a:rPr>
              <a:t>Vision </a:t>
            </a:r>
          </a:p>
          <a:p>
            <a:pPr algn="just" eaLnBrk="1" hangingPunct="1">
              <a:buNone/>
            </a:pPr>
            <a:endParaRPr lang="en-US" b="1" dirty="0" smtClean="0">
              <a:effectLst>
                <a:outerShdw blurRad="38100" dist="38100" dir="2700000" algn="tl">
                  <a:srgbClr val="FFFFFF"/>
                </a:outerShdw>
              </a:effectLst>
              <a:latin typeface="Arial" pitchFamily="34" charset="0"/>
              <a:cs typeface="Arial" pitchFamily="34" charset="0"/>
            </a:endParaRPr>
          </a:p>
          <a:p>
            <a:pPr marL="0" indent="0" algn="just" eaLnBrk="1" hangingPunct="1">
              <a:buNone/>
            </a:pPr>
            <a:r>
              <a:rPr lang="en-IN" sz="2800" dirty="0" smtClean="0">
                <a:latin typeface="Arial" pitchFamily="34" charset="0"/>
                <a:cs typeface="Arial" pitchFamily="34" charset="0"/>
              </a:rPr>
              <a:t>“Make all Government services accessible to the common man in his locality, through common service delivery outlets and ensure efficiency, transparency &amp; reliability of such services at affordable costs to realise the basic needs of the common man.”</a:t>
            </a:r>
            <a:endParaRPr lang="en-US" dirty="0" smtClean="0">
              <a:latin typeface="Arial" pitchFamily="34" charset="0"/>
              <a:cs typeface="Arial" pitchFamily="34" charset="0"/>
            </a:endParaRPr>
          </a:p>
          <a:p>
            <a:pPr algn="r" eaLnBrk="1" hangingPunct="1">
              <a:buFont typeface="Arial" charset="0"/>
              <a:buNone/>
            </a:pPr>
            <a:r>
              <a:rPr lang="en-US" b="1" dirty="0" smtClean="0">
                <a:latin typeface="Arial" pitchFamily="34" charset="0"/>
                <a:cs typeface="Arial" pitchFamily="34" charset="0"/>
              </a:rPr>
              <a:t>   </a:t>
            </a:r>
            <a:r>
              <a:rPr lang="en-US" sz="2000" b="1" dirty="0" smtClean="0">
                <a:latin typeface="Arial" pitchFamily="34" charset="0"/>
                <a:cs typeface="Arial" pitchFamily="34" charset="0"/>
              </a:rPr>
              <a:t>May 2006</a:t>
            </a:r>
            <a:endParaRPr lang="en-IN" sz="2000" b="1"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229600" cy="639762"/>
          </a:xfrm>
        </p:spPr>
        <p:txBody>
          <a:bodyPr>
            <a:normAutofit/>
          </a:bodyPr>
          <a:lstStyle/>
          <a:p>
            <a:r>
              <a:rPr lang="en-GB" sz="2800" dirty="0" smtClean="0">
                <a:latin typeface="Arial" pitchFamily="34" charset="0"/>
                <a:cs typeface="Arial" pitchFamily="34" charset="0"/>
              </a:rPr>
              <a:t>What is GI Cloud?</a:t>
            </a:r>
            <a:endParaRPr lang="en-GB" sz="2800" dirty="0">
              <a:latin typeface="Arial" pitchFamily="34" charset="0"/>
              <a:cs typeface="Arial" pitchFamily="34" charset="0"/>
            </a:endParaRPr>
          </a:p>
        </p:txBody>
      </p:sp>
      <p:sp>
        <p:nvSpPr>
          <p:cNvPr id="7" name="TextBox 6"/>
          <p:cNvSpPr txBox="1"/>
          <p:nvPr/>
        </p:nvSpPr>
        <p:spPr>
          <a:xfrm>
            <a:off x="609600" y="1600200"/>
            <a:ext cx="7848600" cy="3970318"/>
          </a:xfrm>
          <a:prstGeom prst="rect">
            <a:avLst/>
          </a:prstGeom>
          <a:noFill/>
        </p:spPr>
        <p:txBody>
          <a:bodyPr wrap="square" rtlCol="0">
            <a:spAutoFit/>
          </a:bodyPr>
          <a:lstStyle/>
          <a:p>
            <a:pPr>
              <a:lnSpc>
                <a:spcPct val="150000"/>
              </a:lnSpc>
            </a:pPr>
            <a:r>
              <a:rPr lang="en-US" sz="2400" dirty="0" smtClean="0">
                <a:latin typeface="Arial" pitchFamily="34" charset="0"/>
                <a:cs typeface="Arial" pitchFamily="34" charset="0"/>
              </a:rPr>
              <a:t>The GI Cloud is a set of </a:t>
            </a:r>
            <a:r>
              <a:rPr lang="en-US" sz="2400" u="sng" dirty="0" smtClean="0">
                <a:latin typeface="Arial" pitchFamily="34" charset="0"/>
                <a:cs typeface="Arial" pitchFamily="34" charset="0"/>
              </a:rPr>
              <a:t>discrete Cloud computing environments</a:t>
            </a:r>
            <a:r>
              <a:rPr lang="en-US" sz="2400" dirty="0" smtClean="0">
                <a:latin typeface="Arial" pitchFamily="34" charset="0"/>
                <a:cs typeface="Arial" pitchFamily="34" charset="0"/>
              </a:rPr>
              <a:t> (</a:t>
            </a:r>
            <a:r>
              <a:rPr lang="en-US" sz="2400" u="sng" dirty="0" smtClean="0">
                <a:latin typeface="Arial" pitchFamily="34" charset="0"/>
                <a:cs typeface="Arial" pitchFamily="34" charset="0"/>
              </a:rPr>
              <a:t>National and State Clouds</a:t>
            </a:r>
            <a:r>
              <a:rPr lang="en-US" sz="2400" dirty="0" smtClean="0">
                <a:latin typeface="Arial" pitchFamily="34" charset="0"/>
                <a:cs typeface="Arial" pitchFamily="34" charset="0"/>
              </a:rPr>
              <a:t>) built on </a:t>
            </a:r>
            <a:r>
              <a:rPr lang="en-US" sz="2400" u="sng" dirty="0" smtClean="0">
                <a:latin typeface="Arial" pitchFamily="34" charset="0"/>
                <a:cs typeface="Arial" pitchFamily="34" charset="0"/>
              </a:rPr>
              <a:t>existing</a:t>
            </a:r>
            <a:r>
              <a:rPr lang="en-US" sz="2400" dirty="0" smtClean="0">
                <a:latin typeface="Arial" pitchFamily="34" charset="0"/>
                <a:cs typeface="Arial" pitchFamily="34" charset="0"/>
              </a:rPr>
              <a:t> or </a:t>
            </a:r>
            <a:r>
              <a:rPr lang="en-US" sz="2400" u="sng" dirty="0" smtClean="0">
                <a:latin typeface="Arial" pitchFamily="34" charset="0"/>
                <a:cs typeface="Arial" pitchFamily="34" charset="0"/>
              </a:rPr>
              <a:t>new</a:t>
            </a:r>
            <a:r>
              <a:rPr lang="en-US" sz="2400" dirty="0" smtClean="0">
                <a:latin typeface="Arial" pitchFamily="34" charset="0"/>
                <a:cs typeface="Arial" pitchFamily="34" charset="0"/>
              </a:rPr>
              <a:t> (augmented) infrastructure, following a set of </a:t>
            </a:r>
            <a:r>
              <a:rPr lang="en-US" sz="2400" u="sng" dirty="0" smtClean="0">
                <a:latin typeface="Arial" pitchFamily="34" charset="0"/>
                <a:cs typeface="Arial" pitchFamily="34" charset="0"/>
              </a:rPr>
              <a:t>common protocols, guidelines and standards</a:t>
            </a:r>
            <a:r>
              <a:rPr lang="en-US" sz="2400" dirty="0" smtClean="0">
                <a:latin typeface="Arial" pitchFamily="34" charset="0"/>
                <a:cs typeface="Arial" pitchFamily="34" charset="0"/>
              </a:rPr>
              <a:t> issued by the Government of India. The GI Cloud services will be published through a single </a:t>
            </a:r>
            <a:r>
              <a:rPr lang="en-US" sz="2400" u="sng" dirty="0" smtClean="0">
                <a:latin typeface="Arial" pitchFamily="34" charset="0"/>
                <a:cs typeface="Arial" pitchFamily="34" charset="0"/>
              </a:rPr>
              <a:t>GI Cloud Services Directory</a:t>
            </a:r>
            <a:r>
              <a:rPr lang="en-US" sz="2400" dirty="0" smtClean="0">
                <a:latin typeface="Arial" pitchFamily="34" charset="0"/>
                <a:cs typeface="Arial" pitchFamily="34" charset="0"/>
              </a:rPr>
              <a:t>.</a:t>
            </a:r>
          </a:p>
        </p:txBody>
      </p:sp>
      <p:sp>
        <p:nvSpPr>
          <p:cNvPr id="4" name="Slide Number Placeholder 3"/>
          <p:cNvSpPr>
            <a:spLocks noGrp="1"/>
          </p:cNvSpPr>
          <p:nvPr>
            <p:ph type="sldNum" sz="quarter" idx="12"/>
          </p:nvPr>
        </p:nvSpPr>
        <p:spPr/>
        <p:txBody>
          <a:bodyPr/>
          <a:lstStyle/>
          <a:p>
            <a:fld id="{DBE435B4-3F7B-460C-B84E-7A4FFB9EDDF7}" type="slidenum">
              <a:rPr lang="en-GB" smtClean="0"/>
              <a:pPr/>
              <a:t>20</a:t>
            </a:fld>
            <a:endParaRPr lang="en-GB"/>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8"/>
          <p:cNvGrpSpPr/>
          <p:nvPr/>
        </p:nvGrpSpPr>
        <p:grpSpPr>
          <a:xfrm>
            <a:off x="457200" y="352425"/>
            <a:ext cx="8305800" cy="5895975"/>
            <a:chOff x="1143000" y="0"/>
            <a:chExt cx="7581900" cy="5895975"/>
          </a:xfrm>
        </p:grpSpPr>
        <p:pic>
          <p:nvPicPr>
            <p:cNvPr id="1026" name="Picture 2"/>
            <p:cNvPicPr>
              <a:picLocks noChangeAspect="1" noChangeArrowheads="1"/>
            </p:cNvPicPr>
            <p:nvPr/>
          </p:nvPicPr>
          <p:blipFill>
            <a:blip r:embed="rId2" cstate="print"/>
            <a:srcRect/>
            <a:stretch>
              <a:fillRect/>
            </a:stretch>
          </p:blipFill>
          <p:spPr bwMode="auto">
            <a:xfrm>
              <a:off x="1143000" y="0"/>
              <a:ext cx="7581900" cy="5895975"/>
            </a:xfrm>
            <a:prstGeom prst="rect">
              <a:avLst/>
            </a:prstGeom>
            <a:noFill/>
            <a:ln w="9525">
              <a:noFill/>
              <a:miter lim="800000"/>
              <a:headEnd/>
              <a:tailEnd/>
            </a:ln>
          </p:spPr>
        </p:pic>
        <p:sp>
          <p:nvSpPr>
            <p:cNvPr id="31" name="Oval 30"/>
            <p:cNvSpPr/>
            <p:nvPr/>
          </p:nvSpPr>
          <p:spPr>
            <a:xfrm>
              <a:off x="3962400" y="3205162"/>
              <a:ext cx="2286000" cy="609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1"/>
                  </a:solidFill>
                  <a:cs typeface="Arial" pitchFamily="34" charset="0"/>
                </a:rPr>
                <a:t>GI Cloud Services Directory </a:t>
              </a:r>
              <a:r>
                <a:rPr lang="en-US" sz="1200" b="1" baseline="30000" dirty="0" smtClean="0">
                  <a:solidFill>
                    <a:schemeClr val="tx1"/>
                  </a:solidFill>
                  <a:cs typeface="Arial" pitchFamily="34" charset="0"/>
                </a:rPr>
                <a:t>1</a:t>
              </a:r>
              <a:endParaRPr lang="en-GB" sz="1200" b="1" baseline="30000" dirty="0" smtClean="0">
                <a:solidFill>
                  <a:schemeClr val="tx1"/>
                </a:solidFill>
                <a:cs typeface="Arial" pitchFamily="34" charset="0"/>
              </a:endParaRPr>
            </a:p>
          </p:txBody>
        </p:sp>
        <p:sp>
          <p:nvSpPr>
            <p:cNvPr id="36" name="TextBox 35"/>
            <p:cNvSpPr txBox="1"/>
            <p:nvPr/>
          </p:nvSpPr>
          <p:spPr>
            <a:xfrm>
              <a:off x="7848600" y="2895600"/>
              <a:ext cx="822960" cy="246221"/>
            </a:xfrm>
            <a:prstGeom prst="rect">
              <a:avLst/>
            </a:prstGeom>
            <a:noFill/>
          </p:spPr>
          <p:txBody>
            <a:bodyPr wrap="square" rtlCol="0" anchor="ctr">
              <a:spAutoFit/>
            </a:bodyPr>
            <a:lstStyle/>
            <a:p>
              <a:pPr algn="ctr"/>
              <a:r>
                <a:rPr lang="en-GB" sz="1000" b="1" dirty="0" smtClean="0">
                  <a:latin typeface="+mn-lt"/>
                  <a:cs typeface="Arial" pitchFamily="34" charset="0"/>
                </a:rPr>
                <a:t>AppStore</a:t>
              </a:r>
              <a:endParaRPr lang="en-GB" sz="1000" b="1" dirty="0">
                <a:latin typeface="+mn-lt"/>
                <a:cs typeface="Arial" pitchFamily="34" charset="0"/>
              </a:endParaRPr>
            </a:p>
          </p:txBody>
        </p:sp>
        <p:sp>
          <p:nvSpPr>
            <p:cNvPr id="38" name="TextBox 37"/>
            <p:cNvSpPr txBox="1"/>
            <p:nvPr/>
          </p:nvSpPr>
          <p:spPr>
            <a:xfrm>
              <a:off x="5958840" y="4267200"/>
              <a:ext cx="822960" cy="246221"/>
            </a:xfrm>
            <a:prstGeom prst="rect">
              <a:avLst/>
            </a:prstGeom>
            <a:noFill/>
          </p:spPr>
          <p:txBody>
            <a:bodyPr wrap="square" rtlCol="0" anchor="ctr">
              <a:spAutoFit/>
            </a:bodyPr>
            <a:lstStyle/>
            <a:p>
              <a:pPr algn="ctr"/>
              <a:r>
                <a:rPr lang="en-GB" sz="1000" b="1" dirty="0" smtClean="0">
                  <a:latin typeface="+mn-lt"/>
                  <a:cs typeface="Arial" pitchFamily="34" charset="0"/>
                </a:rPr>
                <a:t>AppStore</a:t>
              </a:r>
              <a:endParaRPr lang="en-GB" sz="1000" b="1" dirty="0">
                <a:latin typeface="+mn-lt"/>
                <a:cs typeface="Arial" pitchFamily="34" charset="0"/>
              </a:endParaRPr>
            </a:p>
          </p:txBody>
        </p:sp>
        <p:sp>
          <p:nvSpPr>
            <p:cNvPr id="40" name="TextBox 39"/>
            <p:cNvSpPr txBox="1"/>
            <p:nvPr/>
          </p:nvSpPr>
          <p:spPr>
            <a:xfrm>
              <a:off x="3368040" y="2819400"/>
              <a:ext cx="822960" cy="246221"/>
            </a:xfrm>
            <a:prstGeom prst="rect">
              <a:avLst/>
            </a:prstGeom>
            <a:noFill/>
          </p:spPr>
          <p:txBody>
            <a:bodyPr wrap="square" rtlCol="0" anchor="ctr">
              <a:spAutoFit/>
            </a:bodyPr>
            <a:lstStyle/>
            <a:p>
              <a:pPr algn="ctr"/>
              <a:r>
                <a:rPr lang="en-GB" sz="1000" b="1" dirty="0" smtClean="0">
                  <a:latin typeface="+mn-lt"/>
                  <a:cs typeface="Arial" pitchFamily="34" charset="0"/>
                </a:rPr>
                <a:t>AppStore</a:t>
              </a:r>
              <a:endParaRPr lang="en-GB" sz="1000" b="1" dirty="0">
                <a:latin typeface="+mn-lt"/>
                <a:cs typeface="Arial" pitchFamily="34" charset="0"/>
              </a:endParaRPr>
            </a:p>
          </p:txBody>
        </p:sp>
        <p:cxnSp>
          <p:nvCxnSpPr>
            <p:cNvPr id="42" name="Straight Arrow Connector 41"/>
            <p:cNvCxnSpPr/>
            <p:nvPr/>
          </p:nvCxnSpPr>
          <p:spPr>
            <a:xfrm flipH="1" flipV="1">
              <a:off x="4191000" y="2209800"/>
              <a:ext cx="304800" cy="10668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5410200" y="838200"/>
              <a:ext cx="1981200" cy="2362200"/>
            </a:xfrm>
            <a:prstGeom prst="straightConnector1">
              <a:avLst/>
            </a:prstGeom>
            <a:ln>
              <a:prstDash val="lg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2362200" y="3505200"/>
              <a:ext cx="304800" cy="990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3886200" y="4724400"/>
              <a:ext cx="457200" cy="76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31" idx="1"/>
            </p:cNvCxnSpPr>
            <p:nvPr/>
          </p:nvCxnSpPr>
          <p:spPr>
            <a:xfrm flipH="1" flipV="1">
              <a:off x="3733800" y="3124200"/>
              <a:ext cx="563377" cy="17023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endCxn id="31" idx="4"/>
            </p:cNvCxnSpPr>
            <p:nvPr/>
          </p:nvCxnSpPr>
          <p:spPr>
            <a:xfrm flipH="1" flipV="1">
              <a:off x="5105400" y="3814762"/>
              <a:ext cx="228600" cy="52863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6019800" y="3276600"/>
              <a:ext cx="304800" cy="762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24" name="Slide Number Placeholder 23"/>
          <p:cNvSpPr>
            <a:spLocks noGrp="1"/>
          </p:cNvSpPr>
          <p:nvPr>
            <p:ph type="sldNum" sz="quarter" idx="12"/>
          </p:nvPr>
        </p:nvSpPr>
        <p:spPr/>
        <p:txBody>
          <a:bodyPr/>
          <a:lstStyle/>
          <a:p>
            <a:fld id="{DBE435B4-3F7B-460C-B84E-7A4FFB9EDDF7}" type="slidenum">
              <a:rPr lang="en-GB" smtClean="0"/>
              <a:pPr/>
              <a:t>21</a:t>
            </a:fld>
            <a:endParaRPr lang="en-GB"/>
          </a:p>
        </p:txBody>
      </p:sp>
      <p:sp>
        <p:nvSpPr>
          <p:cNvPr id="2" name="Title 1"/>
          <p:cNvSpPr>
            <a:spLocks noGrp="1"/>
          </p:cNvSpPr>
          <p:nvPr>
            <p:ph type="title"/>
          </p:nvPr>
        </p:nvSpPr>
        <p:spPr>
          <a:xfrm>
            <a:off x="457200" y="152400"/>
            <a:ext cx="8229600" cy="639762"/>
          </a:xfrm>
        </p:spPr>
        <p:txBody>
          <a:bodyPr>
            <a:normAutofit/>
          </a:bodyPr>
          <a:lstStyle/>
          <a:p>
            <a:r>
              <a:rPr lang="en-GB" sz="2800" b="1" dirty="0" smtClean="0">
                <a:latin typeface="+mn-lt"/>
                <a:cs typeface="Arial" pitchFamily="34" charset="0"/>
              </a:rPr>
              <a:t>GI Cloud Architecture</a:t>
            </a:r>
            <a:endParaRPr lang="en-GB" sz="2800" b="1" dirty="0">
              <a:solidFill>
                <a:schemeClr val="tx1"/>
              </a:solidFill>
              <a:latin typeface="+mn-lt"/>
              <a:cs typeface="Arial" pitchFamily="34" charset="0"/>
            </a:endParaRPr>
          </a:p>
        </p:txBody>
      </p:sp>
      <p:grpSp>
        <p:nvGrpSpPr>
          <p:cNvPr id="4" name="Group 61"/>
          <p:cNvGrpSpPr/>
          <p:nvPr/>
        </p:nvGrpSpPr>
        <p:grpSpPr>
          <a:xfrm>
            <a:off x="868680" y="6139190"/>
            <a:ext cx="2636520" cy="490210"/>
            <a:chOff x="1066800" y="6090791"/>
            <a:chExt cx="4389120" cy="490210"/>
          </a:xfrm>
        </p:grpSpPr>
        <p:sp>
          <p:nvSpPr>
            <p:cNvPr id="61" name="TextBox 60"/>
            <p:cNvSpPr txBox="1"/>
            <p:nvPr/>
          </p:nvSpPr>
          <p:spPr>
            <a:xfrm>
              <a:off x="1066800" y="6319391"/>
              <a:ext cx="4023360" cy="2616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050" b="1" baseline="30000" dirty="0" smtClean="0"/>
                <a:t>2</a:t>
              </a:r>
              <a:r>
                <a:rPr lang="en-US" sz="1050" b="1" dirty="0" smtClean="0"/>
                <a:t> Built by private cloud providers</a:t>
              </a:r>
              <a:endParaRPr lang="en-GB" sz="1050" b="1" dirty="0"/>
            </a:p>
          </p:txBody>
        </p:sp>
        <p:sp>
          <p:nvSpPr>
            <p:cNvPr id="60" name="TextBox 59"/>
            <p:cNvSpPr txBox="1"/>
            <p:nvPr/>
          </p:nvSpPr>
          <p:spPr>
            <a:xfrm>
              <a:off x="1066800" y="6090791"/>
              <a:ext cx="4389120" cy="261610"/>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1050" b="1" baseline="30000" dirty="0" smtClean="0"/>
                <a:t>1</a:t>
              </a:r>
              <a:r>
                <a:rPr lang="en-US" sz="1050" b="1" dirty="0" smtClean="0"/>
                <a:t> Single Portal for Service Delivery</a:t>
              </a:r>
              <a:endParaRPr lang="en-GB" sz="1050" b="1" dirty="0"/>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a:bodyPr>
          <a:lstStyle/>
          <a:p>
            <a:r>
              <a:rPr lang="en-GB" sz="2800" dirty="0" smtClean="0">
                <a:latin typeface="Arial" pitchFamily="34" charset="0"/>
                <a:cs typeface="Arial" pitchFamily="34" charset="0"/>
              </a:rPr>
              <a:t>GI Cloud Governance Structure</a:t>
            </a:r>
            <a:endParaRPr lang="en-GB" sz="2800" dirty="0">
              <a:latin typeface="Arial" pitchFamily="34" charset="0"/>
              <a:cs typeface="Arial" pitchFamily="34" charset="0"/>
            </a:endParaRPr>
          </a:p>
        </p:txBody>
      </p:sp>
      <p:pic>
        <p:nvPicPr>
          <p:cNvPr id="35" name="Content Placeholder 4"/>
          <p:cNvPicPr>
            <a:picLocks noGrp="1"/>
          </p:cNvPicPr>
          <p:nvPr>
            <p:ph sz="quarter" idx="1"/>
          </p:nvPr>
        </p:nvPicPr>
        <p:blipFill>
          <a:blip r:embed="rId2" cstate="print"/>
          <a:srcRect/>
          <a:stretch>
            <a:fillRect/>
          </a:stretch>
        </p:blipFill>
        <p:spPr bwMode="auto">
          <a:xfrm>
            <a:off x="381000" y="990600"/>
            <a:ext cx="8305800" cy="5333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b="1" dirty="0" smtClean="0">
                <a:latin typeface="+mn-lt"/>
              </a:rPr>
              <a:t>National Cloud by </a:t>
            </a:r>
            <a:r>
              <a:rPr lang="en-US" b="1" dirty="0" smtClean="0">
                <a:latin typeface="+mn-lt"/>
              </a:rPr>
              <a:t>NIC</a:t>
            </a:r>
            <a:br>
              <a:rPr lang="en-US" b="1" dirty="0" smtClean="0">
                <a:latin typeface="+mn-lt"/>
              </a:rPr>
            </a:br>
            <a:r>
              <a:rPr lang="en-US" b="1" dirty="0" smtClean="0">
                <a:latin typeface="+mn-lt"/>
                <a:hlinkClick r:id="rId2"/>
              </a:rPr>
              <a:t>http://cloud.gov.in</a:t>
            </a:r>
            <a:r>
              <a:rPr lang="en-US" b="1" dirty="0" smtClean="0">
                <a:latin typeface="+mn-lt"/>
              </a:rPr>
              <a:t> </a:t>
            </a:r>
            <a:endParaRPr lang="en-US" b="1" dirty="0" smtClean="0">
              <a:latin typeface="+mn-lt"/>
            </a:endParaRPr>
          </a:p>
        </p:txBody>
      </p:sp>
      <p:sp>
        <p:nvSpPr>
          <p:cNvPr id="10" name="Date Placeholder 9"/>
          <p:cNvSpPr>
            <a:spLocks noGrp="1"/>
          </p:cNvSpPr>
          <p:nvPr>
            <p:ph type="dt" sz="half" idx="10"/>
          </p:nvPr>
        </p:nvSpPr>
        <p:spPr/>
        <p:txBody>
          <a:bodyPr/>
          <a:lstStyle/>
          <a:p>
            <a:fld id="{25B381F5-175C-4CFE-BDF9-C4FF854B201B}" type="datetime1">
              <a:rPr lang="en-US" smtClean="0"/>
              <a:pPr/>
              <a:t>3/13/2014</a:t>
            </a:fld>
            <a:endParaRPr lang="en-US"/>
          </a:p>
        </p:txBody>
      </p:sp>
      <p:sp>
        <p:nvSpPr>
          <p:cNvPr id="11" name="Slide Number Placeholder 10"/>
          <p:cNvSpPr>
            <a:spLocks noGrp="1"/>
          </p:cNvSpPr>
          <p:nvPr>
            <p:ph type="sldNum" sz="quarter" idx="12"/>
          </p:nvPr>
        </p:nvSpPr>
        <p:spPr/>
        <p:txBody>
          <a:bodyPr/>
          <a:lstStyle/>
          <a:p>
            <a:fld id="{F71F5CE6-0907-4ED5-AB6D-259E310E5CC3}" type="slidenum">
              <a:rPr lang="en-US" smtClean="0"/>
              <a:pPr/>
              <a:t>23</a:t>
            </a:fld>
            <a:endParaRPr lang="en-US"/>
          </a:p>
        </p:txBody>
      </p:sp>
      <p:sp>
        <p:nvSpPr>
          <p:cNvPr id="7" name="TextBox 6"/>
          <p:cNvSpPr txBox="1"/>
          <p:nvPr/>
        </p:nvSpPr>
        <p:spPr>
          <a:xfrm>
            <a:off x="381000" y="1447800"/>
            <a:ext cx="8382000" cy="4985980"/>
          </a:xfrm>
          <a:prstGeom prst="rect">
            <a:avLst/>
          </a:prstGeom>
          <a:noFill/>
        </p:spPr>
        <p:txBody>
          <a:bodyPr wrap="square" rtlCol="0">
            <a:spAutoFit/>
          </a:bodyPr>
          <a:lstStyle/>
          <a:p>
            <a:pPr marL="457200" indent="-401638">
              <a:lnSpc>
                <a:spcPct val="170000"/>
              </a:lnSpc>
              <a:buFont typeface="Arial" pitchFamily="34" charset="0"/>
              <a:buChar char="•"/>
            </a:pPr>
            <a:r>
              <a:rPr lang="en-US" sz="2400" b="1" dirty="0" smtClean="0"/>
              <a:t>National Cloud is a start-of-the-art secured government Cloud set up by NIC</a:t>
            </a:r>
          </a:p>
          <a:p>
            <a:pPr marL="457200" indent="-401638">
              <a:lnSpc>
                <a:spcPct val="170000"/>
              </a:lnSpc>
              <a:buFont typeface="Arial" pitchFamily="34" charset="0"/>
              <a:buChar char="•"/>
            </a:pPr>
            <a:r>
              <a:rPr lang="en-US" sz="2400" b="1" dirty="0" smtClean="0"/>
              <a:t>The Cloud Services are available through a secure service portal</a:t>
            </a:r>
          </a:p>
          <a:p>
            <a:pPr marL="457200" indent="-401638">
              <a:lnSpc>
                <a:spcPct val="170000"/>
              </a:lnSpc>
              <a:buFont typeface="Arial" pitchFamily="34" charset="0"/>
              <a:buChar char="•"/>
            </a:pPr>
            <a:r>
              <a:rPr lang="en-US" sz="2400" b="1" dirty="0" smtClean="0"/>
              <a:t> Service Available through NIC Cloud:</a:t>
            </a:r>
          </a:p>
          <a:p>
            <a:pPr lvl="2" indent="-401638">
              <a:buFont typeface="Wingdings" pitchFamily="2" charset="2"/>
              <a:buChar char="ü"/>
            </a:pPr>
            <a:r>
              <a:rPr lang="en-US" sz="2400" dirty="0" smtClean="0"/>
              <a:t>IT infrastructure - compute, Memory, Storage for Production &amp; Test and Development</a:t>
            </a:r>
          </a:p>
          <a:p>
            <a:pPr lvl="2" indent="-401638">
              <a:buFont typeface="Wingdings" pitchFamily="2" charset="2"/>
              <a:buChar char="ü"/>
            </a:pPr>
            <a:r>
              <a:rPr lang="en-US" sz="2400" dirty="0" smtClean="0"/>
              <a:t>Preconfigured web  and Database servers</a:t>
            </a:r>
          </a:p>
          <a:p>
            <a:pPr lvl="2" indent="-401638">
              <a:buFont typeface="Wingdings" pitchFamily="2" charset="2"/>
              <a:buChar char="ü"/>
            </a:pPr>
            <a:r>
              <a:rPr lang="en-US" sz="2400" dirty="0" smtClean="0"/>
              <a:t>Need based storage</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 y="0"/>
            <a:ext cx="9143999" cy="68347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3400" y="304800"/>
            <a:ext cx="8229600" cy="838200"/>
          </a:xfrm>
        </p:spPr>
        <p:txBody>
          <a:bodyPr>
            <a:normAutofit/>
          </a:bodyPr>
          <a:lstStyle/>
          <a:p>
            <a:r>
              <a:rPr lang="en-US" dirty="0" smtClean="0"/>
              <a:t>Progress and Way forward</a:t>
            </a:r>
            <a:endParaRPr lang="en-US" dirty="0"/>
          </a:p>
        </p:txBody>
      </p:sp>
      <p:sp>
        <p:nvSpPr>
          <p:cNvPr id="5" name="Content Placeholder 2"/>
          <p:cNvSpPr>
            <a:spLocks noGrp="1"/>
          </p:cNvSpPr>
          <p:nvPr>
            <p:ph idx="1"/>
          </p:nvPr>
        </p:nvSpPr>
        <p:spPr>
          <a:xfrm>
            <a:off x="0" y="1295400"/>
            <a:ext cx="9144000" cy="5301952"/>
          </a:xfrm>
        </p:spPr>
        <p:txBody>
          <a:bodyPr>
            <a:noAutofit/>
          </a:bodyPr>
          <a:lstStyle/>
          <a:p>
            <a:pPr marL="404813" indent="-404813" algn="just">
              <a:spcAft>
                <a:spcPts val="600"/>
              </a:spcAft>
            </a:pPr>
            <a:r>
              <a:rPr lang="en-GB" sz="2400" b="1" dirty="0">
                <a:cs typeface="Arial" pitchFamily="34" charset="0"/>
              </a:rPr>
              <a:t>Two Cloud reports </a:t>
            </a:r>
            <a:r>
              <a:rPr lang="en-GB" sz="2400" b="1" dirty="0" smtClean="0">
                <a:cs typeface="Arial" pitchFamily="34" charset="0"/>
              </a:rPr>
              <a:t>published in June 2013</a:t>
            </a:r>
          </a:p>
          <a:p>
            <a:pPr marL="804863" lvl="1" indent="-404813" algn="just">
              <a:spcAft>
                <a:spcPts val="600"/>
              </a:spcAft>
              <a:buFont typeface="Courier New" pitchFamily="49" charset="0"/>
              <a:buChar char="o"/>
            </a:pPr>
            <a:r>
              <a:rPr lang="en-GB" sz="2000" b="1" dirty="0" smtClean="0">
                <a:cs typeface="Arial" pitchFamily="34" charset="0"/>
              </a:rPr>
              <a:t> </a:t>
            </a:r>
            <a:r>
              <a:rPr lang="en-GB" sz="2000" b="1" dirty="0">
                <a:cs typeface="Arial" pitchFamily="34" charset="0"/>
              </a:rPr>
              <a:t>‘</a:t>
            </a:r>
            <a:r>
              <a:rPr lang="en-GB" sz="2000" i="1" dirty="0">
                <a:cs typeface="Arial" pitchFamily="34" charset="0"/>
              </a:rPr>
              <a:t>GI Cloud Strategic Direction Paper</a:t>
            </a:r>
            <a:r>
              <a:rPr lang="en-GB" sz="2000" dirty="0">
                <a:cs typeface="Arial" pitchFamily="34" charset="0"/>
              </a:rPr>
              <a:t>’ </a:t>
            </a:r>
            <a:endParaRPr lang="en-GB" sz="2000" dirty="0" smtClean="0">
              <a:cs typeface="Arial" pitchFamily="34" charset="0"/>
            </a:endParaRPr>
          </a:p>
          <a:p>
            <a:pPr marL="804863" lvl="1" indent="-404813" algn="just">
              <a:spcAft>
                <a:spcPts val="600"/>
              </a:spcAft>
              <a:buFont typeface="Courier New" pitchFamily="49" charset="0"/>
              <a:buChar char="o"/>
            </a:pPr>
            <a:r>
              <a:rPr lang="en-GB" sz="2000" dirty="0" smtClean="0">
                <a:cs typeface="Arial" pitchFamily="34" charset="0"/>
              </a:rPr>
              <a:t> </a:t>
            </a:r>
            <a:r>
              <a:rPr lang="en-GB" sz="2000" dirty="0">
                <a:cs typeface="Arial" pitchFamily="34" charset="0"/>
              </a:rPr>
              <a:t>‘</a:t>
            </a:r>
            <a:r>
              <a:rPr lang="en-GB" sz="2000" i="1" dirty="0">
                <a:cs typeface="Arial" pitchFamily="34" charset="0"/>
              </a:rPr>
              <a:t>GI Cloud Adoption and Implementation Roadmap</a:t>
            </a:r>
            <a:r>
              <a:rPr lang="en-GB" sz="2000" dirty="0" smtClean="0">
                <a:cs typeface="Arial" pitchFamily="34" charset="0"/>
              </a:rPr>
              <a:t>’</a:t>
            </a:r>
            <a:endParaRPr lang="en-US" sz="2000" dirty="0">
              <a:cs typeface="Arial" pitchFamily="34" charset="0"/>
            </a:endParaRPr>
          </a:p>
          <a:p>
            <a:pPr marL="404813" indent="-404813" algn="just"/>
            <a:r>
              <a:rPr lang="en-US" sz="2400" b="1" dirty="0" smtClean="0">
                <a:cs typeface="Arial" pitchFamily="34" charset="0"/>
              </a:rPr>
              <a:t>National </a:t>
            </a:r>
            <a:r>
              <a:rPr lang="en-US" sz="2400" b="1" dirty="0">
                <a:cs typeface="Arial" pitchFamily="34" charset="0"/>
              </a:rPr>
              <a:t>Cloud </a:t>
            </a:r>
            <a:r>
              <a:rPr lang="en-US" sz="2400" b="1" dirty="0" smtClean="0">
                <a:cs typeface="Arial" pitchFamily="34" charset="0"/>
              </a:rPr>
              <a:t>by NIC phase-I launched on 4</a:t>
            </a:r>
            <a:r>
              <a:rPr lang="en-US" sz="2400" b="1" baseline="30000" dirty="0" smtClean="0">
                <a:cs typeface="Arial" pitchFamily="34" charset="0"/>
              </a:rPr>
              <a:t>th</a:t>
            </a:r>
            <a:r>
              <a:rPr lang="en-US" sz="2400" b="1" dirty="0" smtClean="0">
                <a:cs typeface="Arial" pitchFamily="34" charset="0"/>
              </a:rPr>
              <a:t> Feb’14. </a:t>
            </a:r>
          </a:p>
          <a:p>
            <a:pPr marL="404813" indent="-404813" algn="just"/>
            <a:r>
              <a:rPr lang="en-US" sz="2400" b="1" dirty="0" smtClean="0">
                <a:cs typeface="Arial" pitchFamily="34" charset="0"/>
              </a:rPr>
              <a:t>National Cloud by CDAC is being worked out</a:t>
            </a:r>
          </a:p>
          <a:p>
            <a:pPr>
              <a:lnSpc>
                <a:spcPct val="150000"/>
              </a:lnSpc>
            </a:pPr>
            <a:r>
              <a:rPr lang="en-US" sz="2400" dirty="0" smtClean="0">
                <a:cs typeface="Arial" pitchFamily="34" charset="0"/>
              </a:rPr>
              <a:t>Work/ Partner with Cloud Service Providers (CSPs)</a:t>
            </a:r>
          </a:p>
          <a:p>
            <a:pPr lvl="1">
              <a:buFont typeface="Wingdings" pitchFamily="2" charset="2"/>
              <a:buChar char="Ø"/>
            </a:pPr>
            <a:r>
              <a:rPr lang="en-US" sz="2000" dirty="0" err="1" smtClean="0">
                <a:cs typeface="Arial" pitchFamily="34" charset="0"/>
              </a:rPr>
              <a:t>MeghRaj</a:t>
            </a:r>
            <a:r>
              <a:rPr lang="en-US" sz="2000" dirty="0" smtClean="0">
                <a:cs typeface="Arial" pitchFamily="34" charset="0"/>
              </a:rPr>
              <a:t> will have various cloud hosting models like private government cloud, private cloud off premise (dedicated n shared) &amp; public clouds build in partnership with private CSPs</a:t>
            </a:r>
          </a:p>
          <a:p>
            <a:pPr lvl="1">
              <a:buFont typeface="Wingdings" pitchFamily="2" charset="2"/>
              <a:buChar char="Ø"/>
            </a:pPr>
            <a:r>
              <a:rPr lang="en-GB" sz="2000" dirty="0" smtClean="0"/>
              <a:t>Empanelment / accreditation of cloud service providers, meeting the laid down standards and guidelines</a:t>
            </a:r>
            <a:endParaRPr lang="en-US" sz="2400" b="1" dirty="0" smtClean="0">
              <a:cs typeface="Arial" pitchFamily="34" charset="0"/>
            </a:endParaRPr>
          </a:p>
        </p:txBody>
      </p:sp>
      <p:sp>
        <p:nvSpPr>
          <p:cNvPr id="6" name="Date Placeholder 5"/>
          <p:cNvSpPr>
            <a:spLocks noGrp="1"/>
          </p:cNvSpPr>
          <p:nvPr>
            <p:ph type="dt" sz="half" idx="10"/>
          </p:nvPr>
        </p:nvSpPr>
        <p:spPr/>
        <p:txBody>
          <a:bodyPr/>
          <a:lstStyle/>
          <a:p>
            <a:fld id="{066D0302-900B-4523-8093-A69313170377}" type="datetime1">
              <a:rPr lang="en-US" smtClean="0"/>
              <a:pPr/>
              <a:t>3/13/2014</a:t>
            </a:fld>
            <a:endParaRPr lang="en-US" dirty="0"/>
          </a:p>
        </p:txBody>
      </p:sp>
      <p:sp>
        <p:nvSpPr>
          <p:cNvPr id="7" name="Slide Number Placeholder 6"/>
          <p:cNvSpPr>
            <a:spLocks noGrp="1"/>
          </p:cNvSpPr>
          <p:nvPr>
            <p:ph type="sldNum" sz="quarter" idx="12"/>
          </p:nvPr>
        </p:nvSpPr>
        <p:spPr/>
        <p:txBody>
          <a:bodyPr/>
          <a:lstStyle/>
          <a:p>
            <a:fld id="{F71F5CE6-0907-4ED5-AB6D-259E310E5CC3}"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0960" cy="5949280"/>
          </a:xfrm>
        </p:spPr>
        <p:txBody>
          <a:bodyPr>
            <a:normAutofit fontScale="77500" lnSpcReduction="20000"/>
          </a:bodyPr>
          <a:lstStyle/>
          <a:p>
            <a:pPr marL="404813" indent="-404813" algn="just"/>
            <a:endParaRPr lang="en-US" sz="2000" i="1" dirty="0" smtClean="0">
              <a:cs typeface="Arial" pitchFamily="34" charset="0"/>
            </a:endParaRPr>
          </a:p>
          <a:p>
            <a:pPr marL="404813" indent="-404813" algn="just"/>
            <a:r>
              <a:rPr lang="en-US" sz="2900" dirty="0" smtClean="0">
                <a:cs typeface="Arial" pitchFamily="34" charset="0"/>
              </a:rPr>
              <a:t>Assess Demand for Cloud Services</a:t>
            </a:r>
          </a:p>
          <a:p>
            <a:pPr marL="804863" lvl="1" indent="-404813" algn="just">
              <a:buFont typeface="Courier New" pitchFamily="49" charset="0"/>
              <a:buChar char="o"/>
            </a:pPr>
            <a:r>
              <a:rPr lang="en-US" sz="2900" dirty="0" smtClean="0">
                <a:cs typeface="Arial" pitchFamily="34" charset="0"/>
              </a:rPr>
              <a:t>Will help in understanding the infrastructure, storage &amp; application demand by various departments at the center and States</a:t>
            </a:r>
          </a:p>
          <a:p>
            <a:pPr marL="804863" lvl="1" indent="-404813" algn="just">
              <a:buFont typeface="Courier New" pitchFamily="49" charset="0"/>
              <a:buChar char="o"/>
            </a:pPr>
            <a:r>
              <a:rPr lang="en-US" sz="2900" dirty="0" smtClean="0">
                <a:cs typeface="Arial" pitchFamily="34" charset="0"/>
              </a:rPr>
              <a:t>Framework prepared and assessment expected to be completed by April 2014</a:t>
            </a:r>
          </a:p>
          <a:p>
            <a:pPr>
              <a:lnSpc>
                <a:spcPct val="150000"/>
              </a:lnSpc>
            </a:pPr>
            <a:r>
              <a:rPr lang="en-US" sz="2900" dirty="0" smtClean="0">
                <a:cs typeface="Arial" pitchFamily="34" charset="0"/>
              </a:rPr>
              <a:t>Center of Excellence (CoE) </a:t>
            </a:r>
          </a:p>
          <a:p>
            <a:pPr marL="742950" lvl="2" indent="-342900">
              <a:lnSpc>
                <a:spcPct val="120000"/>
              </a:lnSpc>
            </a:pPr>
            <a:r>
              <a:rPr lang="en-GB" sz="2900" dirty="0" err="1" smtClean="0"/>
              <a:t>CoE</a:t>
            </a:r>
            <a:r>
              <a:rPr lang="en-GB" sz="2900" dirty="0" smtClean="0"/>
              <a:t> will create awareness and provide advisory services to the state and central government departments in cloud adoption</a:t>
            </a:r>
          </a:p>
          <a:p>
            <a:pPr>
              <a:lnSpc>
                <a:spcPct val="150000"/>
              </a:lnSpc>
            </a:pPr>
            <a:r>
              <a:rPr lang="en-US" sz="2900" dirty="0" smtClean="0">
                <a:cs typeface="Arial" pitchFamily="34" charset="0"/>
              </a:rPr>
              <a:t>Architecture Management Office (AMO)</a:t>
            </a:r>
          </a:p>
          <a:p>
            <a:pPr lvl="1">
              <a:lnSpc>
                <a:spcPct val="110000"/>
              </a:lnSpc>
              <a:buFont typeface="Wingdings" pitchFamily="2" charset="2"/>
              <a:buChar char="Ø"/>
            </a:pPr>
            <a:r>
              <a:rPr lang="en-GB" sz="2900" dirty="0" smtClean="0"/>
              <a:t>AMO will be established to assist </a:t>
            </a:r>
            <a:r>
              <a:rPr lang="en-GB" sz="2900" dirty="0" err="1" smtClean="0"/>
              <a:t>DeitY</a:t>
            </a:r>
            <a:r>
              <a:rPr lang="en-GB" sz="2900" dirty="0" smtClean="0"/>
              <a:t> to realise the complete architecture vision of </a:t>
            </a:r>
            <a:r>
              <a:rPr lang="en-GB" sz="2900" dirty="0" err="1" smtClean="0"/>
              <a:t>MeghRaj</a:t>
            </a:r>
            <a:r>
              <a:rPr lang="en-GB" sz="2900" dirty="0" smtClean="0"/>
              <a:t> &amp; ensure standardisation across technology, platforms and standards</a:t>
            </a:r>
          </a:p>
          <a:p>
            <a:pPr lvl="1">
              <a:lnSpc>
                <a:spcPct val="110000"/>
              </a:lnSpc>
              <a:buNone/>
            </a:pPr>
            <a:endParaRPr lang="en-GB" sz="2900" dirty="0" smtClean="0"/>
          </a:p>
          <a:p>
            <a:pPr>
              <a:lnSpc>
                <a:spcPct val="120000"/>
              </a:lnSpc>
              <a:spcAft>
                <a:spcPts val="600"/>
              </a:spcAft>
            </a:pPr>
            <a:r>
              <a:rPr lang="en-US" sz="2900" dirty="0" smtClean="0"/>
              <a:t>SDCs being Cloud enabled- Template RFP shared</a:t>
            </a:r>
          </a:p>
          <a:p>
            <a:pPr lvl="1">
              <a:buFont typeface="Wingdings" pitchFamily="2" charset="2"/>
              <a:buChar char="Ø"/>
            </a:pPr>
            <a:endParaRPr lang="en-IN" sz="2000" dirty="0" smtClean="0"/>
          </a:p>
          <a:p>
            <a:pPr lvl="1">
              <a:lnSpc>
                <a:spcPct val="150000"/>
              </a:lnSpc>
            </a:pPr>
            <a:endParaRPr lang="en-US" sz="2000" dirty="0" smtClean="0">
              <a:cs typeface="Arial" pitchFamily="34" charset="0"/>
            </a:endParaRPr>
          </a:p>
          <a:p>
            <a:pPr>
              <a:lnSpc>
                <a:spcPct val="150000"/>
              </a:lnSpc>
            </a:pPr>
            <a:endParaRPr lang="en-IN" sz="2800" dirty="0"/>
          </a:p>
        </p:txBody>
      </p:sp>
      <p:sp>
        <p:nvSpPr>
          <p:cNvPr id="4" name="Date Placeholder 3"/>
          <p:cNvSpPr>
            <a:spLocks noGrp="1"/>
          </p:cNvSpPr>
          <p:nvPr>
            <p:ph type="dt" sz="half" idx="10"/>
          </p:nvPr>
        </p:nvSpPr>
        <p:spPr/>
        <p:txBody>
          <a:bodyPr/>
          <a:lstStyle/>
          <a:p>
            <a:fld id="{B00BF0AD-D729-4226-A538-4FC1EC787C75}" type="datetime1">
              <a:rPr lang="en-US" smtClean="0"/>
              <a:pPr/>
              <a:t>3/13/2014</a:t>
            </a:fld>
            <a:endParaRPr lang="en-US" dirty="0"/>
          </a:p>
        </p:txBody>
      </p:sp>
      <p:sp>
        <p:nvSpPr>
          <p:cNvPr id="5" name="Slide Number Placeholder 4"/>
          <p:cNvSpPr>
            <a:spLocks noGrp="1"/>
          </p:cNvSpPr>
          <p:nvPr>
            <p:ph type="sldNum" sz="quarter" idx="12"/>
          </p:nvPr>
        </p:nvSpPr>
        <p:spPr/>
        <p:txBody>
          <a:bodyPr/>
          <a:lstStyle/>
          <a:p>
            <a:fld id="{F71F5CE6-0907-4ED5-AB6D-259E310E5CC3}" type="slidenum">
              <a:rPr lang="en-US" smtClean="0"/>
              <a:pPr/>
              <a:t>26</a:t>
            </a:fld>
            <a:endParaRPr lang="en-US"/>
          </a:p>
        </p:txBody>
      </p:sp>
      <p:sp>
        <p:nvSpPr>
          <p:cNvPr id="7" name="Title 1"/>
          <p:cNvSpPr txBox="1">
            <a:spLocks/>
          </p:cNvSpPr>
          <p:nvPr/>
        </p:nvSpPr>
        <p:spPr>
          <a:xfrm>
            <a:off x="539552" y="0"/>
            <a:ext cx="8229600" cy="8382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Progress and Way forward</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IN" dirty="0" smtClean="0"/>
              <a:t>CLOUD adoption challenges</a:t>
            </a:r>
            <a:endParaRPr lang="en-IN" dirty="0"/>
          </a:p>
        </p:txBody>
      </p:sp>
      <p:sp>
        <p:nvSpPr>
          <p:cNvPr id="7" name="Text Placeholder 6"/>
          <p:cNvSpPr>
            <a:spLocks noGrp="1"/>
          </p:cNvSpPr>
          <p:nvPr>
            <p:ph type="body" idx="1"/>
          </p:nvPr>
        </p:nvSpPr>
        <p:spPr/>
        <p:txBody>
          <a:bodyPr/>
          <a:lstStyle/>
          <a:p>
            <a:r>
              <a:rPr lang="en-IN" dirty="0" smtClean="0"/>
              <a:t>Cloud Security</a:t>
            </a:r>
            <a:endParaRPr lang="en-IN"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4294967295"/>
          </p:nvPr>
        </p:nvSpPr>
        <p:spPr>
          <a:xfrm>
            <a:off x="7086600" y="6477000"/>
            <a:ext cx="1527048" cy="152400"/>
          </a:xfrm>
          <a:prstGeom prst="rect">
            <a:avLst/>
          </a:prstGeom>
        </p:spPr>
        <p:txBody>
          <a:bodyPr/>
          <a:lstStyle/>
          <a:p>
            <a:fld id="{9EBD5762-3BDC-484D-9503-7EA6D5A9A8CE}" type="slidenum">
              <a:rPr lang="en-GB" smtClean="0"/>
              <a:pPr/>
              <a:t>27</a:t>
            </a:fld>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4800" y="1219200"/>
            <a:ext cx="8534400" cy="52578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457200" y="0"/>
            <a:ext cx="8229600" cy="1143000"/>
          </a:xfrm>
        </p:spPr>
        <p:txBody>
          <a:bodyPr/>
          <a:lstStyle/>
          <a:p>
            <a:pPr>
              <a:lnSpc>
                <a:spcPct val="104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n-US" sz="3600" b="1" dirty="0" smtClean="0">
                <a:effectLst>
                  <a:outerShdw blurRad="38100" dist="38100" dir="2700000" algn="tl">
                    <a:srgbClr val="FFFFFF"/>
                  </a:outerShdw>
                </a:effectLst>
              </a:rPr>
              <a:t>Security under various Deployment Model</a:t>
            </a:r>
            <a:endParaRPr lang="en-US" sz="3600" b="1" dirty="0">
              <a:effectLst>
                <a:outerShdw blurRad="38100" dist="38100" dir="2700000" algn="tl">
                  <a:srgbClr val="FFFFFF"/>
                </a:outerShdw>
              </a:effectLst>
            </a:endParaRPr>
          </a:p>
        </p:txBody>
      </p:sp>
      <p:sp>
        <p:nvSpPr>
          <p:cNvPr id="4" name="Footer Placeholder 3"/>
          <p:cNvSpPr>
            <a:spLocks noGrp="1"/>
          </p:cNvSpPr>
          <p:nvPr>
            <p:ph type="ftr" sz="quarter" idx="11"/>
          </p:nvPr>
        </p:nvSpPr>
        <p:spPr/>
        <p:txBody>
          <a:bodyPr/>
          <a:lstStyle/>
          <a:p>
            <a:pPr>
              <a:defRPr/>
            </a:pPr>
            <a:endParaRPr lang="en-US" dirty="0"/>
          </a:p>
        </p:txBody>
      </p:sp>
      <p:sp>
        <p:nvSpPr>
          <p:cNvPr id="12" name="Oval 11"/>
          <p:cNvSpPr/>
          <p:nvPr/>
        </p:nvSpPr>
        <p:spPr>
          <a:xfrm>
            <a:off x="3124200" y="3962400"/>
            <a:ext cx="2590800" cy="1981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Security Deployment Model</a:t>
            </a:r>
            <a:endParaRPr lang="en-US" sz="2400" b="1" dirty="0"/>
          </a:p>
        </p:txBody>
      </p:sp>
      <p:sp>
        <p:nvSpPr>
          <p:cNvPr id="20" name="Rectangle 19"/>
          <p:cNvSpPr/>
          <p:nvPr/>
        </p:nvSpPr>
        <p:spPr>
          <a:xfrm>
            <a:off x="457200" y="1524000"/>
            <a:ext cx="2362200" cy="12192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u="sng" dirty="0" smtClean="0"/>
              <a:t>On Premises Private Cloud</a:t>
            </a:r>
            <a:endParaRPr lang="en-US" dirty="0"/>
          </a:p>
        </p:txBody>
      </p:sp>
      <p:sp>
        <p:nvSpPr>
          <p:cNvPr id="21" name="Rectangle 20"/>
          <p:cNvSpPr/>
          <p:nvPr/>
        </p:nvSpPr>
        <p:spPr>
          <a:xfrm>
            <a:off x="3352800" y="1524000"/>
            <a:ext cx="2362200" cy="12192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u="sng" dirty="0" smtClean="0"/>
              <a:t>Off Premises Private Cloud</a:t>
            </a:r>
            <a:endParaRPr lang="en-US" dirty="0"/>
          </a:p>
        </p:txBody>
      </p:sp>
      <p:sp>
        <p:nvSpPr>
          <p:cNvPr id="22" name="Rectangle 21"/>
          <p:cNvSpPr/>
          <p:nvPr/>
        </p:nvSpPr>
        <p:spPr>
          <a:xfrm>
            <a:off x="6324600" y="1524000"/>
            <a:ext cx="2362200" cy="1219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1" u="sng" dirty="0" smtClean="0"/>
              <a:t>Public Cloud</a:t>
            </a:r>
            <a:endParaRPr lang="en-US" dirty="0"/>
          </a:p>
        </p:txBody>
      </p:sp>
      <p:cxnSp>
        <p:nvCxnSpPr>
          <p:cNvPr id="24" name="Straight Arrow Connector 23"/>
          <p:cNvCxnSpPr>
            <a:stCxn id="12" idx="0"/>
            <a:endCxn id="20" idx="2"/>
          </p:cNvCxnSpPr>
          <p:nvPr/>
        </p:nvCxnSpPr>
        <p:spPr>
          <a:xfrm flipH="1" flipV="1">
            <a:off x="1638300" y="2743200"/>
            <a:ext cx="2781300" cy="121920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12" idx="0"/>
          </p:cNvCxnSpPr>
          <p:nvPr/>
        </p:nvCxnSpPr>
        <p:spPr>
          <a:xfrm flipV="1">
            <a:off x="4419600" y="2819400"/>
            <a:ext cx="0" cy="114300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2" idx="0"/>
            <a:endCxn id="22" idx="2"/>
          </p:cNvCxnSpPr>
          <p:nvPr/>
        </p:nvCxnSpPr>
        <p:spPr>
          <a:xfrm flipV="1">
            <a:off x="4419600" y="2743200"/>
            <a:ext cx="3086100" cy="121920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GB" dirty="0"/>
          </a:p>
        </p:txBody>
      </p:sp>
      <p:sp>
        <p:nvSpPr>
          <p:cNvPr id="3" name="Footer Placeholder 2"/>
          <p:cNvSpPr>
            <a:spLocks noGrp="1"/>
          </p:cNvSpPr>
          <p:nvPr>
            <p:ph type="ftr" sz="quarter" idx="11"/>
          </p:nvPr>
        </p:nvSpPr>
        <p:spPr/>
        <p:txBody>
          <a:bodyPr/>
          <a:lstStyle/>
          <a:p>
            <a:pPr>
              <a:defRPr/>
            </a:pPr>
            <a:endParaRPr lang="en-GB" dirty="0"/>
          </a:p>
        </p:txBody>
      </p:sp>
      <p:sp>
        <p:nvSpPr>
          <p:cNvPr id="4" name="Slide Number Placeholder 3"/>
          <p:cNvSpPr>
            <a:spLocks noGrp="1"/>
          </p:cNvSpPr>
          <p:nvPr>
            <p:ph type="sldNum" sz="quarter" idx="12"/>
          </p:nvPr>
        </p:nvSpPr>
        <p:spPr/>
        <p:txBody>
          <a:bodyPr/>
          <a:lstStyle/>
          <a:p>
            <a:pPr>
              <a:defRPr/>
            </a:pPr>
            <a:fld id="{042A7AE7-288C-4E1F-8B4D-C7FF635F9427}" type="slidenum">
              <a:rPr lang="en-GB" smtClean="0"/>
              <a:pPr>
                <a:defRPr/>
              </a:pPr>
              <a:t>29</a:t>
            </a:fld>
            <a:endParaRPr lang="en-GB" dirty="0"/>
          </a:p>
        </p:txBody>
      </p:sp>
      <p:graphicFrame>
        <p:nvGraphicFramePr>
          <p:cNvPr id="6" name="Table 5"/>
          <p:cNvGraphicFramePr>
            <a:graphicFrameLocks noGrp="1"/>
          </p:cNvGraphicFramePr>
          <p:nvPr/>
        </p:nvGraphicFramePr>
        <p:xfrm>
          <a:off x="0" y="381000"/>
          <a:ext cx="8991600" cy="6019800"/>
        </p:xfrm>
        <a:graphic>
          <a:graphicData uri="http://schemas.openxmlformats.org/drawingml/2006/table">
            <a:tbl>
              <a:tblPr firstRow="1" bandRow="1">
                <a:tableStyleId>{5C22544A-7EE6-4342-B048-85BDC9FD1C3A}</a:tableStyleId>
              </a:tblPr>
              <a:tblGrid>
                <a:gridCol w="4343400"/>
                <a:gridCol w="4648200"/>
              </a:tblGrid>
              <a:tr h="648287">
                <a:tc>
                  <a:txBody>
                    <a:bodyPr/>
                    <a:lstStyle/>
                    <a:p>
                      <a:r>
                        <a:rPr lang="en-US" sz="1800" b="1" dirty="0" smtClean="0">
                          <a:effectLst>
                            <a:outerShdw blurRad="38100" dist="38100" dir="2700000" algn="tl">
                              <a:srgbClr val="FFFFFF"/>
                            </a:outerShdw>
                          </a:effectLst>
                        </a:rPr>
                        <a:t>Off Premises Private Cloud (shared n managed)</a:t>
                      </a:r>
                      <a:endParaRPr lang="en-IN" dirty="0"/>
                    </a:p>
                  </a:txBody>
                  <a:tcPr/>
                </a:tc>
                <a:tc>
                  <a:txBody>
                    <a:bodyPr/>
                    <a:lstStyle/>
                    <a:p>
                      <a:r>
                        <a:rPr lang="en-US" sz="1800" b="1" dirty="0" smtClean="0">
                          <a:effectLst>
                            <a:outerShdw blurRad="38100" dist="38100" dir="2700000" algn="tl">
                              <a:srgbClr val="FFFFFF"/>
                            </a:outerShdw>
                          </a:effectLst>
                        </a:rPr>
                        <a:t>Public Cloud</a:t>
                      </a:r>
                      <a:endParaRPr lang="en-IN" dirty="0"/>
                    </a:p>
                  </a:txBody>
                  <a:tcPr/>
                </a:tc>
              </a:tr>
              <a:tr h="5371513">
                <a:tc>
                  <a:txBody>
                    <a:bodyPr/>
                    <a:lstStyle/>
                    <a:p>
                      <a:pPr marL="346075" lvl="2">
                        <a:buFont typeface="Arial" pitchFamily="34" charset="0"/>
                        <a:buChar char="•"/>
                      </a:pPr>
                      <a:r>
                        <a:rPr lang="en-US" sz="2000" b="1" dirty="0" smtClean="0"/>
                        <a:t>Loss of control over assets/possibility of mismanagement</a:t>
                      </a:r>
                    </a:p>
                    <a:p>
                      <a:pPr marL="346075" lvl="2">
                        <a:buFont typeface="Arial" pitchFamily="34" charset="0"/>
                        <a:buChar char="•"/>
                      </a:pPr>
                      <a:r>
                        <a:rPr lang="en-US" sz="2000" b="1" dirty="0" smtClean="0"/>
                        <a:t>Data remains out of </a:t>
                      </a:r>
                      <a:r>
                        <a:rPr lang="en-US" sz="2000" b="1" dirty="0" err="1" smtClean="0"/>
                        <a:t>Govt</a:t>
                      </a:r>
                      <a:r>
                        <a:rPr lang="en-US" sz="2000" b="1" dirty="0" smtClean="0"/>
                        <a:t> premises </a:t>
                      </a:r>
                    </a:p>
                    <a:p>
                      <a:pPr marL="346075" lvl="2">
                        <a:buFont typeface="Arial" pitchFamily="34" charset="0"/>
                        <a:buChar char="•"/>
                      </a:pPr>
                      <a:r>
                        <a:rPr lang="en-US" sz="2000" b="1" dirty="0" smtClean="0"/>
                        <a:t>Data privacy and confidentiality remains a concern</a:t>
                      </a:r>
                    </a:p>
                    <a:p>
                      <a:pPr marL="346075" lvl="2">
                        <a:buFont typeface="Arial" pitchFamily="34" charset="0"/>
                        <a:buChar char="•"/>
                      </a:pPr>
                      <a:r>
                        <a:rPr lang="en-US" sz="2000" b="1" dirty="0" smtClean="0"/>
                        <a:t>Though data centre location is known, no control over movement of data between VMs</a:t>
                      </a:r>
                    </a:p>
                    <a:p>
                      <a:pPr marL="346075" lvl="2">
                        <a:buFont typeface="Arial" pitchFamily="34" charset="0"/>
                        <a:buChar char="•"/>
                      </a:pPr>
                      <a:r>
                        <a:rPr lang="en-US" sz="2000" b="1" dirty="0" smtClean="0"/>
                        <a:t>Continuous monitoring of processes and real time audit may not always be possible</a:t>
                      </a:r>
                    </a:p>
                    <a:p>
                      <a:pPr marL="346075" lvl="2">
                        <a:buFont typeface="Arial" pitchFamily="34" charset="0"/>
                        <a:buChar char="•"/>
                      </a:pPr>
                      <a:r>
                        <a:rPr lang="en-US" sz="2000" b="1" dirty="0" smtClean="0"/>
                        <a:t>Risk of loss of data on exit of managing entity</a:t>
                      </a:r>
                    </a:p>
                    <a:p>
                      <a:endParaRPr lang="en-IN" dirty="0"/>
                    </a:p>
                  </a:txBody>
                  <a:tcPr/>
                </a:tc>
                <a:tc>
                  <a:txBody>
                    <a:bodyPr/>
                    <a:lstStyle/>
                    <a:p>
                      <a:pPr marL="55563" lvl="1" indent="179388">
                        <a:buFont typeface="Wingdings" pitchFamily="2" charset="2"/>
                        <a:buChar char="§"/>
                      </a:pPr>
                      <a:r>
                        <a:rPr lang="en-US" sz="2000" b="1" dirty="0" smtClean="0"/>
                        <a:t>Data location</a:t>
                      </a:r>
                    </a:p>
                    <a:p>
                      <a:pPr marL="55563" lvl="1" indent="179388">
                        <a:buFont typeface="Wingdings" pitchFamily="2" charset="2"/>
                        <a:buChar char="§"/>
                      </a:pPr>
                      <a:r>
                        <a:rPr lang="en-US" sz="2000" b="1" dirty="0" smtClean="0"/>
                        <a:t>Data Deletion / Data segregation</a:t>
                      </a:r>
                    </a:p>
                    <a:p>
                      <a:pPr marL="55563" lvl="1" indent="179388">
                        <a:buFont typeface="Wingdings" pitchFamily="2" charset="2"/>
                        <a:buChar char="§"/>
                      </a:pPr>
                      <a:r>
                        <a:rPr lang="en-US" sz="2000" b="1" dirty="0" smtClean="0"/>
                        <a:t>Jurisdictional laws</a:t>
                      </a:r>
                    </a:p>
                    <a:p>
                      <a:pPr marL="55563" lvl="1" indent="179388">
                        <a:buFont typeface="Wingdings" pitchFamily="2" charset="2"/>
                        <a:buChar char="§"/>
                      </a:pPr>
                      <a:r>
                        <a:rPr lang="en-US" sz="2000" b="1" dirty="0" smtClean="0"/>
                        <a:t>Visibility/Transparency of  procedures/practices</a:t>
                      </a:r>
                    </a:p>
                    <a:p>
                      <a:pPr marL="55563" lvl="1" indent="179388">
                        <a:buFont typeface="Wingdings" pitchFamily="2" charset="2"/>
                        <a:buChar char="§"/>
                      </a:pPr>
                      <a:r>
                        <a:rPr lang="en-US" sz="2000" b="1" dirty="0" smtClean="0"/>
                        <a:t>No safety from vendors sudden exit</a:t>
                      </a:r>
                    </a:p>
                    <a:p>
                      <a:pPr marL="55563" lvl="1" indent="179388">
                        <a:buFont typeface="Wingdings" pitchFamily="2" charset="2"/>
                        <a:buChar char="§"/>
                      </a:pPr>
                      <a:r>
                        <a:rPr lang="en-US" sz="2000" b="1" dirty="0" smtClean="0"/>
                        <a:t>Data recovery</a:t>
                      </a:r>
                    </a:p>
                    <a:p>
                      <a:pPr marL="55563" lvl="1" indent="179388">
                        <a:buFont typeface="Wingdings" pitchFamily="2" charset="2"/>
                        <a:buChar char="§"/>
                      </a:pPr>
                      <a:r>
                        <a:rPr lang="en-US" sz="2000" b="1" dirty="0" smtClean="0"/>
                        <a:t>Dependent on vendors responsiveness/whims</a:t>
                      </a:r>
                    </a:p>
                    <a:p>
                      <a:pPr algn="ctr"/>
                      <a:endParaRPr lang="en-US" dirty="0" smtClean="0"/>
                    </a:p>
                    <a:p>
                      <a:endParaRPr lang="en-IN"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GB" smtClean="0"/>
              <a:t>NeGP- Infrastructure Pillars</a:t>
            </a:r>
          </a:p>
        </p:txBody>
      </p:sp>
      <p:pic>
        <p:nvPicPr>
          <p:cNvPr id="5123" name="Picture 3" descr="D:\PwC-Official\Projects\SDC\CT-Meeting\Pillar.jpg"/>
          <p:cNvPicPr>
            <a:picLocks noChangeAspect="1" noChangeArrowheads="1"/>
          </p:cNvPicPr>
          <p:nvPr/>
        </p:nvPicPr>
        <p:blipFill>
          <a:blip r:embed="rId3" cstate="print"/>
          <a:srcRect/>
          <a:stretch>
            <a:fillRect/>
          </a:stretch>
        </p:blipFill>
        <p:spPr bwMode="auto">
          <a:xfrm>
            <a:off x="914400" y="1905000"/>
            <a:ext cx="990600" cy="2097088"/>
          </a:xfrm>
          <a:prstGeom prst="rect">
            <a:avLst/>
          </a:prstGeom>
          <a:noFill/>
          <a:ln w="9525">
            <a:noFill/>
            <a:miter lim="800000"/>
            <a:headEnd/>
            <a:tailEnd/>
          </a:ln>
        </p:spPr>
      </p:pic>
      <p:sp>
        <p:nvSpPr>
          <p:cNvPr id="15" name="TextBox 14"/>
          <p:cNvSpPr txBox="1"/>
          <p:nvPr/>
        </p:nvSpPr>
        <p:spPr>
          <a:xfrm rot="16200000">
            <a:off x="38100" y="2628900"/>
            <a:ext cx="1600200" cy="457200"/>
          </a:xfrm>
          <a:prstGeom prst="rect">
            <a:avLst/>
          </a:prstGeom>
          <a:noFill/>
          <a:effectLst>
            <a:outerShdw blurRad="50800" dir="8760000" algn="ctr" rotWithShape="0">
              <a:srgbClr val="000000">
                <a:alpha val="43137"/>
              </a:srgbClr>
            </a:outerShdw>
          </a:effectLst>
          <a:scene3d>
            <a:camera prst="orthographicFront"/>
            <a:lightRig rig="threePt" dir="t"/>
          </a:scene3d>
          <a:sp3d extrusionH="25400">
            <a:bevelT/>
          </a:sp3d>
        </p:spPr>
        <p:txBody>
          <a:bodyPr lIns="0" tIns="0" rIns="0" bIns="0"/>
          <a:lstStyle/>
          <a:p>
            <a:pPr indent="-274320">
              <a:spcAft>
                <a:spcPts val="900"/>
              </a:spcAft>
              <a:defRPr/>
            </a:pPr>
            <a:r>
              <a:rPr lang="en-GB" sz="2800" b="1" dirty="0">
                <a:solidFill>
                  <a:srgbClr val="0070C0"/>
                </a:solidFill>
                <a:latin typeface="Georgia" pitchFamily="18" charset="0"/>
              </a:rPr>
              <a:t>SWAN</a:t>
            </a:r>
          </a:p>
        </p:txBody>
      </p:sp>
      <p:sp>
        <p:nvSpPr>
          <p:cNvPr id="16" name="TextBox 15"/>
          <p:cNvSpPr txBox="1"/>
          <p:nvPr/>
        </p:nvSpPr>
        <p:spPr>
          <a:xfrm rot="16200000">
            <a:off x="2171700" y="2552700"/>
            <a:ext cx="1600200" cy="457200"/>
          </a:xfrm>
          <a:prstGeom prst="rect">
            <a:avLst/>
          </a:prstGeom>
          <a:noFill/>
          <a:effectLst>
            <a:outerShdw blurRad="50800" dir="8760000" algn="ctr" rotWithShape="0">
              <a:srgbClr val="000000">
                <a:alpha val="43137"/>
              </a:srgbClr>
            </a:outerShdw>
          </a:effectLst>
        </p:spPr>
        <p:txBody>
          <a:bodyPr lIns="0" tIns="0" rIns="0" bIns="0"/>
          <a:lstStyle/>
          <a:p>
            <a:pPr indent="-274320">
              <a:spcAft>
                <a:spcPts val="900"/>
              </a:spcAft>
              <a:defRPr/>
            </a:pPr>
            <a:r>
              <a:rPr lang="en-GB" sz="3200" b="1" dirty="0">
                <a:solidFill>
                  <a:srgbClr val="0070C0"/>
                </a:solidFill>
                <a:latin typeface="Georgia" pitchFamily="18" charset="0"/>
              </a:rPr>
              <a:t>SDC</a:t>
            </a:r>
          </a:p>
        </p:txBody>
      </p:sp>
      <p:sp>
        <p:nvSpPr>
          <p:cNvPr id="17" name="TextBox 16"/>
          <p:cNvSpPr txBox="1"/>
          <p:nvPr/>
        </p:nvSpPr>
        <p:spPr>
          <a:xfrm rot="16200000">
            <a:off x="4000500" y="2781300"/>
            <a:ext cx="1600200" cy="457200"/>
          </a:xfrm>
          <a:prstGeom prst="rect">
            <a:avLst/>
          </a:prstGeom>
          <a:noFill/>
          <a:effectLst>
            <a:outerShdw blurRad="50800" dir="8760000" algn="ctr" rotWithShape="0">
              <a:srgbClr val="000000">
                <a:alpha val="43137"/>
              </a:srgbClr>
            </a:outerShdw>
          </a:effectLst>
        </p:spPr>
        <p:txBody>
          <a:bodyPr lIns="0" tIns="0" rIns="0" bIns="0"/>
          <a:lstStyle/>
          <a:p>
            <a:pPr indent="-274320">
              <a:spcAft>
                <a:spcPts val="900"/>
              </a:spcAft>
              <a:defRPr/>
            </a:pPr>
            <a:r>
              <a:rPr lang="en-GB" sz="2400" b="1" dirty="0">
                <a:solidFill>
                  <a:srgbClr val="0070C0"/>
                </a:solidFill>
                <a:latin typeface="Georgia" pitchFamily="18" charset="0"/>
              </a:rPr>
              <a:t>SSDG &amp; e-Portal</a:t>
            </a:r>
          </a:p>
        </p:txBody>
      </p:sp>
      <p:sp>
        <p:nvSpPr>
          <p:cNvPr id="18" name="TextBox 17"/>
          <p:cNvSpPr txBox="1"/>
          <p:nvPr/>
        </p:nvSpPr>
        <p:spPr>
          <a:xfrm rot="16200000">
            <a:off x="6438900" y="2400300"/>
            <a:ext cx="1600200" cy="457200"/>
          </a:xfrm>
          <a:prstGeom prst="rect">
            <a:avLst/>
          </a:prstGeom>
          <a:noFill/>
          <a:effectLst>
            <a:outerShdw blurRad="50800" dir="8760000" algn="ctr" rotWithShape="0">
              <a:srgbClr val="000000">
                <a:alpha val="43137"/>
              </a:srgbClr>
            </a:outerShdw>
          </a:effectLst>
        </p:spPr>
        <p:txBody>
          <a:bodyPr lIns="0" tIns="0" rIns="0" bIns="0"/>
          <a:lstStyle/>
          <a:p>
            <a:pPr indent="-274320">
              <a:spcAft>
                <a:spcPts val="900"/>
              </a:spcAft>
              <a:defRPr/>
            </a:pPr>
            <a:r>
              <a:rPr lang="en-GB" sz="3200" b="1" dirty="0">
                <a:solidFill>
                  <a:srgbClr val="0070C0"/>
                </a:solidFill>
                <a:latin typeface="Georgia" pitchFamily="18" charset="0"/>
              </a:rPr>
              <a:t>CSC</a:t>
            </a:r>
          </a:p>
        </p:txBody>
      </p:sp>
      <p:sp>
        <p:nvSpPr>
          <p:cNvPr id="19" name="TextBox 18"/>
          <p:cNvSpPr txBox="1"/>
          <p:nvPr/>
        </p:nvSpPr>
        <p:spPr>
          <a:xfrm>
            <a:off x="76200" y="4191000"/>
            <a:ext cx="2362200" cy="2209800"/>
          </a:xfrm>
          <a:prstGeom prst="rect">
            <a:avLst/>
          </a:prstGeom>
          <a:noFill/>
          <a:effectLst>
            <a:outerShdw blurRad="50800" sx="1000" sy="1000" algn="ctr" rotWithShape="0">
              <a:srgbClr val="000000"/>
            </a:outerShdw>
          </a:effectLst>
        </p:spPr>
        <p:txBody>
          <a:bodyPr lIns="0" tIns="0" rIns="0" bIns="0"/>
          <a:lstStyle/>
          <a:p>
            <a:pPr indent="-274320" algn="ctr">
              <a:spcAft>
                <a:spcPts val="900"/>
              </a:spcAft>
              <a:defRPr/>
            </a:pPr>
            <a:r>
              <a:rPr lang="en-US" sz="1600" b="1" dirty="0">
                <a:solidFill>
                  <a:schemeClr val="tx2">
                    <a:lumMod val="75000"/>
                  </a:schemeClr>
                </a:solidFill>
                <a:latin typeface="Times New Roman" pitchFamily="18" charset="0"/>
                <a:cs typeface="Times New Roman" pitchFamily="18" charset="0"/>
              </a:rPr>
              <a:t>To bring speed, efficiency, reliability and accountability in overall system of Government-to-Government(G2G) functioning</a:t>
            </a:r>
            <a:endParaRPr lang="en-GB" sz="1600" b="1" dirty="0">
              <a:solidFill>
                <a:schemeClr val="tx2">
                  <a:lumMod val="75000"/>
                </a:schemeClr>
              </a:solidFill>
              <a:latin typeface="Times New Roman" pitchFamily="18" charset="0"/>
              <a:cs typeface="Times New Roman" pitchFamily="18" charset="0"/>
            </a:endParaRPr>
          </a:p>
          <a:p>
            <a:pPr indent="-274320" algn="ctr">
              <a:spcAft>
                <a:spcPts val="900"/>
              </a:spcAft>
              <a:defRPr/>
            </a:pPr>
            <a:endParaRPr lang="en-GB" sz="1600" dirty="0" err="1">
              <a:latin typeface="Georgia" pitchFamily="18" charset="0"/>
            </a:endParaRPr>
          </a:p>
        </p:txBody>
      </p:sp>
      <p:sp>
        <p:nvSpPr>
          <p:cNvPr id="20" name="TextBox 19"/>
          <p:cNvSpPr txBox="1"/>
          <p:nvPr/>
        </p:nvSpPr>
        <p:spPr>
          <a:xfrm>
            <a:off x="2590800" y="4191000"/>
            <a:ext cx="2133600" cy="2209800"/>
          </a:xfrm>
          <a:prstGeom prst="rect">
            <a:avLst/>
          </a:prstGeom>
          <a:noFill/>
        </p:spPr>
        <p:txBody>
          <a:bodyPr lIns="0" tIns="0" rIns="0" bIns="0"/>
          <a:lstStyle/>
          <a:p>
            <a:pPr indent="-274320" algn="ctr">
              <a:spcAft>
                <a:spcPts val="900"/>
              </a:spcAft>
              <a:defRPr/>
            </a:pPr>
            <a:r>
              <a:rPr lang="en-US" sz="1600" b="1" dirty="0">
                <a:solidFill>
                  <a:schemeClr val="tx2">
                    <a:lumMod val="75000"/>
                  </a:schemeClr>
                </a:solidFill>
                <a:latin typeface="Times New Roman" pitchFamily="18" charset="0"/>
                <a:cs typeface="Times New Roman" pitchFamily="18" charset="0"/>
              </a:rPr>
              <a:t>To consolidate services, applications and infrastructure to provide efficient electronic delivery of G2G, G2C and G2B services</a:t>
            </a:r>
            <a:endParaRPr lang="en-GB" sz="1600" b="1" dirty="0" err="1">
              <a:solidFill>
                <a:schemeClr val="tx2">
                  <a:lumMod val="75000"/>
                </a:schemeClr>
              </a:solidFill>
              <a:latin typeface="Times New Roman" pitchFamily="18" charset="0"/>
              <a:cs typeface="Times New Roman" pitchFamily="18" charset="0"/>
            </a:endParaRPr>
          </a:p>
        </p:txBody>
      </p:sp>
      <p:sp>
        <p:nvSpPr>
          <p:cNvPr id="21" name="TextBox 20"/>
          <p:cNvSpPr txBox="1"/>
          <p:nvPr/>
        </p:nvSpPr>
        <p:spPr>
          <a:xfrm>
            <a:off x="4800600" y="4191000"/>
            <a:ext cx="2057400" cy="2438400"/>
          </a:xfrm>
          <a:prstGeom prst="rect">
            <a:avLst/>
          </a:prstGeom>
          <a:noFill/>
          <a:effectLst>
            <a:outerShdw blurRad="50800" sx="1000" sy="1000" algn="ctr" rotWithShape="0">
              <a:srgbClr val="000000"/>
            </a:outerShdw>
          </a:effectLst>
        </p:spPr>
        <p:txBody>
          <a:bodyPr lIns="0" tIns="0" rIns="0" bIns="0"/>
          <a:lstStyle/>
          <a:p>
            <a:pPr indent="-274320" algn="ctr">
              <a:spcAft>
                <a:spcPts val="900"/>
              </a:spcAft>
              <a:defRPr/>
            </a:pPr>
            <a:r>
              <a:rPr lang="en-US" sz="1600" b="1" dirty="0">
                <a:solidFill>
                  <a:schemeClr val="tx2">
                    <a:lumMod val="75000"/>
                  </a:schemeClr>
                </a:solidFill>
                <a:latin typeface="Times New Roman" pitchFamily="18" charset="0"/>
                <a:cs typeface="Times New Roman" pitchFamily="18" charset="0"/>
              </a:rPr>
              <a:t>To provide a standardized interfacing, messaging and routing switch through which various departments and service providers can make their applications and data inter-operable</a:t>
            </a:r>
            <a:endParaRPr lang="en-GB" sz="1600" b="1" dirty="0" err="1">
              <a:solidFill>
                <a:schemeClr val="tx2">
                  <a:lumMod val="75000"/>
                </a:schemeClr>
              </a:solidFill>
              <a:latin typeface="Times New Roman" pitchFamily="18" charset="0"/>
              <a:cs typeface="Times New Roman" pitchFamily="18" charset="0"/>
            </a:endParaRPr>
          </a:p>
        </p:txBody>
      </p:sp>
      <p:sp>
        <p:nvSpPr>
          <p:cNvPr id="22" name="TextBox 21"/>
          <p:cNvSpPr txBox="1"/>
          <p:nvPr/>
        </p:nvSpPr>
        <p:spPr>
          <a:xfrm>
            <a:off x="7086600" y="4191000"/>
            <a:ext cx="1905000" cy="1752600"/>
          </a:xfrm>
          <a:prstGeom prst="rect">
            <a:avLst/>
          </a:prstGeom>
          <a:noFill/>
          <a:effectLst>
            <a:outerShdw blurRad="50800" sx="1000" sy="1000" algn="ctr" rotWithShape="0">
              <a:srgbClr val="000000"/>
            </a:outerShdw>
          </a:effectLst>
        </p:spPr>
        <p:txBody>
          <a:bodyPr lIns="0" tIns="0" rIns="0" bIns="0"/>
          <a:lstStyle/>
          <a:p>
            <a:pPr indent="-274320" algn="ctr">
              <a:spcAft>
                <a:spcPts val="900"/>
              </a:spcAft>
              <a:defRPr/>
            </a:pPr>
            <a:r>
              <a:rPr lang="en-US" sz="1600" b="1" dirty="0">
                <a:solidFill>
                  <a:schemeClr val="tx2">
                    <a:lumMod val="75000"/>
                  </a:schemeClr>
                </a:solidFill>
                <a:latin typeface="Times New Roman" pitchFamily="18" charset="0"/>
                <a:cs typeface="Times New Roman" pitchFamily="18" charset="0"/>
              </a:rPr>
              <a:t>To set up internet enabled centers in rural areas to be the delivery points for Government, Private and Social Sector services to rural citizens of India</a:t>
            </a:r>
            <a:endParaRPr lang="en-GB" sz="1600" b="1" dirty="0" err="1">
              <a:solidFill>
                <a:schemeClr val="tx2">
                  <a:lumMod val="75000"/>
                </a:schemeClr>
              </a:solidFill>
              <a:latin typeface="Times New Roman" pitchFamily="18" charset="0"/>
              <a:cs typeface="Times New Roman" pitchFamily="18" charset="0"/>
            </a:endParaRPr>
          </a:p>
        </p:txBody>
      </p:sp>
      <p:pic>
        <p:nvPicPr>
          <p:cNvPr id="5134" name="Picture 3" descr="D:\PwC-Official\Projects\SDC\CT-Meeting\Pillar.jpg"/>
          <p:cNvPicPr>
            <a:picLocks noChangeAspect="1" noChangeArrowheads="1"/>
          </p:cNvPicPr>
          <p:nvPr/>
        </p:nvPicPr>
        <p:blipFill>
          <a:blip r:embed="rId3" cstate="print"/>
          <a:srcRect/>
          <a:stretch>
            <a:fillRect/>
          </a:stretch>
        </p:blipFill>
        <p:spPr bwMode="auto">
          <a:xfrm>
            <a:off x="3200400" y="1905000"/>
            <a:ext cx="990600" cy="2097088"/>
          </a:xfrm>
          <a:prstGeom prst="rect">
            <a:avLst/>
          </a:prstGeom>
          <a:noFill/>
          <a:ln w="9525">
            <a:noFill/>
            <a:miter lim="800000"/>
            <a:headEnd/>
            <a:tailEnd/>
          </a:ln>
        </p:spPr>
      </p:pic>
      <p:pic>
        <p:nvPicPr>
          <p:cNvPr id="5135" name="Picture 3" descr="D:\PwC-Official\Projects\SDC\CT-Meeting\Pillar.jpg"/>
          <p:cNvPicPr>
            <a:picLocks noChangeAspect="1" noChangeArrowheads="1"/>
          </p:cNvPicPr>
          <p:nvPr/>
        </p:nvPicPr>
        <p:blipFill>
          <a:blip r:embed="rId3" cstate="print"/>
          <a:srcRect/>
          <a:stretch>
            <a:fillRect/>
          </a:stretch>
        </p:blipFill>
        <p:spPr bwMode="auto">
          <a:xfrm>
            <a:off x="5334000" y="1905000"/>
            <a:ext cx="990600" cy="2097088"/>
          </a:xfrm>
          <a:prstGeom prst="rect">
            <a:avLst/>
          </a:prstGeom>
          <a:noFill/>
          <a:ln w="9525">
            <a:noFill/>
            <a:miter lim="800000"/>
            <a:headEnd/>
            <a:tailEnd/>
          </a:ln>
        </p:spPr>
      </p:pic>
      <p:pic>
        <p:nvPicPr>
          <p:cNvPr id="5136" name="Picture 3" descr="D:\PwC-Official\Projects\SDC\CT-Meeting\Pillar.jpg"/>
          <p:cNvPicPr>
            <a:picLocks noChangeAspect="1" noChangeArrowheads="1"/>
          </p:cNvPicPr>
          <p:nvPr/>
        </p:nvPicPr>
        <p:blipFill>
          <a:blip r:embed="rId3" cstate="print"/>
          <a:srcRect/>
          <a:stretch>
            <a:fillRect/>
          </a:stretch>
        </p:blipFill>
        <p:spPr bwMode="auto">
          <a:xfrm>
            <a:off x="7467600" y="1905000"/>
            <a:ext cx="990600" cy="2097088"/>
          </a:xfrm>
          <a:prstGeom prst="rect">
            <a:avLst/>
          </a:prstGeom>
          <a:noFill/>
          <a:ln w="9525">
            <a:noFill/>
            <a:miter lim="800000"/>
            <a:headEnd/>
            <a:tailEnd/>
          </a:ln>
        </p:spPr>
      </p:pic>
      <p:sp>
        <p:nvSpPr>
          <p:cNvPr id="5137" name="TextBox 25"/>
          <p:cNvSpPr txBox="1">
            <a:spLocks noChangeArrowheads="1"/>
          </p:cNvSpPr>
          <p:nvPr/>
        </p:nvSpPr>
        <p:spPr bwMode="auto">
          <a:xfrm>
            <a:off x="457200" y="6477000"/>
            <a:ext cx="457200" cy="228600"/>
          </a:xfrm>
          <a:prstGeom prst="rect">
            <a:avLst/>
          </a:prstGeom>
          <a:solidFill>
            <a:schemeClr val="bg1"/>
          </a:solidFill>
          <a:ln w="9525">
            <a:noFill/>
            <a:miter lim="800000"/>
            <a:headEnd/>
            <a:tailEnd/>
          </a:ln>
        </p:spPr>
        <p:txBody>
          <a:bodyPr lIns="0" tIns="0" rIns="0" bIns="0"/>
          <a:lstStyle/>
          <a:p>
            <a:pPr indent="-273050">
              <a:spcAft>
                <a:spcPts val="900"/>
              </a:spcAft>
            </a:pPr>
            <a:endParaRPr lang="en-GB" sz="2000">
              <a:latin typeface="Georgia" pitchFamily="18" charset="0"/>
            </a:endParaRPr>
          </a:p>
        </p:txBody>
      </p:sp>
      <p:pic>
        <p:nvPicPr>
          <p:cNvPr id="5138" name="Picture 4"/>
          <p:cNvPicPr>
            <a:picLocks noChangeAspect="1" noChangeArrowheads="1"/>
          </p:cNvPicPr>
          <p:nvPr/>
        </p:nvPicPr>
        <p:blipFill>
          <a:blip r:embed="rId4" cstate="print"/>
          <a:srcRect/>
          <a:stretch>
            <a:fillRect/>
          </a:stretch>
        </p:blipFill>
        <p:spPr bwMode="auto">
          <a:xfrm>
            <a:off x="838200" y="838200"/>
            <a:ext cx="7620000" cy="1066800"/>
          </a:xfrm>
          <a:prstGeom prst="rect">
            <a:avLst/>
          </a:prstGeom>
          <a:noFill/>
          <a:ln w="9525">
            <a:noFill/>
            <a:miter lim="800000"/>
            <a:headEnd/>
            <a:tailEnd/>
          </a:ln>
        </p:spPr>
      </p:pic>
      <p:sp>
        <p:nvSpPr>
          <p:cNvPr id="27" name="Rectangle 2"/>
          <p:cNvSpPr txBox="1">
            <a:spLocks noChangeArrowheads="1"/>
          </p:cNvSpPr>
          <p:nvPr/>
        </p:nvSpPr>
        <p:spPr bwMode="auto">
          <a:xfrm>
            <a:off x="0" y="0"/>
            <a:ext cx="8229600" cy="762000"/>
          </a:xfrm>
          <a:prstGeom prst="rect">
            <a:avLst/>
          </a:prstGeom>
          <a:noFill/>
          <a:ln w="9525">
            <a:noFill/>
            <a:miter lim="800000"/>
            <a:headEnd/>
            <a:tailEnd/>
          </a:ln>
        </p:spPr>
        <p:txBody>
          <a:bodyPr anchor="ctr">
            <a:normAutofit/>
          </a:bodyPr>
          <a:lstStyle/>
          <a:p>
            <a:pPr fontAlgn="auto">
              <a:spcAft>
                <a:spcPts val="0"/>
              </a:spcAft>
              <a:defRPr/>
            </a:pPr>
            <a:r>
              <a:rPr lang="en-US" sz="3200" b="1" dirty="0">
                <a:solidFill>
                  <a:schemeClr val="accent1">
                    <a:lumMod val="75000"/>
                  </a:schemeClr>
                </a:solidFill>
                <a:latin typeface="Times New Roman" pitchFamily="18" charset="0"/>
                <a:ea typeface="+mj-ea"/>
                <a:cs typeface="Times New Roman" pitchFamily="18" charset="0"/>
              </a:rPr>
              <a:t>Four Pillars of NeGP </a:t>
            </a:r>
          </a:p>
        </p:txBody>
      </p:sp>
      <p:sp>
        <p:nvSpPr>
          <p:cNvPr id="28" name="Rectangle 27"/>
          <p:cNvSpPr/>
          <p:nvPr/>
        </p:nvSpPr>
        <p:spPr>
          <a:xfrm>
            <a:off x="228600" y="609600"/>
            <a:ext cx="8534400" cy="228600"/>
          </a:xfrm>
          <a:prstGeom prst="rect">
            <a:avLst/>
          </a:prstGeom>
          <a:solidFill>
            <a:schemeClr val="bg1">
              <a:lumMod val="95000"/>
              <a:alpha val="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0"/>
            <a:ext cx="8229600" cy="838200"/>
          </a:xfrm>
        </p:spPr>
        <p:txBody>
          <a:bodyPr/>
          <a:lstStyle/>
          <a:p>
            <a:pPr eaLnBrk="1" hangingPunct="1"/>
            <a:r>
              <a:rPr lang="en-US" sz="2800" b="1" dirty="0" smtClean="0">
                <a:latin typeface="+mn-lt"/>
              </a:rPr>
              <a:t>Other </a:t>
            </a:r>
            <a:r>
              <a:rPr lang="en-US" sz="2800" b="1" dirty="0" smtClean="0">
                <a:latin typeface="+mn-lt"/>
              </a:rPr>
              <a:t>challenges </a:t>
            </a:r>
            <a:r>
              <a:rPr lang="en-US" sz="2800" b="1" dirty="0" smtClean="0">
                <a:latin typeface="+mn-lt"/>
              </a:rPr>
              <a:t>in Cloud Computing</a:t>
            </a:r>
          </a:p>
        </p:txBody>
      </p:sp>
      <p:sp>
        <p:nvSpPr>
          <p:cNvPr id="16387" name="Content Placeholder 2"/>
          <p:cNvSpPr>
            <a:spLocks noGrp="1"/>
          </p:cNvSpPr>
          <p:nvPr>
            <p:ph idx="1"/>
          </p:nvPr>
        </p:nvSpPr>
        <p:spPr>
          <a:xfrm>
            <a:off x="685800" y="838200"/>
            <a:ext cx="7848600" cy="5867400"/>
          </a:xfrm>
        </p:spPr>
        <p:txBody>
          <a:bodyPr>
            <a:normAutofit fontScale="70000" lnSpcReduction="20000"/>
          </a:bodyPr>
          <a:lstStyle/>
          <a:p>
            <a:pPr marL="355600" indent="-355600"/>
            <a:r>
              <a:rPr lang="en-US" dirty="0" smtClean="0">
                <a:cs typeface="Arial" pitchFamily="34" charset="0"/>
              </a:rPr>
              <a:t>Alignment of the IT Procurement Policies with the Cloud setup</a:t>
            </a:r>
          </a:p>
          <a:p>
            <a:pPr marL="355600" indent="-355600"/>
            <a:r>
              <a:rPr lang="en-US" dirty="0" smtClean="0"/>
              <a:t>Building the right Business Model</a:t>
            </a:r>
          </a:p>
          <a:p>
            <a:pPr marL="355600" lvl="0" indent="-355600">
              <a:buFont typeface="Arial" pitchFamily="34" charset="0"/>
              <a:buChar char="•"/>
            </a:pPr>
            <a:r>
              <a:rPr lang="en-US" dirty="0" smtClean="0">
                <a:cs typeface="Arial" pitchFamily="34" charset="0"/>
              </a:rPr>
              <a:t>Standards for Interoperability and Data portability</a:t>
            </a:r>
            <a:endParaRPr lang="en-IN" dirty="0" smtClean="0">
              <a:cs typeface="Arial" pitchFamily="34" charset="0"/>
            </a:endParaRPr>
          </a:p>
          <a:p>
            <a:r>
              <a:rPr lang="en-US" dirty="0" smtClean="0"/>
              <a:t>Standardization and </a:t>
            </a:r>
            <a:r>
              <a:rPr lang="en-US" dirty="0" err="1" smtClean="0"/>
              <a:t>replicability</a:t>
            </a:r>
            <a:r>
              <a:rPr lang="en-US" dirty="0" smtClean="0"/>
              <a:t> of applications </a:t>
            </a:r>
          </a:p>
          <a:p>
            <a:pPr lvl="1"/>
            <a:r>
              <a:rPr lang="en-US" sz="2900" dirty="0" smtClean="0"/>
              <a:t>Multiple solutions, issue of ownership, hosting,  language, processes etc)</a:t>
            </a:r>
          </a:p>
          <a:p>
            <a:r>
              <a:rPr lang="en-US" dirty="0" smtClean="0"/>
              <a:t>Building Multi tenant applications</a:t>
            </a:r>
          </a:p>
          <a:p>
            <a:pPr lvl="1"/>
            <a:r>
              <a:rPr lang="en-US" sz="2900" dirty="0" smtClean="0"/>
              <a:t>Existing – challenge</a:t>
            </a:r>
          </a:p>
          <a:p>
            <a:pPr lvl="1"/>
            <a:r>
              <a:rPr lang="en-US" sz="2900" dirty="0" smtClean="0"/>
              <a:t>New – framework and Policy direction</a:t>
            </a:r>
          </a:p>
          <a:p>
            <a:r>
              <a:rPr lang="en-US" dirty="0" smtClean="0"/>
              <a:t>Deployment architecture</a:t>
            </a:r>
          </a:p>
          <a:p>
            <a:pPr lvl="1"/>
            <a:r>
              <a:rPr lang="en-US" sz="2900" dirty="0" smtClean="0"/>
              <a:t>Single instance</a:t>
            </a:r>
          </a:p>
          <a:p>
            <a:pPr lvl="1"/>
            <a:r>
              <a:rPr lang="en-US" sz="2900" dirty="0" smtClean="0"/>
              <a:t>Multiple instances</a:t>
            </a:r>
          </a:p>
          <a:p>
            <a:pPr lvl="1"/>
            <a:r>
              <a:rPr lang="en-US" sz="2900" dirty="0" smtClean="0"/>
              <a:t>Location of Databases</a:t>
            </a:r>
            <a:endParaRPr lang="en-US" sz="2900" dirty="0" smtClean="0">
              <a:cs typeface="Arial" pitchFamily="34" charset="0"/>
            </a:endParaRPr>
          </a:p>
          <a:p>
            <a:pPr eaLnBrk="1" hangingPunct="1"/>
            <a:r>
              <a:rPr lang="en-US" dirty="0" smtClean="0"/>
              <a:t>Classification of Data based on sensitivity </a:t>
            </a:r>
          </a:p>
          <a:p>
            <a:pPr eaLnBrk="1" hangingPunct="1"/>
            <a:r>
              <a:rPr lang="en-US" dirty="0" smtClean="0"/>
              <a:t>Cloud Contracts &amp; SLAs</a:t>
            </a:r>
          </a:p>
          <a:p>
            <a:pPr eaLnBrk="1" hangingPunct="1"/>
            <a:r>
              <a:rPr lang="en-US" dirty="0" smtClean="0"/>
              <a:t>Connectivity</a:t>
            </a:r>
          </a:p>
          <a:p>
            <a:pPr eaLnBrk="1" hangingPunct="1"/>
            <a:r>
              <a:rPr lang="en-US" dirty="0" smtClean="0"/>
              <a:t>Cloud Interoperability</a:t>
            </a:r>
          </a:p>
          <a:p>
            <a:pPr eaLnBrk="1" hangingPunct="1"/>
            <a:r>
              <a:rPr lang="en-US" dirty="0" smtClean="0"/>
              <a:t>Disaster Recovery</a:t>
            </a:r>
          </a:p>
          <a:p>
            <a:pPr eaLnBrk="1" hangingPunct="1"/>
            <a:endParaRPr lang="en-US" sz="2400" dirty="0" smtClean="0"/>
          </a:p>
          <a:p>
            <a:pPr eaLnBrk="1" hangingPunct="1"/>
            <a:endParaRPr lang="en-US" sz="2000" dirty="0" smtClean="0"/>
          </a:p>
          <a:p>
            <a:pPr>
              <a:lnSpc>
                <a:spcPct val="150000"/>
              </a:lnSpc>
              <a:buNone/>
            </a:pPr>
            <a:endParaRPr lang="en-US" sz="2200" dirty="0" smtClean="0"/>
          </a:p>
          <a:p>
            <a:pPr lvl="1">
              <a:lnSpc>
                <a:spcPct val="150000"/>
              </a:lnSpc>
            </a:pPr>
            <a:endParaRPr lang="en-US" sz="2000" dirty="0" smtClean="0"/>
          </a:p>
        </p:txBody>
      </p:sp>
      <p:sp>
        <p:nvSpPr>
          <p:cNvPr id="5" name="Slide Number Placeholder 4"/>
          <p:cNvSpPr>
            <a:spLocks noGrp="1"/>
          </p:cNvSpPr>
          <p:nvPr>
            <p:ph type="sldNum" sz="quarter" idx="12"/>
          </p:nvPr>
        </p:nvSpPr>
        <p:spPr/>
        <p:txBody>
          <a:bodyPr/>
          <a:lstStyle/>
          <a:p>
            <a:pPr>
              <a:defRPr/>
            </a:pPr>
            <a:fld id="{41B0DCB7-784D-45F4-A554-39848A60FF42}"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Cloud Services &amp; IT  Act 2000</a:t>
            </a:r>
            <a:endParaRPr lang="en-IN" smtClean="0"/>
          </a:p>
        </p:txBody>
      </p:sp>
      <p:sp>
        <p:nvSpPr>
          <p:cNvPr id="20483" name="Content Placeholder 2"/>
          <p:cNvSpPr>
            <a:spLocks noGrp="1"/>
          </p:cNvSpPr>
          <p:nvPr>
            <p:ph idx="1"/>
          </p:nvPr>
        </p:nvSpPr>
        <p:spPr>
          <a:xfrm>
            <a:off x="228600" y="1600200"/>
            <a:ext cx="8610600" cy="4525963"/>
          </a:xfrm>
        </p:spPr>
        <p:txBody>
          <a:bodyPr/>
          <a:lstStyle/>
          <a:p>
            <a:pPr algn="just"/>
            <a:r>
              <a:rPr lang="en-US" smtClean="0"/>
              <a:t>Definitions of ‘computer’, ‘communication device’, ‘computer network’, ’computer resource’, &amp; ‘computer system’ in IT Act include Saas, Paas and Iaas models of cloud delivery</a:t>
            </a:r>
          </a:p>
          <a:p>
            <a:r>
              <a:rPr lang="en-US" smtClean="0"/>
              <a:t>Cloud Service Providers </a:t>
            </a:r>
          </a:p>
          <a:p>
            <a:pPr lvl="1"/>
            <a:r>
              <a:rPr lang="en-US" smtClean="0"/>
              <a:t>The category of Intermediaries [Section 2(1)(W)]</a:t>
            </a:r>
          </a:p>
          <a:p>
            <a:pPr lvl="1"/>
            <a:r>
              <a:rPr lang="en-US" smtClean="0"/>
              <a:t>Being a body corporate liable under Section 43A &amp; 79 and the associated Rules.</a:t>
            </a:r>
          </a:p>
        </p:txBody>
      </p:sp>
      <p:sp>
        <p:nvSpPr>
          <p:cNvPr id="4" name="Date Placeholder 3"/>
          <p:cNvSpPr>
            <a:spLocks noGrp="1"/>
          </p:cNvSpPr>
          <p:nvPr>
            <p:ph type="dt" sz="quarter" idx="10"/>
          </p:nvPr>
        </p:nvSpPr>
        <p:spPr/>
        <p:txBody>
          <a:bodyPr/>
          <a:lstStyle/>
          <a:p>
            <a:pPr>
              <a:defRPr/>
            </a:pPr>
            <a:r>
              <a:rPr lang="en-US"/>
              <a:t>23/7/2012</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pPr>
              <a:defRPr/>
            </a:pPr>
            <a:fld id="{EBEA1063-E578-4E00-A7DB-1B93831CDFE7}"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76200"/>
            <a:ext cx="8229600" cy="1143000"/>
          </a:xfrm>
        </p:spPr>
        <p:txBody>
          <a:bodyPr/>
          <a:lstStyle/>
          <a:p>
            <a:r>
              <a:rPr lang="en-US" dirty="0" smtClean="0"/>
              <a:t>Cloud Services &amp; IT  Act 2000</a:t>
            </a:r>
            <a:endParaRPr lang="en-IN" dirty="0" smtClean="0"/>
          </a:p>
        </p:txBody>
      </p:sp>
      <p:sp>
        <p:nvSpPr>
          <p:cNvPr id="21507" name="Content Placeholder 2"/>
          <p:cNvSpPr>
            <a:spLocks noGrp="1"/>
          </p:cNvSpPr>
          <p:nvPr>
            <p:ph idx="1"/>
          </p:nvPr>
        </p:nvSpPr>
        <p:spPr>
          <a:xfrm>
            <a:off x="152400" y="990600"/>
            <a:ext cx="8991600" cy="5410200"/>
          </a:xfrm>
        </p:spPr>
        <p:txBody>
          <a:bodyPr>
            <a:normAutofit lnSpcReduction="10000"/>
          </a:bodyPr>
          <a:lstStyle/>
          <a:p>
            <a:r>
              <a:rPr lang="en-US" sz="2400" dirty="0" smtClean="0"/>
              <a:t>Data Protection </a:t>
            </a:r>
          </a:p>
          <a:p>
            <a:pPr lvl="1"/>
            <a:r>
              <a:rPr lang="en-US" sz="2000" dirty="0" smtClean="0"/>
              <a:t>IT Act safeguards data &amp; privacy</a:t>
            </a:r>
          </a:p>
          <a:p>
            <a:pPr lvl="2"/>
            <a:r>
              <a:rPr lang="en-US" sz="1800" dirty="0" smtClean="0"/>
              <a:t>Section 43 (Penalty &amp; Compensation for damage to computer, computer system etc.)</a:t>
            </a:r>
          </a:p>
          <a:p>
            <a:pPr lvl="2"/>
            <a:r>
              <a:rPr lang="en-US" sz="1800" dirty="0" smtClean="0"/>
              <a:t>Section 43A (Compensation for failure to protect data)</a:t>
            </a:r>
          </a:p>
          <a:p>
            <a:pPr lvl="2"/>
            <a:r>
              <a:rPr lang="en-US" sz="1800" dirty="0" smtClean="0"/>
              <a:t>Section 66 ( computer related offences)</a:t>
            </a:r>
          </a:p>
          <a:p>
            <a:pPr lvl="2"/>
            <a:r>
              <a:rPr lang="en-US" sz="1800" dirty="0" smtClean="0"/>
              <a:t>Section 66C (Punishment for Identity Theft)</a:t>
            </a:r>
          </a:p>
          <a:p>
            <a:pPr lvl="2"/>
            <a:r>
              <a:rPr lang="en-US" sz="1800" dirty="0" smtClean="0"/>
              <a:t>Section 66D (Punishment for impersonation)</a:t>
            </a:r>
          </a:p>
          <a:p>
            <a:pPr lvl="2"/>
            <a:r>
              <a:rPr lang="en-US" sz="1800" dirty="0" smtClean="0"/>
              <a:t>Section 72 (Punishment for breach of confidentiality &amp; privacy)</a:t>
            </a:r>
          </a:p>
          <a:p>
            <a:pPr lvl="2"/>
            <a:r>
              <a:rPr lang="en-US" sz="1800" dirty="0" smtClean="0"/>
              <a:t>Section 72A (Punishment for breach of lawful contract) </a:t>
            </a:r>
          </a:p>
          <a:p>
            <a:pPr lvl="1"/>
            <a:r>
              <a:rPr lang="en-US" sz="2000" dirty="0" smtClean="0"/>
              <a:t>Legal backing for protecting both generic &amp; sensitive personnel data in cloud</a:t>
            </a:r>
            <a:endParaRPr lang="en-IN" sz="2000" dirty="0" smtClean="0"/>
          </a:p>
          <a:p>
            <a:r>
              <a:rPr lang="en-US" sz="2400" dirty="0" smtClean="0"/>
              <a:t>Data Preservation &amp; Retention</a:t>
            </a:r>
          </a:p>
          <a:p>
            <a:pPr lvl="1"/>
            <a:r>
              <a:rPr lang="en-US" sz="2000" dirty="0" smtClean="0"/>
              <a:t>Section 7 &amp; Section 67C</a:t>
            </a:r>
          </a:p>
          <a:p>
            <a:r>
              <a:rPr lang="en-US" sz="2800" dirty="0" smtClean="0"/>
              <a:t>Lawful Access</a:t>
            </a:r>
          </a:p>
          <a:p>
            <a:pPr lvl="1"/>
            <a:r>
              <a:rPr lang="en-US" sz="2400" dirty="0" smtClean="0"/>
              <a:t>CSPs may be called upon by LEAs under Sections 69, 69A and 69B</a:t>
            </a:r>
          </a:p>
          <a:p>
            <a:endParaRPr lang="en-US" sz="2800" dirty="0" smtClean="0"/>
          </a:p>
          <a:p>
            <a:pPr lvl="1"/>
            <a:endParaRPr lang="en-US" sz="2000" dirty="0" smtClean="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pPr>
              <a:defRPr/>
            </a:pPr>
            <a:fld id="{7C96FEF8-9993-4EF0-8B93-6AF2E3D3033C}" type="slidenum">
              <a:rPr lang="en-US" smtClean="0"/>
              <a:pPr>
                <a:defRPr/>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a:solidFill>
            <a:schemeClr val="bg1"/>
          </a:solidFill>
        </p:spPr>
        <p:txBody>
          <a:bodyPr/>
          <a:lstStyle/>
          <a:p>
            <a:pPr algn="ctr">
              <a:buNone/>
            </a:pPr>
            <a:endParaRPr lang="en-US" dirty="0" smtClean="0"/>
          </a:p>
          <a:p>
            <a:pPr algn="ctr">
              <a:buNone/>
            </a:pPr>
            <a:endParaRPr lang="en-US" dirty="0"/>
          </a:p>
          <a:p>
            <a:pPr algn="ctr">
              <a:buNone/>
            </a:pPr>
            <a:endParaRPr lang="en-US" dirty="0" smtClean="0"/>
          </a:p>
          <a:p>
            <a:pPr algn="ctr">
              <a:buNone/>
            </a:pPr>
            <a:endParaRPr lang="en-US" dirty="0"/>
          </a:p>
          <a:p>
            <a:pPr algn="ctr">
              <a:buNone/>
            </a:pPr>
            <a:r>
              <a:rPr lang="en-US" sz="6000" b="1" dirty="0" smtClean="0"/>
              <a:t>e-Gov App Store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err="1" smtClean="0">
                <a:effectLst>
                  <a:outerShdw blurRad="38100" dist="38100" dir="2700000" algn="tl">
                    <a:srgbClr val="FFFFFF"/>
                  </a:outerShdw>
                </a:effectLst>
                <a:latin typeface="Arial" pitchFamily="34" charset="0"/>
                <a:ea typeface="+mn-ea"/>
                <a:cs typeface="Arial" pitchFamily="34" charset="0"/>
              </a:rPr>
              <a:t>eGov</a:t>
            </a:r>
            <a:r>
              <a:rPr lang="en-GB" sz="3600" b="1" dirty="0" smtClean="0">
                <a:effectLst>
                  <a:outerShdw blurRad="38100" dist="38100" dir="2700000" algn="tl">
                    <a:srgbClr val="FFFFFF"/>
                  </a:outerShdw>
                </a:effectLst>
                <a:latin typeface="Arial" pitchFamily="34" charset="0"/>
                <a:ea typeface="+mn-ea"/>
                <a:cs typeface="Arial" pitchFamily="34" charset="0"/>
              </a:rPr>
              <a:t> </a:t>
            </a:r>
            <a:r>
              <a:rPr lang="en-GB" sz="3600" b="1" dirty="0" err="1" smtClean="0">
                <a:effectLst>
                  <a:outerShdw blurRad="38100" dist="38100" dir="2700000" algn="tl">
                    <a:srgbClr val="FFFFFF"/>
                  </a:outerShdw>
                </a:effectLst>
                <a:latin typeface="Arial" pitchFamily="34" charset="0"/>
                <a:ea typeface="+mn-ea"/>
                <a:cs typeface="Arial" pitchFamily="34" charset="0"/>
              </a:rPr>
              <a:t>AppStore</a:t>
            </a:r>
            <a:r>
              <a:rPr lang="en-GB" sz="3600" b="1" dirty="0" smtClean="0">
                <a:effectLst>
                  <a:outerShdw blurRad="38100" dist="38100" dir="2700000" algn="tl">
                    <a:srgbClr val="FFFFFF"/>
                  </a:outerShdw>
                </a:effectLst>
                <a:latin typeface="Arial" pitchFamily="34" charset="0"/>
                <a:ea typeface="+mn-ea"/>
                <a:cs typeface="Arial" pitchFamily="34" charset="0"/>
              </a:rPr>
              <a:t/>
            </a:r>
            <a:br>
              <a:rPr lang="en-GB" sz="3600" b="1" dirty="0" smtClean="0">
                <a:effectLst>
                  <a:outerShdw blurRad="38100" dist="38100" dir="2700000" algn="tl">
                    <a:srgbClr val="FFFFFF"/>
                  </a:outerShdw>
                </a:effectLst>
                <a:latin typeface="Arial" pitchFamily="34" charset="0"/>
                <a:ea typeface="+mn-ea"/>
                <a:cs typeface="Arial" pitchFamily="34" charset="0"/>
              </a:rPr>
            </a:br>
            <a:r>
              <a:rPr lang="en-GB" sz="2800" b="1" dirty="0" smtClean="0">
                <a:effectLst>
                  <a:outerShdw blurRad="38100" dist="38100" dir="2700000" algn="tl">
                    <a:srgbClr val="FFFFFF"/>
                  </a:outerShdw>
                </a:effectLst>
                <a:latin typeface="Arial" pitchFamily="34" charset="0"/>
                <a:ea typeface="+mn-ea"/>
                <a:cs typeface="Arial" pitchFamily="34" charset="0"/>
                <a:hlinkClick r:id="rId2"/>
              </a:rPr>
              <a:t>http://</a:t>
            </a:r>
            <a:r>
              <a:rPr lang="en-GB" sz="2800" b="1" dirty="0" smtClean="0">
                <a:effectLst>
                  <a:outerShdw blurRad="38100" dist="38100" dir="2700000" algn="tl">
                    <a:srgbClr val="FFFFFF"/>
                  </a:outerShdw>
                </a:effectLst>
                <a:latin typeface="Arial" pitchFamily="34" charset="0"/>
                <a:ea typeface="+mn-ea"/>
                <a:cs typeface="Arial" pitchFamily="34" charset="0"/>
                <a:hlinkClick r:id="rId2"/>
              </a:rPr>
              <a:t>apps.gov.in</a:t>
            </a:r>
            <a:r>
              <a:rPr lang="en-GB" sz="2800" b="1" dirty="0" smtClean="0">
                <a:effectLst>
                  <a:outerShdw blurRad="38100" dist="38100" dir="2700000" algn="tl">
                    <a:srgbClr val="FFFFFF"/>
                  </a:outerShdw>
                </a:effectLst>
                <a:latin typeface="Arial" pitchFamily="34" charset="0"/>
                <a:ea typeface="+mn-ea"/>
                <a:cs typeface="Arial" pitchFamily="34" charset="0"/>
              </a:rPr>
              <a:t> </a:t>
            </a:r>
            <a:endParaRPr lang="en-GB" sz="2800" b="1" dirty="0">
              <a:effectLst>
                <a:outerShdw blurRad="38100" dist="38100" dir="2700000" algn="tl">
                  <a:srgbClr val="FFFFFF"/>
                </a:outerShdw>
              </a:effectLst>
              <a:latin typeface="Arial" pitchFamily="34" charset="0"/>
              <a:ea typeface="+mn-ea"/>
              <a:cs typeface="Arial" pitchFamily="34" charset="0"/>
            </a:endParaRPr>
          </a:p>
        </p:txBody>
      </p:sp>
      <p:sp>
        <p:nvSpPr>
          <p:cNvPr id="5" name="Content Placeholder 4"/>
          <p:cNvSpPr>
            <a:spLocks noGrp="1"/>
          </p:cNvSpPr>
          <p:nvPr>
            <p:ph idx="1"/>
          </p:nvPr>
        </p:nvSpPr>
        <p:spPr>
          <a:xfrm>
            <a:off x="457200" y="1600201"/>
            <a:ext cx="8229600" cy="4419600"/>
          </a:xfrm>
        </p:spPr>
        <p:txBody>
          <a:bodyPr/>
          <a:lstStyle/>
          <a:p>
            <a:r>
              <a:rPr lang="en-US" dirty="0" smtClean="0"/>
              <a:t>National level common repository and market place of productized applications, components and web services</a:t>
            </a:r>
          </a:p>
          <a:p>
            <a:r>
              <a:rPr lang="en-US" dirty="0" smtClean="0"/>
              <a:t>Can be re-used by various government agencies/departments at Centre and in the  States</a:t>
            </a:r>
            <a:endParaRPr lang="en-IN" dirty="0"/>
          </a:p>
        </p:txBody>
      </p:sp>
      <p:sp>
        <p:nvSpPr>
          <p:cNvPr id="4" name="Slide Number Placeholder 3"/>
          <p:cNvSpPr>
            <a:spLocks noGrp="1"/>
          </p:cNvSpPr>
          <p:nvPr>
            <p:ph type="sldNum" sz="quarter" idx="12"/>
          </p:nvPr>
        </p:nvSpPr>
        <p:spPr>
          <a:prstGeom prst="rect">
            <a:avLst/>
          </a:prstGeom>
        </p:spPr>
        <p:txBody>
          <a:bodyPr/>
          <a:lstStyle/>
          <a:p>
            <a:fld id="{633A4395-B665-45F0-A3E3-C0F08E416C0E}" type="slidenum">
              <a:rPr lang="en-IN" smtClean="0"/>
              <a:pPr/>
              <a:t>34</a:t>
            </a:fld>
            <a:endParaRPr lang="en-IN"/>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024" y="634678"/>
            <a:ext cx="7772400" cy="490066"/>
          </a:xfrm>
        </p:spPr>
        <p:txBody>
          <a:bodyPr>
            <a:noAutofit/>
          </a:bodyPr>
          <a:lstStyle/>
          <a:p>
            <a:pPr algn="ctr"/>
            <a:r>
              <a:rPr lang="en-US" sz="2800" dirty="0" smtClean="0">
                <a:latin typeface="Arial" pitchFamily="34" charset="0"/>
                <a:cs typeface="Arial" pitchFamily="34" charset="0"/>
              </a:rPr>
              <a:t>Benefits of </a:t>
            </a:r>
            <a:r>
              <a:rPr lang="en-US" sz="2800" dirty="0" err="1" smtClean="0">
                <a:latin typeface="Arial" pitchFamily="34" charset="0"/>
                <a:cs typeface="Arial" pitchFamily="34" charset="0"/>
              </a:rPr>
              <a:t>eGov</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AppStore</a:t>
            </a:r>
            <a:endParaRPr lang="en-IN" sz="2800" dirty="0">
              <a:latin typeface="Arial" pitchFamily="34" charset="0"/>
              <a:cs typeface="Arial" pitchFamily="34" charset="0"/>
            </a:endParaRPr>
          </a:p>
        </p:txBody>
      </p:sp>
      <p:sp>
        <p:nvSpPr>
          <p:cNvPr id="3" name="Content Placeholder 2"/>
          <p:cNvSpPr>
            <a:spLocks noGrp="1"/>
          </p:cNvSpPr>
          <p:nvPr>
            <p:ph idx="1"/>
          </p:nvPr>
        </p:nvSpPr>
        <p:spPr>
          <a:xfrm>
            <a:off x="395536" y="1628800"/>
            <a:ext cx="8424936" cy="4032448"/>
          </a:xfrm>
        </p:spPr>
        <p:txBody>
          <a:bodyPr>
            <a:normAutofit/>
          </a:bodyPr>
          <a:lstStyle/>
          <a:p>
            <a:pPr algn="just">
              <a:lnSpc>
                <a:spcPct val="150000"/>
              </a:lnSpc>
            </a:pPr>
            <a:r>
              <a:rPr lang="en-US" sz="2200" dirty="0" smtClean="0">
                <a:latin typeface="Arial" pitchFamily="34" charset="0"/>
                <a:cs typeface="Arial" pitchFamily="34" charset="0"/>
              </a:rPr>
              <a:t>Speedy development and deployment of </a:t>
            </a:r>
            <a:r>
              <a:rPr lang="en-US" sz="2200" dirty="0" err="1" smtClean="0">
                <a:latin typeface="Arial" pitchFamily="34" charset="0"/>
                <a:cs typeface="Arial" pitchFamily="34" charset="0"/>
              </a:rPr>
              <a:t>eGov</a:t>
            </a:r>
            <a:r>
              <a:rPr lang="en-US" sz="2200" dirty="0" smtClean="0">
                <a:latin typeface="Arial" pitchFamily="34" charset="0"/>
                <a:cs typeface="Arial" pitchFamily="34" charset="0"/>
              </a:rPr>
              <a:t> applications </a:t>
            </a:r>
          </a:p>
          <a:p>
            <a:pPr algn="just">
              <a:lnSpc>
                <a:spcPct val="150000"/>
              </a:lnSpc>
            </a:pPr>
            <a:endParaRPr lang="en-US" sz="2200" dirty="0" smtClean="0">
              <a:latin typeface="Arial" pitchFamily="34" charset="0"/>
              <a:cs typeface="Arial" pitchFamily="34" charset="0"/>
            </a:endParaRPr>
          </a:p>
          <a:p>
            <a:pPr algn="just">
              <a:lnSpc>
                <a:spcPct val="150000"/>
              </a:lnSpc>
            </a:pPr>
            <a:r>
              <a:rPr lang="en-US" sz="2200" dirty="0" smtClean="0">
                <a:latin typeface="Arial" pitchFamily="34" charset="0"/>
                <a:cs typeface="Arial" pitchFamily="34" charset="0"/>
              </a:rPr>
              <a:t>Easy replication of successful applications across States avoiding duplication of efforts and cost</a:t>
            </a:r>
          </a:p>
          <a:p>
            <a:pPr algn="just">
              <a:lnSpc>
                <a:spcPct val="150000"/>
              </a:lnSpc>
            </a:pPr>
            <a:endParaRPr lang="en-US" sz="2200" dirty="0" smtClean="0">
              <a:latin typeface="Arial" pitchFamily="34" charset="0"/>
              <a:cs typeface="Arial" pitchFamily="34" charset="0"/>
            </a:endParaRPr>
          </a:p>
          <a:p>
            <a:pPr algn="just">
              <a:lnSpc>
                <a:spcPct val="150000"/>
              </a:lnSpc>
            </a:pPr>
            <a:r>
              <a:rPr lang="en-US" sz="2200" dirty="0" smtClean="0">
                <a:latin typeface="Arial" pitchFamily="34" charset="0"/>
                <a:cs typeface="Arial" pitchFamily="34" charset="0"/>
              </a:rPr>
              <a:t>Availability of certified applications following common standards at one place</a:t>
            </a:r>
          </a:p>
        </p:txBody>
      </p:sp>
    </p:spTree>
    <p:extLst>
      <p:ext uri="{BB962C8B-B14F-4D97-AF65-F5344CB8AC3E}">
        <p14:creationId xmlns:p14="http://schemas.microsoft.com/office/powerpoint/2010/main" xmlns="" val="32300056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Eco-System</a:t>
            </a:r>
            <a:endParaRPr lang="en-GB" dirty="0"/>
          </a:p>
        </p:txBody>
      </p:sp>
      <p:graphicFrame>
        <p:nvGraphicFramePr>
          <p:cNvPr id="4" name="Content Placeholder 3"/>
          <p:cNvGraphicFramePr>
            <a:graphicFrameLocks noGrp="1"/>
          </p:cNvGraphicFramePr>
          <p:nvPr>
            <p:ph idx="1"/>
          </p:nvPr>
        </p:nvGraphicFramePr>
        <p:xfrm>
          <a:off x="1219200" y="1447800"/>
          <a:ext cx="5562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lide Number Placeholder 4"/>
          <p:cNvSpPr>
            <a:spLocks noGrp="1"/>
          </p:cNvSpPr>
          <p:nvPr>
            <p:ph type="sldNum" sz="quarter" idx="4294967295"/>
          </p:nvPr>
        </p:nvSpPr>
        <p:spPr>
          <a:xfrm>
            <a:off x="8129016" y="5734050"/>
            <a:ext cx="609600" cy="521208"/>
          </a:xfrm>
          <a:prstGeom prst="rect">
            <a:avLst/>
          </a:prstGeom>
        </p:spPr>
        <p:txBody>
          <a:bodyPr/>
          <a:lstStyle/>
          <a:p>
            <a:fld id="{633A4395-B665-45F0-A3E3-C0F08E416C0E}" type="slidenum">
              <a:rPr lang="en-IN" smtClean="0"/>
              <a:pPr/>
              <a:t>36</a:t>
            </a:fld>
            <a:endParaRPr lang="en-IN"/>
          </a:p>
        </p:txBody>
      </p:sp>
      <p:sp>
        <p:nvSpPr>
          <p:cNvPr id="7" name="Rectangle 6"/>
          <p:cNvSpPr/>
          <p:nvPr/>
        </p:nvSpPr>
        <p:spPr>
          <a:xfrm>
            <a:off x="4800600" y="1143000"/>
            <a:ext cx="4572000" cy="1200329"/>
          </a:xfrm>
          <a:prstGeom prst="rect">
            <a:avLst/>
          </a:prstGeom>
        </p:spPr>
        <p:txBody>
          <a:bodyPr>
            <a:spAutoFit/>
          </a:bodyPr>
          <a:lstStyle/>
          <a:p>
            <a:pPr lvl="1"/>
            <a:r>
              <a:rPr lang="en-US" dirty="0" smtClean="0"/>
              <a:t>Rapid rollout of successful applications across the country  using Private Clouds as a short tem objective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32656"/>
            <a:ext cx="7772400" cy="490066"/>
          </a:xfrm>
        </p:spPr>
        <p:txBody>
          <a:bodyPr>
            <a:noAutofit/>
          </a:bodyPr>
          <a:lstStyle/>
          <a:p>
            <a:pPr algn="ctr"/>
            <a:r>
              <a:rPr lang="en-US" sz="2800" dirty="0" smtClean="0">
                <a:latin typeface="Arial" pitchFamily="34" charset="0"/>
                <a:cs typeface="Arial" pitchFamily="34" charset="0"/>
              </a:rPr>
              <a:t>The </a:t>
            </a:r>
            <a:r>
              <a:rPr lang="en-US" sz="2800" dirty="0" err="1" smtClean="0">
                <a:latin typeface="Arial" pitchFamily="34" charset="0"/>
                <a:cs typeface="Arial" pitchFamily="34" charset="0"/>
              </a:rPr>
              <a:t>eGov</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AppStore</a:t>
            </a:r>
            <a:r>
              <a:rPr lang="en-US" sz="2800" dirty="0" smtClean="0">
                <a:latin typeface="Arial" pitchFamily="34" charset="0"/>
                <a:cs typeface="Arial" pitchFamily="34" charset="0"/>
              </a:rPr>
              <a:t> Features</a:t>
            </a:r>
            <a:endParaRPr lang="en-IN" sz="2800" dirty="0">
              <a:latin typeface="Arial" pitchFamily="34" charset="0"/>
              <a:cs typeface="Arial" pitchFamily="34" charset="0"/>
            </a:endParaRPr>
          </a:p>
        </p:txBody>
      </p:sp>
      <p:sp>
        <p:nvSpPr>
          <p:cNvPr id="3" name="Content Placeholder 2"/>
          <p:cNvSpPr>
            <a:spLocks noGrp="1"/>
          </p:cNvSpPr>
          <p:nvPr>
            <p:ph idx="1"/>
          </p:nvPr>
        </p:nvSpPr>
        <p:spPr>
          <a:xfrm>
            <a:off x="179512" y="1052736"/>
            <a:ext cx="8784976" cy="5400600"/>
          </a:xfrm>
        </p:spPr>
        <p:txBody>
          <a:bodyPr>
            <a:noAutofit/>
          </a:bodyPr>
          <a:lstStyle/>
          <a:p>
            <a:pPr algn="just">
              <a:lnSpc>
                <a:spcPct val="150000"/>
              </a:lnSpc>
              <a:spcAft>
                <a:spcPts val="1200"/>
              </a:spcAft>
            </a:pPr>
            <a:r>
              <a:rPr lang="en-US" sz="2200" dirty="0" smtClean="0">
                <a:latin typeface="Arial" pitchFamily="34" charset="0"/>
                <a:cs typeface="Arial" pitchFamily="34" charset="0"/>
              </a:rPr>
              <a:t>Initial launch with 20 applications </a:t>
            </a:r>
            <a:r>
              <a:rPr lang="en-GB" sz="2000" dirty="0" smtClean="0"/>
              <a:t>by Hon’ble MoCIT  on 31st May 2013 </a:t>
            </a:r>
            <a:endParaRPr lang="en-US" sz="2200" dirty="0" smtClean="0">
              <a:latin typeface="Arial" pitchFamily="34" charset="0"/>
              <a:cs typeface="Arial" pitchFamily="34" charset="0"/>
            </a:endParaRPr>
          </a:p>
          <a:p>
            <a:pPr algn="just">
              <a:lnSpc>
                <a:spcPct val="150000"/>
              </a:lnSpc>
              <a:spcAft>
                <a:spcPts val="1200"/>
              </a:spcAft>
            </a:pPr>
            <a:r>
              <a:rPr lang="en-US" sz="2200" dirty="0" smtClean="0">
                <a:latin typeface="Arial" pitchFamily="34" charset="0"/>
                <a:cs typeface="Arial" pitchFamily="34" charset="0"/>
              </a:rPr>
              <a:t>Mostly NIC applications and components, developed for specific requirement of States</a:t>
            </a:r>
          </a:p>
          <a:p>
            <a:pPr algn="just">
              <a:lnSpc>
                <a:spcPct val="150000"/>
              </a:lnSpc>
              <a:spcAft>
                <a:spcPts val="1200"/>
              </a:spcAft>
            </a:pPr>
            <a:r>
              <a:rPr lang="en-US" sz="2200" dirty="0" smtClean="0">
                <a:latin typeface="Arial" pitchFamily="34" charset="0"/>
                <a:cs typeface="Arial" pitchFamily="34" charset="0"/>
              </a:rPr>
              <a:t>Endeavour to productize these applications</a:t>
            </a:r>
          </a:p>
          <a:p>
            <a:pPr algn="just">
              <a:lnSpc>
                <a:spcPct val="150000"/>
              </a:lnSpc>
              <a:spcAft>
                <a:spcPts val="1200"/>
              </a:spcAft>
            </a:pPr>
            <a:r>
              <a:rPr lang="en-US" sz="2200" dirty="0" smtClean="0">
                <a:latin typeface="Arial" pitchFamily="34" charset="0"/>
                <a:cs typeface="Arial" pitchFamily="34" charset="0"/>
              </a:rPr>
              <a:t>Downloadable and </a:t>
            </a:r>
            <a:r>
              <a:rPr lang="en-US" sz="2200" dirty="0" err="1" smtClean="0">
                <a:latin typeface="Arial" pitchFamily="34" charset="0"/>
                <a:cs typeface="Arial" pitchFamily="34" charset="0"/>
              </a:rPr>
              <a:t>runnable</a:t>
            </a:r>
            <a:r>
              <a:rPr lang="en-US" sz="2200" dirty="0" smtClean="0">
                <a:latin typeface="Arial" pitchFamily="34" charset="0"/>
                <a:cs typeface="Arial" pitchFamily="34" charset="0"/>
              </a:rPr>
              <a:t> versions</a:t>
            </a:r>
          </a:p>
          <a:p>
            <a:pPr algn="just">
              <a:lnSpc>
                <a:spcPct val="150000"/>
              </a:lnSpc>
              <a:spcAft>
                <a:spcPts val="1200"/>
              </a:spcAft>
            </a:pPr>
            <a:r>
              <a:rPr lang="en-US" sz="2200" dirty="0" smtClean="0">
                <a:latin typeface="Arial" pitchFamily="34" charset="0"/>
                <a:cs typeface="Arial" pitchFamily="34" charset="0"/>
              </a:rPr>
              <a:t>Authenticated users will be allowed to publish and download</a:t>
            </a:r>
          </a:p>
          <a:p>
            <a:pPr algn="just">
              <a:lnSpc>
                <a:spcPct val="150000"/>
              </a:lnSpc>
              <a:spcAft>
                <a:spcPts val="1200"/>
              </a:spcAft>
            </a:pPr>
            <a:r>
              <a:rPr lang="en-US" sz="2200" dirty="0" smtClean="0">
                <a:latin typeface="Arial" pitchFamily="34" charset="0"/>
                <a:cs typeface="Arial" pitchFamily="34" charset="0"/>
              </a:rPr>
              <a:t>User feedback, rating of applications and demo versions available</a:t>
            </a:r>
          </a:p>
        </p:txBody>
      </p:sp>
    </p:spTree>
    <p:extLst>
      <p:ext uri="{BB962C8B-B14F-4D97-AF65-F5344CB8AC3E}">
        <p14:creationId xmlns:p14="http://schemas.microsoft.com/office/powerpoint/2010/main" xmlns="" val="32300056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9512" y="764704"/>
            <a:ext cx="8784976" cy="5904656"/>
          </a:xfrm>
        </p:spPr>
        <p:txBody>
          <a:bodyPr/>
          <a:lstStyle/>
          <a:p>
            <a:endParaRPr lang="en-IN" dirty="0"/>
          </a:p>
        </p:txBody>
      </p:sp>
      <p:pic>
        <p:nvPicPr>
          <p:cNvPr id="1027" name="Picture 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4" name="Date Placeholder 3"/>
          <p:cNvSpPr>
            <a:spLocks noGrp="1"/>
          </p:cNvSpPr>
          <p:nvPr>
            <p:ph type="dt" sz="half" idx="10"/>
          </p:nvPr>
        </p:nvSpPr>
        <p:spPr/>
        <p:txBody>
          <a:bodyPr/>
          <a:lstStyle/>
          <a:p>
            <a:fld id="{10563165-00DC-4C6D-8752-E2FCB5F48808}"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4</a:t>
            </a:fld>
            <a:endParaRPr lang="en-GB"/>
          </a:p>
        </p:txBody>
      </p:sp>
      <p:sp>
        <p:nvSpPr>
          <p:cNvPr id="7" name="Text Placeholder 6"/>
          <p:cNvSpPr>
            <a:spLocks noGrp="1"/>
          </p:cNvSpPr>
          <p:nvPr>
            <p:ph type="body" idx="1"/>
          </p:nvPr>
        </p:nvSpPr>
        <p:spPr>
          <a:xfrm>
            <a:off x="722313" y="2467909"/>
            <a:ext cx="7772400" cy="1938992"/>
          </a:xfrm>
          <a:prstGeom prst="rect">
            <a:avLst/>
          </a:prstGeom>
          <a:solidFill>
            <a:schemeClr val="accent1">
              <a:lumMod val="20000"/>
              <a:lumOff val="80000"/>
            </a:schemeClr>
          </a:solidFill>
        </p:spPr>
        <p:txBody>
          <a:bodyPr wrap="square">
            <a:spAutoFit/>
          </a:bodyPr>
          <a:lstStyle/>
          <a:p>
            <a:pPr lvl="0"/>
            <a:r>
              <a:rPr lang="en-GB" sz="2400" i="1" dirty="0" smtClean="0">
                <a:solidFill>
                  <a:schemeClr val="tx1"/>
                </a:solidFill>
              </a:rPr>
              <a:t>Most Data </a:t>
            </a:r>
            <a:r>
              <a:rPr lang="en-GB" sz="2400" i="1" dirty="0" err="1" smtClean="0">
                <a:solidFill>
                  <a:schemeClr val="tx1"/>
                </a:solidFill>
              </a:rPr>
              <a:t>centers</a:t>
            </a:r>
            <a:r>
              <a:rPr lang="en-GB" sz="2400" i="1" dirty="0" smtClean="0">
                <a:solidFill>
                  <a:schemeClr val="tx1"/>
                </a:solidFill>
              </a:rPr>
              <a:t>  are 50% utilised, many more departments n applications to be onboard. Need to look at optimisation of the servers, storage, licenses, power, cooling n other aspects so as to be able to accommodate more applications and minimise operational expenses. </a:t>
            </a:r>
            <a:endParaRPr lang="en-IN" sz="2400" b="1" i="1" dirty="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7772400" cy="490066"/>
          </a:xfrm>
        </p:spPr>
        <p:txBody>
          <a:bodyPr>
            <a:noAutofit/>
          </a:bodyPr>
          <a:lstStyle/>
          <a:p>
            <a:pPr algn="ctr"/>
            <a:r>
              <a:rPr lang="en-US" sz="2800" dirty="0" smtClean="0">
                <a:latin typeface="Arial" pitchFamily="34" charset="0"/>
                <a:cs typeface="Arial" pitchFamily="34" charset="0"/>
              </a:rPr>
              <a:t>Journey Ahead</a:t>
            </a:r>
            <a:endParaRPr lang="en-IN" sz="2800" dirty="0">
              <a:latin typeface="Arial" pitchFamily="34" charset="0"/>
              <a:cs typeface="Arial" pitchFamily="34" charset="0"/>
            </a:endParaRPr>
          </a:p>
        </p:txBody>
      </p:sp>
      <p:sp>
        <p:nvSpPr>
          <p:cNvPr id="3" name="Content Placeholder 2"/>
          <p:cNvSpPr>
            <a:spLocks noGrp="1"/>
          </p:cNvSpPr>
          <p:nvPr>
            <p:ph idx="1"/>
          </p:nvPr>
        </p:nvSpPr>
        <p:spPr>
          <a:xfrm>
            <a:off x="395536" y="764704"/>
            <a:ext cx="8424936" cy="5976664"/>
          </a:xfrm>
        </p:spPr>
        <p:txBody>
          <a:bodyPr>
            <a:normAutofit/>
          </a:bodyPr>
          <a:lstStyle/>
          <a:p>
            <a:pPr algn="just">
              <a:lnSpc>
                <a:spcPct val="150000"/>
              </a:lnSpc>
            </a:pPr>
            <a:r>
              <a:rPr lang="en-US" sz="2400" dirty="0" smtClean="0">
                <a:latin typeface="Arial" pitchFamily="34" charset="0"/>
                <a:cs typeface="Arial" pitchFamily="34" charset="0"/>
              </a:rPr>
              <a:t>Existing applications are NIC applications and components</a:t>
            </a:r>
          </a:p>
          <a:p>
            <a:pPr algn="just">
              <a:lnSpc>
                <a:spcPct val="150000"/>
              </a:lnSpc>
            </a:pPr>
            <a:r>
              <a:rPr lang="en-US" sz="2400" dirty="0" smtClean="0">
                <a:latin typeface="Arial" pitchFamily="34" charset="0"/>
                <a:cs typeface="Arial" pitchFamily="34" charset="0"/>
              </a:rPr>
              <a:t>Endeavour would be to transform applications into productized form</a:t>
            </a:r>
          </a:p>
          <a:p>
            <a:pPr algn="just">
              <a:lnSpc>
                <a:spcPct val="150000"/>
              </a:lnSpc>
            </a:pPr>
            <a:r>
              <a:rPr lang="en-US" sz="2400" dirty="0" smtClean="0">
                <a:latin typeface="Arial" pitchFamily="34" charset="0"/>
                <a:cs typeface="Arial" pitchFamily="34" charset="0"/>
              </a:rPr>
              <a:t>Augmented to include applications and components developed by various players including private</a:t>
            </a:r>
          </a:p>
          <a:p>
            <a:pPr algn="just">
              <a:lnSpc>
                <a:spcPct val="150000"/>
              </a:lnSpc>
            </a:pPr>
            <a:r>
              <a:rPr lang="en-US" sz="2400" dirty="0" smtClean="0">
                <a:latin typeface="Arial" pitchFamily="34" charset="0"/>
                <a:cs typeface="Arial" pitchFamily="34" charset="0"/>
              </a:rPr>
              <a:t>A complete eco-system will be established to run the eGov Appstore as a market place and a proposal in this regard is being </a:t>
            </a:r>
            <a:r>
              <a:rPr lang="en-US" sz="2400" dirty="0" err="1" smtClean="0">
                <a:latin typeface="Arial" pitchFamily="34" charset="0"/>
                <a:cs typeface="Arial" pitchFamily="34" charset="0"/>
              </a:rPr>
              <a:t>finalised</a:t>
            </a:r>
            <a:r>
              <a:rPr lang="en-US" sz="2400" dirty="0" smtClean="0">
                <a:latin typeface="Arial" pitchFamily="34" charset="0"/>
                <a:cs typeface="Arial" pitchFamily="34" charset="0"/>
              </a:rPr>
              <a:t> by DeitY as a part of GI Cloud initiative</a:t>
            </a:r>
          </a:p>
          <a:p>
            <a:pPr algn="just">
              <a:lnSpc>
                <a:spcPct val="150000"/>
              </a:lnSpc>
            </a:pPr>
            <a:endParaRPr lang="en-US" sz="2100" dirty="0" smtClean="0">
              <a:latin typeface="Arial" pitchFamily="34" charset="0"/>
              <a:cs typeface="Arial" pitchFamily="34" charset="0"/>
            </a:endParaRPr>
          </a:p>
          <a:p>
            <a:pPr lvl="1" algn="just">
              <a:lnSpc>
                <a:spcPct val="150000"/>
              </a:lnSpc>
            </a:pPr>
            <a:endParaRPr lang="en-US" sz="2100" dirty="0" smtClean="0">
              <a:latin typeface="Arial" pitchFamily="34" charset="0"/>
              <a:cs typeface="Arial" pitchFamily="34" charset="0"/>
            </a:endParaRPr>
          </a:p>
          <a:p>
            <a:pPr algn="just"/>
            <a:endParaRPr lang="en-US" dirty="0" smtClean="0"/>
          </a:p>
        </p:txBody>
      </p:sp>
    </p:spTree>
    <p:extLst>
      <p:ext uri="{BB962C8B-B14F-4D97-AF65-F5344CB8AC3E}">
        <p14:creationId xmlns:p14="http://schemas.microsoft.com/office/powerpoint/2010/main" xmlns="" val="323000561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US" dirty="0" smtClean="0"/>
              <a:t>Challenges to be addressed</a:t>
            </a:r>
            <a:endParaRPr lang="en-IN" dirty="0"/>
          </a:p>
        </p:txBody>
      </p:sp>
      <p:sp>
        <p:nvSpPr>
          <p:cNvPr id="3" name="Content Placeholder 2"/>
          <p:cNvSpPr>
            <a:spLocks noGrp="1"/>
          </p:cNvSpPr>
          <p:nvPr>
            <p:ph idx="1"/>
          </p:nvPr>
        </p:nvSpPr>
        <p:spPr>
          <a:xfrm>
            <a:off x="179512" y="980728"/>
            <a:ext cx="8712968" cy="5877272"/>
          </a:xfrm>
        </p:spPr>
        <p:txBody>
          <a:bodyPr>
            <a:normAutofit/>
          </a:bodyPr>
          <a:lstStyle/>
          <a:p>
            <a:r>
              <a:rPr lang="en-IN" dirty="0" smtClean="0"/>
              <a:t>New Business Models to be evolved under  </a:t>
            </a:r>
            <a:r>
              <a:rPr lang="en-IN" dirty="0" err="1" smtClean="0"/>
              <a:t>MeghRaj</a:t>
            </a:r>
            <a:r>
              <a:rPr lang="en-IN" dirty="0" smtClean="0"/>
              <a:t> for </a:t>
            </a:r>
            <a:r>
              <a:rPr lang="en-IN" dirty="0" err="1" smtClean="0"/>
              <a:t>Appstore</a:t>
            </a:r>
            <a:r>
              <a:rPr lang="en-IN" dirty="0" smtClean="0"/>
              <a:t> as a market place for applications developed by government and private players. </a:t>
            </a:r>
            <a:endParaRPr lang="en-IN" dirty="0" smtClean="0"/>
          </a:p>
          <a:p>
            <a:pPr lvl="0"/>
            <a:r>
              <a:rPr lang="en-US" dirty="0" smtClean="0"/>
              <a:t>Building </a:t>
            </a:r>
            <a:r>
              <a:rPr lang="en-US" dirty="0" smtClean="0"/>
              <a:t>Multi tenant applications</a:t>
            </a:r>
            <a:endParaRPr lang="en-IN" dirty="0" smtClean="0"/>
          </a:p>
          <a:p>
            <a:pPr lvl="0"/>
            <a:r>
              <a:rPr lang="en-US" dirty="0" smtClean="0"/>
              <a:t>Classification </a:t>
            </a:r>
            <a:r>
              <a:rPr lang="en-US" dirty="0" smtClean="0"/>
              <a:t>of Data and applications for various cloud models</a:t>
            </a:r>
            <a:endParaRPr lang="en-IN" dirty="0" smtClean="0"/>
          </a:p>
          <a:p>
            <a:r>
              <a:rPr lang="en-US" dirty="0" smtClean="0"/>
              <a:t>Laying </a:t>
            </a:r>
            <a:r>
              <a:rPr lang="en-US" dirty="0" smtClean="0"/>
              <a:t>down the accreditation process for the </a:t>
            </a:r>
            <a:r>
              <a:rPr lang="en-US" dirty="0" smtClean="0"/>
              <a:t>application providers</a:t>
            </a:r>
            <a:endParaRPr lang="en-IN" dirty="0" smtClean="0"/>
          </a:p>
          <a:p>
            <a:endParaRPr lang="en-I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62000"/>
          </a:xfrm>
        </p:spPr>
        <p:txBody>
          <a:bodyPr>
            <a:normAutofit/>
          </a:bodyPr>
          <a:lstStyle/>
          <a:p>
            <a:r>
              <a:rPr lang="en-IN" sz="4000" dirty="0" smtClean="0">
                <a:solidFill>
                  <a:schemeClr val="tx1"/>
                </a:solidFill>
                <a:cs typeface="Times New Roman" pitchFamily="18" charset="0"/>
              </a:rPr>
              <a:t>Way Ahead</a:t>
            </a:r>
          </a:p>
        </p:txBody>
      </p:sp>
      <p:sp>
        <p:nvSpPr>
          <p:cNvPr id="6" name="Content Placeholder 2"/>
          <p:cNvSpPr txBox="1">
            <a:spLocks/>
          </p:cNvSpPr>
          <p:nvPr/>
        </p:nvSpPr>
        <p:spPr>
          <a:xfrm>
            <a:off x="457200" y="990600"/>
            <a:ext cx="8229600" cy="5486400"/>
          </a:xfrm>
          <a:prstGeom prst="rect">
            <a:avLst/>
          </a:prstGeom>
        </p:spPr>
        <p:txBody>
          <a:bodyPr vert="horz">
            <a:normAutofit/>
          </a:bodyPr>
          <a:lstStyle/>
          <a:p>
            <a:pPr>
              <a:lnSpc>
                <a:spcPct val="150000"/>
              </a:lnSpc>
              <a:buFont typeface="Arial" pitchFamily="34" charset="0"/>
              <a:buChar char="•"/>
            </a:pPr>
            <a:r>
              <a:rPr lang="en-US" dirty="0" smtClean="0">
                <a:latin typeface="+mj-lt"/>
              </a:rPr>
              <a:t>  </a:t>
            </a:r>
            <a:r>
              <a:rPr lang="en-US" sz="2000" dirty="0" smtClean="0">
                <a:latin typeface="+mj-lt"/>
              </a:rPr>
              <a:t>Workshop to be conducted on General Awareness on </a:t>
            </a:r>
            <a:r>
              <a:rPr lang="en-US" sz="2000" dirty="0" err="1" smtClean="0">
                <a:latin typeface="+mj-lt"/>
              </a:rPr>
              <a:t>eGov</a:t>
            </a:r>
            <a:r>
              <a:rPr lang="en-US" sz="2000" dirty="0" smtClean="0">
                <a:latin typeface="+mj-lt"/>
              </a:rPr>
              <a:t> </a:t>
            </a:r>
            <a:r>
              <a:rPr lang="en-US" sz="2000" dirty="0" err="1" smtClean="0">
                <a:latin typeface="+mj-lt"/>
              </a:rPr>
              <a:t>AppStore</a:t>
            </a:r>
            <a:r>
              <a:rPr lang="en-US" sz="2000" dirty="0" smtClean="0">
                <a:latin typeface="+mj-lt"/>
              </a:rPr>
              <a:t> and selected Applications</a:t>
            </a:r>
          </a:p>
          <a:p>
            <a:pPr>
              <a:lnSpc>
                <a:spcPct val="150000"/>
              </a:lnSpc>
              <a:buFont typeface="Arial" pitchFamily="34" charset="0"/>
              <a:buChar char="•"/>
            </a:pPr>
            <a:r>
              <a:rPr lang="en-US" sz="2000" dirty="0" smtClean="0">
                <a:latin typeface="+mj-lt"/>
              </a:rPr>
              <a:t>Buy in from seeker States essential prior productization</a:t>
            </a:r>
          </a:p>
          <a:p>
            <a:pPr>
              <a:lnSpc>
                <a:spcPct val="150000"/>
              </a:lnSpc>
              <a:buFont typeface="Arial" pitchFamily="34" charset="0"/>
              <a:buChar char="•"/>
            </a:pPr>
            <a:r>
              <a:rPr lang="en-US" sz="2000" dirty="0" smtClean="0">
                <a:latin typeface="+mj-lt"/>
              </a:rPr>
              <a:t>  eGov AppStore Portal to be enhanced basis users requirements</a:t>
            </a:r>
            <a:endParaRPr lang="en-IN" sz="2000" dirty="0" smtClean="0">
              <a:latin typeface="+mj-lt"/>
            </a:endParaRPr>
          </a:p>
          <a:p>
            <a:pPr>
              <a:lnSpc>
                <a:spcPct val="150000"/>
              </a:lnSpc>
              <a:buFont typeface="Arial" pitchFamily="34" charset="0"/>
              <a:buChar char="•"/>
            </a:pPr>
            <a:r>
              <a:rPr lang="en-US" sz="2000" dirty="0" smtClean="0">
                <a:latin typeface="+mj-lt"/>
              </a:rPr>
              <a:t>  Policies / guidelines to be developed:</a:t>
            </a:r>
          </a:p>
          <a:p>
            <a:pPr lvl="1">
              <a:lnSpc>
                <a:spcPct val="150000"/>
              </a:lnSpc>
              <a:buFont typeface="Arial" pitchFamily="34" charset="0"/>
              <a:buChar char="•"/>
            </a:pPr>
            <a:r>
              <a:rPr lang="en-US" sz="2000" dirty="0" smtClean="0">
                <a:latin typeface="+mj-lt"/>
              </a:rPr>
              <a:t>  Hosting &amp; Implementation Guidelines</a:t>
            </a:r>
          </a:p>
          <a:p>
            <a:pPr lvl="1">
              <a:lnSpc>
                <a:spcPct val="150000"/>
              </a:lnSpc>
              <a:buFont typeface="Arial" pitchFamily="34" charset="0"/>
              <a:buChar char="•"/>
            </a:pPr>
            <a:r>
              <a:rPr lang="en-US" sz="2000" dirty="0" smtClean="0">
                <a:latin typeface="+mj-lt"/>
              </a:rPr>
              <a:t>  Business model for encouraging private agencies</a:t>
            </a:r>
          </a:p>
          <a:p>
            <a:pPr lvl="1">
              <a:lnSpc>
                <a:spcPct val="150000"/>
              </a:lnSpc>
              <a:buFont typeface="Arial" pitchFamily="34" charset="0"/>
              <a:buChar char="•"/>
            </a:pPr>
            <a:r>
              <a:rPr lang="en-US" sz="2000" dirty="0" smtClean="0">
                <a:latin typeface="+mj-lt"/>
              </a:rPr>
              <a:t>  Empanelment, Accreditation &amp; Certification Policy / Guidelines</a:t>
            </a:r>
            <a:endParaRPr lang="en-IN" sz="2000" dirty="0" smtClean="0">
              <a:latin typeface="+mj-lt"/>
            </a:endParaRPr>
          </a:p>
          <a:p>
            <a:pPr>
              <a:lnSpc>
                <a:spcPct val="150000"/>
              </a:lnSpc>
              <a:buFont typeface="Arial" pitchFamily="34" charset="0"/>
              <a:buChar char="•"/>
            </a:pPr>
            <a:r>
              <a:rPr lang="en-US" sz="2000" dirty="0" smtClean="0">
                <a:latin typeface="+mj-lt"/>
              </a:rPr>
              <a:t>  Empanelment of Agencies for Certification on Productization</a:t>
            </a:r>
            <a:endParaRPr lang="en-IN" sz="2000" dirty="0" smtClean="0">
              <a:latin typeface="+mj-lt"/>
            </a:endParaRPr>
          </a:p>
          <a:p>
            <a:pPr>
              <a:lnSpc>
                <a:spcPct val="150000"/>
              </a:lnSpc>
              <a:buFont typeface="Arial" pitchFamily="34" charset="0"/>
              <a:buChar char="•"/>
            </a:pPr>
            <a:r>
              <a:rPr lang="en-US" sz="2000" dirty="0" smtClean="0">
                <a:latin typeface="+mj-lt"/>
              </a:rPr>
              <a:t>  Capacity Building Plan to be developed</a:t>
            </a:r>
            <a:endParaRPr lang="en-IN" sz="2000" dirty="0" smtClean="0">
              <a:latin typeface="+mj-lt"/>
            </a:endParaRPr>
          </a:p>
          <a:p>
            <a:pPr>
              <a:lnSpc>
                <a:spcPct val="150000"/>
              </a:lnSpc>
              <a:buFont typeface="Arial" pitchFamily="34" charset="0"/>
              <a:buChar char="•"/>
            </a:pPr>
            <a:r>
              <a:rPr lang="en-US" sz="2000" dirty="0" smtClean="0">
                <a:latin typeface="+mj-lt"/>
              </a:rPr>
              <a:t>  Training and handholding  during implementation</a:t>
            </a:r>
          </a:p>
          <a:p>
            <a:pPr>
              <a:lnSpc>
                <a:spcPct val="150000"/>
              </a:lnSpc>
            </a:pPr>
            <a:endParaRPr lang="en-IN" dirty="0" smtClean="0">
              <a:latin typeface="+mj-lt"/>
            </a:endParaRPr>
          </a:p>
        </p:txBody>
      </p:sp>
    </p:spTree>
    <p:extLst>
      <p:ext uri="{BB962C8B-B14F-4D97-AF65-F5344CB8AC3E}">
        <p14:creationId xmlns:p14="http://schemas.microsoft.com/office/powerpoint/2010/main" xmlns="" val="2032591969"/>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33184"/>
          <a:ext cx="9108504" cy="731520"/>
        </p:xfrm>
        <a:graphic>
          <a:graphicData uri="http://schemas.openxmlformats.org/drawingml/2006/table">
            <a:tbl>
              <a:tblPr firstRow="1" bandRow="1">
                <a:tableStyleId>{5C22544A-7EE6-4342-B048-85BDC9FD1C3A}</a:tableStyleId>
              </a:tblPr>
              <a:tblGrid>
                <a:gridCol w="9108504"/>
              </a:tblGrid>
              <a:tr h="432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latin typeface="Cambria" pitchFamily="18" charset="0"/>
                        </a:rPr>
                        <a:t>List of</a:t>
                      </a:r>
                      <a:r>
                        <a:rPr lang="en-US" sz="2400" b="1" baseline="0" dirty="0" smtClean="0">
                          <a:latin typeface="Cambria" pitchFamily="18" charset="0"/>
                        </a:rPr>
                        <a:t> Applications currently available on e Gov AppStore</a:t>
                      </a:r>
                      <a:endParaRPr lang="en-IN" sz="2400" dirty="0" smtClean="0">
                        <a:latin typeface="Cambria" pitchFamily="18" charset="0"/>
                      </a:endParaRPr>
                    </a:p>
                    <a:p>
                      <a:endParaRPr lang="en-IN" dirty="0"/>
                    </a:p>
                  </a:txBody>
                  <a:tcPr/>
                </a:tc>
              </a:tr>
            </a:tbl>
          </a:graphicData>
        </a:graphic>
      </p:graphicFrame>
      <p:graphicFrame>
        <p:nvGraphicFramePr>
          <p:cNvPr id="6" name="Table 5"/>
          <p:cNvGraphicFramePr>
            <a:graphicFrameLocks noGrp="1"/>
          </p:cNvGraphicFramePr>
          <p:nvPr/>
        </p:nvGraphicFramePr>
        <p:xfrm>
          <a:off x="179512" y="836712"/>
          <a:ext cx="8748464" cy="5839068"/>
        </p:xfrm>
        <a:graphic>
          <a:graphicData uri="http://schemas.openxmlformats.org/drawingml/2006/table">
            <a:tbl>
              <a:tblPr/>
              <a:tblGrid>
                <a:gridCol w="567031"/>
                <a:gridCol w="1161161"/>
                <a:gridCol w="7020272"/>
              </a:tblGrid>
              <a:tr h="164552">
                <a:tc>
                  <a:txBody>
                    <a:bodyPr/>
                    <a:lstStyle/>
                    <a:p>
                      <a:pPr algn="l" fontAlgn="t"/>
                      <a:r>
                        <a:rPr lang="en-IN" sz="1200" b="1" i="0" u="none" strike="noStrike" dirty="0">
                          <a:solidFill>
                            <a:srgbClr val="000000"/>
                          </a:solidFill>
                          <a:latin typeface="Cambria"/>
                        </a:rPr>
                        <a:t>S. No. </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t"/>
                      <a:r>
                        <a:rPr lang="en-IN" sz="1200" b="1" i="0" u="none" strike="noStrike">
                          <a:solidFill>
                            <a:srgbClr val="000000"/>
                          </a:solidFill>
                          <a:latin typeface="Cambria"/>
                        </a:rPr>
                        <a:t>Type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t"/>
                      <a:r>
                        <a:rPr lang="en-IN" sz="1200" b="1" i="0" u="none" strike="noStrike">
                          <a:solidFill>
                            <a:srgbClr val="000000"/>
                          </a:solidFill>
                          <a:latin typeface="Cambria"/>
                        </a:rPr>
                        <a:t>Application Name </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17890">
                <a:tc>
                  <a:txBody>
                    <a:bodyPr/>
                    <a:lstStyle/>
                    <a:p>
                      <a:pPr algn="l" fontAlgn="t"/>
                      <a:r>
                        <a:rPr lang="en-IN" sz="1200" b="0" i="0" u="none" strike="noStrike">
                          <a:solidFill>
                            <a:srgbClr val="000000"/>
                          </a:solidFill>
                          <a:latin typeface="Cambria"/>
                        </a:rPr>
                        <a:t>1</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e-Granthalaya: A Digital Agenda for Library Automation and Networking</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eMunicipalities Suite for Urban Local Bodies.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3</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District and Subordinate Courts Software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4</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eOffice-Collaboration and Messaging Service (CAMS)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7890">
                <a:tc>
                  <a:txBody>
                    <a:bodyPr/>
                    <a:lstStyle/>
                    <a:p>
                      <a:pPr algn="l" fontAlgn="t"/>
                      <a:r>
                        <a:rPr lang="en-IN" sz="1200" b="0" i="0" u="none" strike="noStrike">
                          <a:solidFill>
                            <a:srgbClr val="000000"/>
                          </a:solidFill>
                          <a:latin typeface="Cambria"/>
                        </a:rPr>
                        <a:t>5</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Public Distribution System Common Application Platform ( PDSCAP )</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7890">
                <a:tc>
                  <a:txBody>
                    <a:bodyPr/>
                    <a:lstStyle/>
                    <a:p>
                      <a:pPr algn="l" fontAlgn="t"/>
                      <a:r>
                        <a:rPr lang="en-IN" sz="1200" b="0" i="0" u="none" strike="noStrike">
                          <a:solidFill>
                            <a:srgbClr val="000000"/>
                          </a:solidFill>
                          <a:latin typeface="Cambria"/>
                        </a:rPr>
                        <a:t>6</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Web based Generic Online Consent Management and Monitoring System for State Pollution Control Board</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7890">
                <a:tc>
                  <a:txBody>
                    <a:bodyPr/>
                    <a:lstStyle/>
                    <a:p>
                      <a:pPr algn="l" fontAlgn="t"/>
                      <a:r>
                        <a:rPr lang="en-IN" sz="1200" b="0" i="0" u="none" strike="noStrike">
                          <a:solidFill>
                            <a:srgbClr val="000000"/>
                          </a:solidFill>
                          <a:latin typeface="Cambria"/>
                        </a:rPr>
                        <a:t>7</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Integrated Recruitment Solution (Multilingual Typing Test Software)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8</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Identity Card Management System</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9</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eEntryPass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10</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e-Meeting</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11</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dirty="0" err="1">
                          <a:solidFill>
                            <a:srgbClr val="000000"/>
                          </a:solidFill>
                          <a:latin typeface="Cambria"/>
                        </a:rPr>
                        <a:t>eOffice</a:t>
                      </a:r>
                      <a:r>
                        <a:rPr lang="en-IN" sz="1200" b="0" i="0" u="none" strike="noStrike" dirty="0">
                          <a:solidFill>
                            <a:srgbClr val="000000"/>
                          </a:solidFill>
                          <a:latin typeface="Cambria"/>
                        </a:rPr>
                        <a:t> Digital Signing Tool (PDF files)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12</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eDistrict Kerala</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13</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e-Hospital</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14</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Co-operative Core Banking Solution (CCBS)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15</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Government eProcurement System of NIC (GePNIC)</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16</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eOffice - Knowledge Management System</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17</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Xtended Licensing and Laboratory Node ( XLN )</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17890">
                <a:tc>
                  <a:txBody>
                    <a:bodyPr/>
                    <a:lstStyle/>
                    <a:p>
                      <a:pPr algn="l" fontAlgn="t"/>
                      <a:r>
                        <a:rPr lang="en-IN" sz="1200" b="0" i="0" u="none" strike="noStrike">
                          <a:solidFill>
                            <a:srgbClr val="000000"/>
                          </a:solidFill>
                          <a:latin typeface="Cambria"/>
                        </a:rPr>
                        <a:t>18</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dirty="0">
                          <a:solidFill>
                            <a:srgbClr val="000000"/>
                          </a:solidFill>
                          <a:latin typeface="Cambria"/>
                        </a:rPr>
                        <a:t>Common Application System for Employment Exchanges (CASE)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19</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ServicePlus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20</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PlanPlus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21</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PRIASOFT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4552">
                <a:tc>
                  <a:txBody>
                    <a:bodyPr/>
                    <a:lstStyle/>
                    <a:p>
                      <a:pPr algn="l" fontAlgn="t"/>
                      <a:r>
                        <a:rPr lang="en-IN" sz="1200" b="0" i="0" u="none" strike="noStrike">
                          <a:solidFill>
                            <a:srgbClr val="000000"/>
                          </a:solidFill>
                          <a:latin typeface="Cambria"/>
                        </a:rPr>
                        <a:t>22</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Biometirc(Fingerprint) Authentication in a web application</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7890">
                <a:tc>
                  <a:txBody>
                    <a:bodyPr/>
                    <a:lstStyle/>
                    <a:p>
                      <a:pPr algn="l" fontAlgn="t"/>
                      <a:r>
                        <a:rPr lang="en-IN" sz="1200" b="0" i="0" u="none" strike="noStrike">
                          <a:solidFill>
                            <a:srgbClr val="000000"/>
                          </a:solidFill>
                          <a:latin typeface="Cambria"/>
                        </a:rPr>
                        <a:t>23</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Generic Mark Certificate Verification System using 2D QR Barcode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24</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2D QR Barcode Encoder and Decoder</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25</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One Time Password Generator - HMAC Based</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26</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SMS Push</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27</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PDF 417 Barcode Encoder and Decoder</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28</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Component</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a:solidFill>
                            <a:srgbClr val="000000"/>
                          </a:solidFill>
                          <a:latin typeface="Cambria"/>
                        </a:rPr>
                        <a:t>Aadhaar Number Validation (Verhoeff Algorithm)</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552">
                <a:tc>
                  <a:txBody>
                    <a:bodyPr/>
                    <a:lstStyle/>
                    <a:p>
                      <a:pPr algn="l" fontAlgn="t"/>
                      <a:r>
                        <a:rPr lang="en-IN" sz="1200" b="0" i="0" u="none" strike="noStrike">
                          <a:solidFill>
                            <a:srgbClr val="000000"/>
                          </a:solidFill>
                          <a:latin typeface="Cambria"/>
                        </a:rPr>
                        <a:t>29</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dirty="0">
                          <a:solidFill>
                            <a:srgbClr val="000000"/>
                          </a:solidFill>
                          <a:latin typeface="Cambria"/>
                        </a:rPr>
                        <a:t>Web Service</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IN" sz="1200" b="0" i="0" u="none" strike="noStrike" dirty="0">
                          <a:solidFill>
                            <a:srgbClr val="000000"/>
                          </a:solidFill>
                          <a:latin typeface="Cambria"/>
                        </a:rPr>
                        <a:t>Search as a Service (SAS)</a:t>
                      </a:r>
                    </a:p>
                  </a:txBody>
                  <a:tcPr marL="72000" marR="5942" marT="594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0"/>
            <a:ext cx="9144000" cy="182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209800"/>
            <a:ext cx="9144000" cy="2133600"/>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sz="3200" dirty="0" smtClean="0"/>
              <a:t>Need for</a:t>
            </a:r>
          </a:p>
          <a:p>
            <a:pPr algn="ctr"/>
            <a:r>
              <a:rPr lang="en-US" sz="3200" dirty="0" smtClean="0"/>
              <a:t>Application Productization</a:t>
            </a:r>
          </a:p>
          <a:p>
            <a:pPr algn="ctr"/>
            <a:endParaRPr lang="en-US" dirty="0" smtClean="0"/>
          </a:p>
        </p:txBody>
      </p:sp>
    </p:spTree>
    <p:extLst>
      <p:ext uri="{BB962C8B-B14F-4D97-AF65-F5344CB8AC3E}">
        <p14:creationId xmlns:p14="http://schemas.microsoft.com/office/powerpoint/2010/main" xmlns="" val="91435161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773"/>
            <a:ext cx="8229600" cy="754455"/>
          </a:xfrm>
        </p:spPr>
        <p:txBody>
          <a:bodyPr>
            <a:normAutofit/>
          </a:bodyPr>
          <a:lstStyle/>
          <a:p>
            <a:r>
              <a:rPr lang="en-IN" sz="4000" dirty="0" smtClean="0">
                <a:solidFill>
                  <a:schemeClr val="tx1"/>
                </a:solidFill>
                <a:cs typeface="Times New Roman" pitchFamily="18" charset="0"/>
              </a:rPr>
              <a:t>Background</a:t>
            </a:r>
          </a:p>
        </p:txBody>
      </p:sp>
      <p:sp>
        <p:nvSpPr>
          <p:cNvPr id="3" name="Content Placeholder 2"/>
          <p:cNvSpPr>
            <a:spLocks noGrp="1"/>
          </p:cNvSpPr>
          <p:nvPr>
            <p:ph idx="1"/>
          </p:nvPr>
        </p:nvSpPr>
        <p:spPr>
          <a:xfrm>
            <a:off x="228600" y="762000"/>
            <a:ext cx="8686800" cy="5715000"/>
          </a:xfrm>
        </p:spPr>
        <p:txBody>
          <a:bodyPr>
            <a:noAutofit/>
          </a:bodyPr>
          <a:lstStyle/>
          <a:p>
            <a:pPr lvl="0" algn="just">
              <a:lnSpc>
                <a:spcPct val="150000"/>
              </a:lnSpc>
            </a:pPr>
            <a:r>
              <a:rPr lang="en-IN" sz="2000" dirty="0" smtClean="0">
                <a:latin typeface="+mj-lt"/>
              </a:rPr>
              <a:t>States /dept undertaking application development in silos</a:t>
            </a:r>
          </a:p>
          <a:p>
            <a:pPr lvl="0" algn="just">
              <a:lnSpc>
                <a:spcPct val="150000"/>
              </a:lnSpc>
            </a:pPr>
            <a:r>
              <a:rPr lang="en-IN" sz="2000" dirty="0" smtClean="0">
                <a:latin typeface="+mj-lt"/>
              </a:rPr>
              <a:t>Applications with similar functionalities being developed across the nation multiple times</a:t>
            </a:r>
          </a:p>
          <a:p>
            <a:pPr lvl="1" algn="just">
              <a:lnSpc>
                <a:spcPct val="150000"/>
              </a:lnSpc>
            </a:pPr>
            <a:r>
              <a:rPr lang="en-IN" sz="2000" dirty="0" smtClean="0">
                <a:latin typeface="+mj-lt"/>
              </a:rPr>
              <a:t>Each development takes considerable time, efforts and cost</a:t>
            </a:r>
          </a:p>
          <a:p>
            <a:pPr lvl="0" algn="just">
              <a:lnSpc>
                <a:spcPct val="150000"/>
              </a:lnSpc>
            </a:pPr>
            <a:r>
              <a:rPr lang="en-IN" sz="2000" dirty="0" smtClean="0">
                <a:latin typeface="+mj-lt"/>
              </a:rPr>
              <a:t>Even replication of applications is being customized to meet individual state specific requirements leading to multiple versions</a:t>
            </a:r>
          </a:p>
          <a:p>
            <a:pPr lvl="0" algn="just">
              <a:lnSpc>
                <a:spcPct val="150000"/>
              </a:lnSpc>
            </a:pPr>
            <a:r>
              <a:rPr lang="en-IN" sz="2000" dirty="0" smtClean="0">
                <a:latin typeface="+mj-lt"/>
              </a:rPr>
              <a:t>Longer lead time for implementation &amp; roll out</a:t>
            </a:r>
          </a:p>
          <a:p>
            <a:pPr algn="just">
              <a:lnSpc>
                <a:spcPct val="150000"/>
              </a:lnSpc>
            </a:pPr>
            <a:r>
              <a:rPr lang="en-IN" sz="2000" dirty="0" smtClean="0">
                <a:latin typeface="+mj-lt"/>
              </a:rPr>
              <a:t>Central government funding on similar types of eGov projects repeatedly</a:t>
            </a:r>
          </a:p>
          <a:p>
            <a:pPr algn="just">
              <a:lnSpc>
                <a:spcPct val="150000"/>
              </a:lnSpc>
            </a:pPr>
            <a:r>
              <a:rPr lang="en-IN" sz="2000" dirty="0" smtClean="0">
                <a:latin typeface="+mj-lt"/>
              </a:rPr>
              <a:t>Incremental cost of maintaining such applications in the long run</a:t>
            </a:r>
          </a:p>
          <a:p>
            <a:pPr algn="just">
              <a:lnSpc>
                <a:spcPct val="150000"/>
              </a:lnSpc>
            </a:pPr>
            <a:r>
              <a:rPr lang="en-IN" sz="2000" dirty="0" smtClean="0">
                <a:latin typeface="+mj-lt"/>
              </a:rPr>
              <a:t>Lack of expertise and skilled manpower to monitor/implement applications within state level departments</a:t>
            </a:r>
          </a:p>
        </p:txBody>
      </p:sp>
    </p:spTree>
    <p:extLst>
      <p:ext uri="{BB962C8B-B14F-4D97-AF65-F5344CB8AC3E}">
        <p14:creationId xmlns:p14="http://schemas.microsoft.com/office/powerpoint/2010/main" xmlns="" val="978665019"/>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773"/>
            <a:ext cx="8229600" cy="754455"/>
          </a:xfrm>
        </p:spPr>
        <p:txBody>
          <a:bodyPr>
            <a:normAutofit/>
          </a:bodyPr>
          <a:lstStyle/>
          <a:p>
            <a:r>
              <a:rPr lang="en-IN" sz="4000" dirty="0" smtClean="0">
                <a:solidFill>
                  <a:schemeClr val="tx1"/>
                </a:solidFill>
                <a:cs typeface="Times New Roman" pitchFamily="18" charset="0"/>
              </a:rPr>
              <a:t>What  is </a:t>
            </a:r>
            <a:r>
              <a:rPr lang="en-IN" sz="4000" dirty="0" err="1" smtClean="0">
                <a:solidFill>
                  <a:schemeClr val="tx1"/>
                </a:solidFill>
                <a:cs typeface="Times New Roman" pitchFamily="18" charset="0"/>
              </a:rPr>
              <a:t>Productization</a:t>
            </a:r>
            <a:r>
              <a:rPr lang="en-IN" sz="4000" dirty="0" smtClean="0">
                <a:solidFill>
                  <a:schemeClr val="tx1"/>
                </a:solidFill>
                <a:cs typeface="Times New Roman" pitchFamily="18" charset="0"/>
              </a:rPr>
              <a:t> ?</a:t>
            </a:r>
          </a:p>
        </p:txBody>
      </p:sp>
      <p:sp>
        <p:nvSpPr>
          <p:cNvPr id="3" name="Content Placeholder 2"/>
          <p:cNvSpPr>
            <a:spLocks noGrp="1"/>
          </p:cNvSpPr>
          <p:nvPr>
            <p:ph idx="1"/>
          </p:nvPr>
        </p:nvSpPr>
        <p:spPr>
          <a:xfrm>
            <a:off x="381000" y="990600"/>
            <a:ext cx="8610600" cy="5486400"/>
          </a:xfrm>
        </p:spPr>
        <p:txBody>
          <a:bodyPr>
            <a:normAutofit/>
          </a:bodyPr>
          <a:lstStyle/>
          <a:p>
            <a:pPr lvl="0" algn="just">
              <a:lnSpc>
                <a:spcPct val="250000"/>
              </a:lnSpc>
            </a:pPr>
            <a:r>
              <a:rPr lang="en-IN" sz="2400" dirty="0" smtClean="0">
                <a:latin typeface="+mj-lt"/>
              </a:rPr>
              <a:t>Standardization of core elements of a software</a:t>
            </a:r>
          </a:p>
          <a:p>
            <a:pPr lvl="0" algn="just">
              <a:lnSpc>
                <a:spcPct val="250000"/>
              </a:lnSpc>
            </a:pPr>
            <a:r>
              <a:rPr lang="en-IN" sz="2400" dirty="0" smtClean="0">
                <a:latin typeface="+mj-lt"/>
              </a:rPr>
              <a:t>Defining domain specific rule-sets, workflows &amp; meta data</a:t>
            </a:r>
          </a:p>
          <a:p>
            <a:pPr lvl="0" algn="just">
              <a:lnSpc>
                <a:spcPct val="150000"/>
              </a:lnSpc>
            </a:pPr>
            <a:r>
              <a:rPr lang="en-IN" sz="2400" dirty="0" smtClean="0">
                <a:latin typeface="+mj-lt"/>
              </a:rPr>
              <a:t>Developing on a ‘Service Oriented Architecture’ to be able to add more services</a:t>
            </a:r>
          </a:p>
          <a:p>
            <a:pPr lvl="0" algn="just">
              <a:lnSpc>
                <a:spcPct val="250000"/>
              </a:lnSpc>
            </a:pPr>
            <a:r>
              <a:rPr lang="en-IN" sz="2400" dirty="0" smtClean="0">
                <a:latin typeface="+mj-lt"/>
              </a:rPr>
              <a:t>Finally, be able to deliver ‘Software as a Service’</a:t>
            </a:r>
            <a:endParaRPr lang="en-IN" sz="2400" dirty="0">
              <a:latin typeface="+mj-lt"/>
            </a:endParaRPr>
          </a:p>
        </p:txBody>
      </p:sp>
    </p:spTree>
    <p:extLst>
      <p:ext uri="{BB962C8B-B14F-4D97-AF65-F5344CB8AC3E}">
        <p14:creationId xmlns:p14="http://schemas.microsoft.com/office/powerpoint/2010/main" xmlns="" val="295155780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773"/>
            <a:ext cx="8229600" cy="754455"/>
          </a:xfrm>
        </p:spPr>
        <p:txBody>
          <a:bodyPr>
            <a:normAutofit/>
          </a:bodyPr>
          <a:lstStyle/>
          <a:p>
            <a:r>
              <a:rPr lang="en-IN" sz="4000" dirty="0" smtClean="0">
                <a:solidFill>
                  <a:schemeClr val="tx1"/>
                </a:solidFill>
                <a:cs typeface="Times New Roman" pitchFamily="18" charset="0"/>
              </a:rPr>
              <a:t>Productization Characteristics</a:t>
            </a:r>
          </a:p>
        </p:txBody>
      </p:sp>
      <p:sp>
        <p:nvSpPr>
          <p:cNvPr id="3" name="Content Placeholder 2"/>
          <p:cNvSpPr>
            <a:spLocks noGrp="1"/>
          </p:cNvSpPr>
          <p:nvPr>
            <p:ph idx="1"/>
          </p:nvPr>
        </p:nvSpPr>
        <p:spPr>
          <a:xfrm>
            <a:off x="228600" y="838200"/>
            <a:ext cx="8763000" cy="5867400"/>
          </a:xfrm>
        </p:spPr>
        <p:txBody>
          <a:bodyPr>
            <a:noAutofit/>
          </a:bodyPr>
          <a:lstStyle/>
          <a:p>
            <a:pPr lvl="1" algn="just">
              <a:lnSpc>
                <a:spcPct val="150000"/>
              </a:lnSpc>
            </a:pPr>
            <a:r>
              <a:rPr lang="en-IN" sz="1800" b="1" u="sng" dirty="0" smtClean="0">
                <a:latin typeface="+mj-lt"/>
              </a:rPr>
              <a:t>Application Design &amp; Standards Adoption</a:t>
            </a:r>
          </a:p>
          <a:p>
            <a:pPr lvl="2" algn="just"/>
            <a:r>
              <a:rPr lang="en-IN" sz="2000" dirty="0" smtClean="0">
                <a:latin typeface="+mj-lt"/>
              </a:rPr>
              <a:t>Loose Coupling, Service Abstraction, Discoverability, Transparency &amp; Granularity</a:t>
            </a:r>
          </a:p>
          <a:p>
            <a:pPr lvl="2" algn="just"/>
            <a:r>
              <a:rPr lang="en-IN" sz="2000" dirty="0" smtClean="0">
                <a:latin typeface="+mj-lt"/>
              </a:rPr>
              <a:t>Industry standards such as IEEE,  CMMI, ISO, Meta-Data Standards etc. referred</a:t>
            </a:r>
          </a:p>
          <a:p>
            <a:pPr lvl="1" algn="just"/>
            <a:r>
              <a:rPr lang="en-IN" sz="2000" b="1" u="sng" dirty="0" smtClean="0">
                <a:latin typeface="+mj-lt"/>
              </a:rPr>
              <a:t>Solution Engineering (including Configurable &amp; Customizable Components)</a:t>
            </a:r>
          </a:p>
          <a:p>
            <a:pPr lvl="2" algn="just"/>
            <a:r>
              <a:rPr lang="en-IN" sz="2000" dirty="0" smtClean="0">
                <a:latin typeface="+mj-lt"/>
              </a:rPr>
              <a:t>Configurable - Meta-data, Screen Labels, Alerts &amp; Messages, Reports, Workflows,  Business Rules, Dashboards etc.</a:t>
            </a:r>
          </a:p>
          <a:p>
            <a:pPr lvl="2" algn="just"/>
            <a:r>
              <a:rPr lang="en-IN" sz="2000" dirty="0" smtClean="0">
                <a:latin typeface="+mj-lt"/>
              </a:rPr>
              <a:t>Customizable - Modular development &amp; integration within application</a:t>
            </a:r>
          </a:p>
          <a:p>
            <a:pPr lvl="1" algn="just"/>
            <a:r>
              <a:rPr lang="en-IN" sz="2000" b="1" u="sng" dirty="0" smtClean="0">
                <a:latin typeface="+mj-lt"/>
              </a:rPr>
              <a:t>Interoperability &amp; Integration Capabilities (including Multilingual)</a:t>
            </a:r>
          </a:p>
          <a:p>
            <a:pPr lvl="2" algn="just"/>
            <a:r>
              <a:rPr lang="en-IN" sz="2000" dirty="0" smtClean="0">
                <a:latin typeface="+mj-lt"/>
              </a:rPr>
              <a:t>Published &amp; Subscribed Methods (JMS, RSS etc.)</a:t>
            </a:r>
          </a:p>
          <a:p>
            <a:pPr lvl="2" algn="just"/>
            <a:r>
              <a:rPr lang="en-IN" sz="2000" dirty="0" smtClean="0">
                <a:latin typeface="+mj-lt"/>
              </a:rPr>
              <a:t>Asynchronous, Synchronous &amp; Batch Modes</a:t>
            </a:r>
          </a:p>
          <a:p>
            <a:pPr lvl="2" algn="just"/>
            <a:r>
              <a:rPr lang="en-IN" sz="2000" dirty="0" smtClean="0">
                <a:latin typeface="+mj-lt"/>
              </a:rPr>
              <a:t>Web Services, APIs, Gateways, UNICODE complaint, self learning data dictionaries</a:t>
            </a:r>
          </a:p>
          <a:p>
            <a:pPr lvl="2" algn="just"/>
            <a:r>
              <a:rPr lang="en-IN" sz="2000" dirty="0" smtClean="0">
                <a:latin typeface="+mj-lt"/>
              </a:rPr>
              <a:t>Application accessibility on external devices – handhelds, tablets &amp; smartphones</a:t>
            </a:r>
          </a:p>
        </p:txBody>
      </p:sp>
    </p:spTree>
    <p:extLst>
      <p:ext uri="{BB962C8B-B14F-4D97-AF65-F5344CB8AC3E}">
        <p14:creationId xmlns:p14="http://schemas.microsoft.com/office/powerpoint/2010/main" xmlns="" val="2820537429"/>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762000"/>
          </a:xfrm>
        </p:spPr>
        <p:txBody>
          <a:bodyPr>
            <a:normAutofit/>
          </a:bodyPr>
          <a:lstStyle/>
          <a:p>
            <a:r>
              <a:rPr lang="en-IN" sz="4000" dirty="0" smtClean="0">
                <a:solidFill>
                  <a:schemeClr val="tx1"/>
                </a:solidFill>
                <a:cs typeface="Times New Roman" pitchFamily="18" charset="0"/>
              </a:rPr>
              <a:t>Productization Characteristics Contd...</a:t>
            </a:r>
          </a:p>
        </p:txBody>
      </p:sp>
      <p:sp>
        <p:nvSpPr>
          <p:cNvPr id="3" name="Content Placeholder 2"/>
          <p:cNvSpPr>
            <a:spLocks noGrp="1"/>
          </p:cNvSpPr>
          <p:nvPr>
            <p:ph idx="1"/>
          </p:nvPr>
        </p:nvSpPr>
        <p:spPr>
          <a:xfrm>
            <a:off x="457200" y="990600"/>
            <a:ext cx="8229600" cy="5486400"/>
          </a:xfrm>
        </p:spPr>
        <p:txBody>
          <a:bodyPr>
            <a:normAutofit/>
          </a:bodyPr>
          <a:lstStyle/>
          <a:p>
            <a:pPr lvl="1" algn="just">
              <a:lnSpc>
                <a:spcPct val="150000"/>
              </a:lnSpc>
            </a:pPr>
            <a:r>
              <a:rPr lang="en-IN" sz="2000" b="1" u="sng" dirty="0" smtClean="0">
                <a:latin typeface="+mj-lt"/>
              </a:rPr>
              <a:t>Documentation, Certification &amp; Release Management</a:t>
            </a:r>
          </a:p>
          <a:p>
            <a:pPr lvl="2" algn="just">
              <a:lnSpc>
                <a:spcPct val="150000"/>
              </a:lnSpc>
            </a:pPr>
            <a:r>
              <a:rPr lang="en-IN" sz="2000" dirty="0" smtClean="0">
                <a:latin typeface="+mj-lt"/>
              </a:rPr>
              <a:t>Project </a:t>
            </a:r>
            <a:r>
              <a:rPr lang="en-IN" sz="2000" dirty="0" err="1" smtClean="0">
                <a:latin typeface="+mj-lt"/>
              </a:rPr>
              <a:t>Artifacts</a:t>
            </a:r>
            <a:r>
              <a:rPr lang="en-IN" sz="2000" dirty="0" smtClean="0">
                <a:latin typeface="+mj-lt"/>
              </a:rPr>
              <a:t> </a:t>
            </a:r>
            <a:r>
              <a:rPr lang="en-IN" sz="2000" dirty="0" smtClean="0">
                <a:latin typeface="+mj-lt"/>
              </a:rPr>
              <a:t>– FRS, SRS, RTM, User Manual etc.</a:t>
            </a:r>
          </a:p>
          <a:p>
            <a:pPr lvl="2" algn="just">
              <a:lnSpc>
                <a:spcPct val="150000"/>
              </a:lnSpc>
            </a:pPr>
            <a:r>
              <a:rPr lang="en-IN" sz="2000" dirty="0" smtClean="0">
                <a:latin typeface="+mj-lt"/>
              </a:rPr>
              <a:t>Functional Testing, Performance Testing &amp; Security Testing</a:t>
            </a:r>
          </a:p>
          <a:p>
            <a:pPr lvl="1" algn="just">
              <a:lnSpc>
                <a:spcPct val="150000"/>
              </a:lnSpc>
            </a:pPr>
            <a:r>
              <a:rPr lang="en-IN" sz="2000" b="1" u="sng" dirty="0" smtClean="0">
                <a:latin typeface="+mj-lt"/>
              </a:rPr>
              <a:t>Application Sizing &amp; Scalability</a:t>
            </a:r>
          </a:p>
          <a:p>
            <a:pPr lvl="2" algn="just">
              <a:lnSpc>
                <a:spcPct val="150000"/>
              </a:lnSpc>
            </a:pPr>
            <a:r>
              <a:rPr lang="en-IN" sz="2000" dirty="0" smtClean="0">
                <a:latin typeface="+mj-lt"/>
              </a:rPr>
              <a:t>Bandwidth throttled environments</a:t>
            </a:r>
          </a:p>
          <a:p>
            <a:pPr lvl="2" algn="just">
              <a:lnSpc>
                <a:spcPct val="150000"/>
              </a:lnSpc>
            </a:pPr>
            <a:r>
              <a:rPr lang="en-IN" sz="2000" dirty="0" smtClean="0">
                <a:latin typeface="+mj-lt"/>
              </a:rPr>
              <a:t>Low technical &amp; infrastructure resource consumption </a:t>
            </a:r>
          </a:p>
          <a:p>
            <a:pPr lvl="2" algn="just">
              <a:lnSpc>
                <a:spcPct val="150000"/>
              </a:lnSpc>
            </a:pPr>
            <a:r>
              <a:rPr lang="en-IN" sz="2000" dirty="0" smtClean="0">
                <a:latin typeface="+mj-lt"/>
              </a:rPr>
              <a:t>Cloud Enabled </a:t>
            </a:r>
          </a:p>
          <a:p>
            <a:pPr lvl="1" algn="just">
              <a:lnSpc>
                <a:spcPct val="150000"/>
              </a:lnSpc>
            </a:pPr>
            <a:r>
              <a:rPr lang="en-IN" sz="2000" b="1" u="sng" dirty="0" smtClean="0">
                <a:latin typeface="+mj-lt"/>
              </a:rPr>
              <a:t>Intellectual Property Rights</a:t>
            </a:r>
          </a:p>
          <a:p>
            <a:pPr lvl="2" algn="just">
              <a:lnSpc>
                <a:spcPct val="150000"/>
              </a:lnSpc>
            </a:pPr>
            <a:r>
              <a:rPr lang="en-IN" sz="2000" dirty="0" smtClean="0">
                <a:latin typeface="+mj-lt"/>
              </a:rPr>
              <a:t>Clear definition of rights &amp; usage</a:t>
            </a:r>
          </a:p>
          <a:p>
            <a:pPr lvl="2" algn="just">
              <a:lnSpc>
                <a:spcPct val="150000"/>
              </a:lnSpc>
            </a:pPr>
            <a:r>
              <a:rPr lang="en-IN" sz="2000" dirty="0" smtClean="0">
                <a:latin typeface="+mj-lt"/>
              </a:rPr>
              <a:t>Ability to have viable business model developed on it </a:t>
            </a:r>
          </a:p>
        </p:txBody>
      </p:sp>
    </p:spTree>
    <p:extLst>
      <p:ext uri="{BB962C8B-B14F-4D97-AF65-F5344CB8AC3E}">
        <p14:creationId xmlns:p14="http://schemas.microsoft.com/office/powerpoint/2010/main" xmlns="" val="2032591969"/>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67544" y="1916832"/>
            <a:ext cx="6192688" cy="1143000"/>
          </a:xfrm>
        </p:spPr>
        <p:txBody>
          <a:bodyPr>
            <a:normAutofit fontScale="90000"/>
          </a:bodyPr>
          <a:lstStyle/>
          <a:p>
            <a:r>
              <a:rPr lang="en-IN" dirty="0" smtClean="0"/>
              <a:t/>
            </a:r>
            <a:br>
              <a:rPr lang="en-IN" dirty="0" smtClean="0"/>
            </a:br>
            <a:endParaRPr lang="en-IN" dirty="0"/>
          </a:p>
        </p:txBody>
      </p:sp>
      <p:sp>
        <p:nvSpPr>
          <p:cNvPr id="9" name="Rectangle 8"/>
          <p:cNvSpPr/>
          <p:nvPr/>
        </p:nvSpPr>
        <p:spPr>
          <a:xfrm>
            <a:off x="971600" y="1628800"/>
            <a:ext cx="4572000" cy="2677656"/>
          </a:xfrm>
          <a:prstGeom prst="rect">
            <a:avLst/>
          </a:prstGeom>
        </p:spPr>
        <p:txBody>
          <a:bodyPr wrap="square">
            <a:spAutoFit/>
          </a:bodyPr>
          <a:lstStyle/>
          <a:p>
            <a:r>
              <a:rPr lang="en-AU" sz="3200" dirty="0" smtClean="0">
                <a:latin typeface="Arial" pitchFamily="34" charset="0"/>
                <a:cs typeface="Arial" pitchFamily="34" charset="0"/>
              </a:rPr>
              <a:t>Cloud and Big data are converging technologies</a:t>
            </a:r>
            <a:br>
              <a:rPr lang="en-AU" sz="3200" dirty="0" smtClean="0">
                <a:latin typeface="Arial" pitchFamily="34" charset="0"/>
                <a:cs typeface="Arial" pitchFamily="34" charset="0"/>
              </a:rPr>
            </a:br>
            <a:r>
              <a:rPr lang="en-AU" sz="3200" dirty="0" smtClean="0">
                <a:latin typeface="Arial" pitchFamily="34" charset="0"/>
                <a:cs typeface="Arial" pitchFamily="34" charset="0"/>
              </a:rPr>
              <a:t>	</a:t>
            </a:r>
            <a:r>
              <a:rPr lang="en-AU" sz="2400" dirty="0" smtClean="0">
                <a:latin typeface="Arial" pitchFamily="34" charset="0"/>
                <a:cs typeface="Arial" pitchFamily="34" charset="0"/>
              </a:rPr>
              <a:t>Cloud can be </a:t>
            </a:r>
            <a:r>
              <a:rPr lang="en-IN" sz="2400" dirty="0" smtClean="0"/>
              <a:t>can leveraged for </a:t>
            </a:r>
            <a:r>
              <a:rPr lang="en-IN" sz="2400" dirty="0" smtClean="0">
                <a:solidFill>
                  <a:srgbClr val="FF0000"/>
                </a:solidFill>
              </a:rPr>
              <a:t>data processing, storage and distribution for Big data analytics</a:t>
            </a:r>
            <a:endParaRPr lang="en-IN" sz="2400" dirty="0">
              <a:solidFill>
                <a:srgbClr val="FF0000"/>
              </a:solidFill>
            </a:endParaRPr>
          </a:p>
        </p:txBody>
      </p:sp>
      <p:pic>
        <p:nvPicPr>
          <p:cNvPr id="10" name="Picture 2" descr="http://siliconangle.com/files/2012/07/big-data-cloud.png">
            <a:hlinkClick r:id="rId2"/>
          </p:cNvPr>
          <p:cNvPicPr>
            <a:picLocks noChangeAspect="1" noChangeArrowheads="1"/>
          </p:cNvPicPr>
          <p:nvPr/>
        </p:nvPicPr>
        <p:blipFill>
          <a:blip r:embed="rId3" cstate="print"/>
          <a:srcRect/>
          <a:stretch>
            <a:fillRect/>
          </a:stretch>
        </p:blipFill>
        <p:spPr bwMode="auto">
          <a:xfrm>
            <a:off x="5678804" y="1988839"/>
            <a:ext cx="2565604" cy="256968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8077200" cy="4953000"/>
          </a:xfrm>
        </p:spPr>
        <p:txBody>
          <a:bodyPr>
            <a:noAutofit/>
          </a:bodyPr>
          <a:lstStyle/>
          <a:p>
            <a:pPr>
              <a:spcBef>
                <a:spcPts val="600"/>
              </a:spcBef>
            </a:pPr>
            <a:r>
              <a:rPr lang="en-US" sz="2400" u="sng" dirty="0" smtClean="0">
                <a:cs typeface="Arial" pitchFamily="34" charset="0"/>
              </a:rPr>
              <a:t>Optimum utilization</a:t>
            </a:r>
            <a:r>
              <a:rPr lang="en-US" sz="2400" dirty="0" smtClean="0">
                <a:cs typeface="Arial" pitchFamily="34" charset="0"/>
              </a:rPr>
              <a:t> of Infrastructure</a:t>
            </a:r>
          </a:p>
          <a:p>
            <a:pPr>
              <a:spcBef>
                <a:spcPts val="600"/>
              </a:spcBef>
            </a:pPr>
            <a:r>
              <a:rPr lang="en-US" sz="2400" u="sng" dirty="0" smtClean="0">
                <a:cs typeface="Arial" pitchFamily="34" charset="0"/>
              </a:rPr>
              <a:t>Speeding up</a:t>
            </a:r>
            <a:r>
              <a:rPr lang="en-US" sz="2400" dirty="0" smtClean="0">
                <a:cs typeface="Arial" pitchFamily="34" charset="0"/>
              </a:rPr>
              <a:t> the IT procurement cycle for </a:t>
            </a:r>
            <a:r>
              <a:rPr lang="en-US" sz="2400" dirty="0" err="1" smtClean="0">
                <a:cs typeface="Arial" pitchFamily="34" charset="0"/>
              </a:rPr>
              <a:t>eGov</a:t>
            </a:r>
            <a:r>
              <a:rPr lang="en-US" sz="2400" dirty="0" smtClean="0">
                <a:cs typeface="Arial" pitchFamily="34" charset="0"/>
              </a:rPr>
              <a:t> applications </a:t>
            </a:r>
          </a:p>
          <a:p>
            <a:pPr marL="800100" lvl="3" indent="-342900">
              <a:spcBef>
                <a:spcPts val="600"/>
              </a:spcBef>
            </a:pPr>
            <a:r>
              <a:rPr lang="en-US" dirty="0" smtClean="0">
                <a:cs typeface="Arial" pitchFamily="34" charset="0"/>
              </a:rPr>
              <a:t>Moving from </a:t>
            </a:r>
            <a:r>
              <a:rPr lang="en-US" dirty="0" err="1" smtClean="0">
                <a:cs typeface="Arial" pitchFamily="34" charset="0"/>
              </a:rPr>
              <a:t>Capex</a:t>
            </a:r>
            <a:r>
              <a:rPr lang="en-US" dirty="0" smtClean="0">
                <a:cs typeface="Arial" pitchFamily="34" charset="0"/>
              </a:rPr>
              <a:t> to </a:t>
            </a:r>
            <a:r>
              <a:rPr lang="en-US" dirty="0" err="1" smtClean="0">
                <a:cs typeface="Arial" pitchFamily="34" charset="0"/>
              </a:rPr>
              <a:t>Opex</a:t>
            </a:r>
            <a:r>
              <a:rPr lang="en-US" dirty="0" smtClean="0">
                <a:cs typeface="Arial" pitchFamily="34" charset="0"/>
              </a:rPr>
              <a:t> model </a:t>
            </a:r>
          </a:p>
          <a:p>
            <a:pPr>
              <a:spcBef>
                <a:spcPts val="600"/>
              </a:spcBef>
            </a:pPr>
            <a:r>
              <a:rPr lang="en-US" sz="2400" dirty="0" smtClean="0">
                <a:cs typeface="Arial" pitchFamily="34" charset="0"/>
              </a:rPr>
              <a:t>Infrastructure elasticity – scale up and scale down based on the load</a:t>
            </a:r>
          </a:p>
          <a:p>
            <a:pPr>
              <a:spcBef>
                <a:spcPts val="600"/>
              </a:spcBef>
            </a:pPr>
            <a:r>
              <a:rPr lang="en-US" sz="2400" dirty="0" smtClean="0">
                <a:cs typeface="Arial" pitchFamily="34" charset="0"/>
              </a:rPr>
              <a:t>Easy </a:t>
            </a:r>
            <a:r>
              <a:rPr lang="en-US" sz="2400" u="sng" dirty="0" smtClean="0">
                <a:cs typeface="Arial" pitchFamily="34" charset="0"/>
              </a:rPr>
              <a:t>replication</a:t>
            </a:r>
            <a:r>
              <a:rPr lang="en-US" sz="2400" dirty="0" smtClean="0">
                <a:cs typeface="Arial" pitchFamily="34" charset="0"/>
              </a:rPr>
              <a:t> of successful applications across States to avoid duplication of effort &amp; cost in development of similar applications.</a:t>
            </a:r>
          </a:p>
          <a:p>
            <a:pPr lvl="1">
              <a:spcBef>
                <a:spcPts val="600"/>
              </a:spcBef>
            </a:pPr>
            <a:r>
              <a:rPr lang="en-US" sz="2000" dirty="0" smtClean="0">
                <a:cs typeface="Arial" pitchFamily="34" charset="0"/>
              </a:rPr>
              <a:t>Configurable &amp; multi tenant applications</a:t>
            </a:r>
          </a:p>
          <a:p>
            <a:pPr>
              <a:spcBef>
                <a:spcPts val="600"/>
              </a:spcBef>
            </a:pPr>
            <a:r>
              <a:rPr lang="en-US" sz="2400" dirty="0" smtClean="0">
                <a:cs typeface="Arial" pitchFamily="34" charset="0"/>
              </a:rPr>
              <a:t>Availability of certified applications following common standards at one place</a:t>
            </a:r>
          </a:p>
          <a:p>
            <a:pPr lvl="1">
              <a:spcBef>
                <a:spcPts val="600"/>
              </a:spcBef>
            </a:pPr>
            <a:r>
              <a:rPr lang="en-US" sz="2000" dirty="0" smtClean="0">
                <a:cs typeface="Arial" pitchFamily="34" charset="0"/>
              </a:rPr>
              <a:t>Creation of an e-Gov </a:t>
            </a:r>
            <a:r>
              <a:rPr lang="en-US" sz="2000" dirty="0" err="1" smtClean="0">
                <a:cs typeface="Arial" pitchFamily="34" charset="0"/>
              </a:rPr>
              <a:t>AppStore</a:t>
            </a:r>
            <a:endParaRPr lang="en-US" sz="2000" dirty="0" smtClean="0">
              <a:cs typeface="Arial" pitchFamily="34" charset="0"/>
            </a:endParaRPr>
          </a:p>
          <a:p>
            <a:pPr marL="342900" lvl="1" indent="-342900">
              <a:spcBef>
                <a:spcPts val="600"/>
              </a:spcBef>
              <a:buFont typeface="Arial" charset="0"/>
              <a:buChar char="•"/>
            </a:pPr>
            <a:r>
              <a:rPr lang="en-US" sz="2400" dirty="0" smtClean="0">
                <a:cs typeface="Arial" pitchFamily="34" charset="0"/>
              </a:rPr>
              <a:t>Providing a </a:t>
            </a:r>
            <a:r>
              <a:rPr lang="en-US" sz="2400" u="sng" dirty="0" smtClean="0">
                <a:cs typeface="Arial" pitchFamily="34" charset="0"/>
              </a:rPr>
              <a:t>secured, unified cyber space </a:t>
            </a:r>
            <a:r>
              <a:rPr lang="en-US" sz="2400" dirty="0" smtClean="0">
                <a:cs typeface="Arial" pitchFamily="34" charset="0"/>
              </a:rPr>
              <a:t>for shared government </a:t>
            </a:r>
            <a:r>
              <a:rPr lang="en-US" sz="2400" u="sng" dirty="0" smtClean="0">
                <a:cs typeface="Arial" pitchFamily="34" charset="0"/>
              </a:rPr>
              <a:t>services and infrastructure on demand </a:t>
            </a:r>
          </a:p>
          <a:p>
            <a:pPr marL="342900" lvl="1" indent="-342900">
              <a:spcBef>
                <a:spcPts val="600"/>
              </a:spcBef>
              <a:buFont typeface="Arial" charset="0"/>
              <a:buChar char="•"/>
            </a:pPr>
            <a:endParaRPr lang="en-US" sz="2400" u="sng" dirty="0" smtClean="0">
              <a:cs typeface="Arial" pitchFamily="34" charset="0"/>
            </a:endParaRPr>
          </a:p>
          <a:p>
            <a:pPr marL="342900" lvl="1" indent="-342900">
              <a:spcBef>
                <a:spcPts val="600"/>
              </a:spcBef>
              <a:buFont typeface="Arial" charset="0"/>
              <a:buChar char="•"/>
            </a:pPr>
            <a:endParaRPr lang="en-US" sz="2400" dirty="0" smtClean="0">
              <a:cs typeface="Arial" pitchFamily="34" charset="0"/>
            </a:endParaRPr>
          </a:p>
          <a:p>
            <a:pPr>
              <a:spcBef>
                <a:spcPts val="600"/>
              </a:spcBef>
            </a:pPr>
            <a:endParaRPr lang="en-US" sz="2400" dirty="0" smtClean="0">
              <a:cs typeface="Arial" pitchFamily="34" charset="0"/>
            </a:endParaRPr>
          </a:p>
        </p:txBody>
      </p:sp>
      <p:sp>
        <p:nvSpPr>
          <p:cNvPr id="6" name="Title 1"/>
          <p:cNvSpPr>
            <a:spLocks noGrp="1"/>
          </p:cNvSpPr>
          <p:nvPr>
            <p:ph type="title"/>
          </p:nvPr>
        </p:nvSpPr>
        <p:spPr>
          <a:xfrm>
            <a:off x="533400" y="0"/>
            <a:ext cx="8229600" cy="639762"/>
          </a:xfrm>
        </p:spPr>
        <p:txBody>
          <a:bodyPr>
            <a:normAutofit/>
          </a:bodyPr>
          <a:lstStyle/>
          <a:p>
            <a:r>
              <a:rPr lang="en-US" sz="3200" b="1" dirty="0" smtClean="0"/>
              <a:t>Need of the hour</a:t>
            </a:r>
            <a:endParaRPr lang="en-GB" sz="3200" b="1" dirty="0">
              <a:latin typeface="Arial" pitchFamily="34" charset="0"/>
              <a:cs typeface="Arial" pitchFamily="34" charset="0"/>
            </a:endParaRPr>
          </a:p>
        </p:txBody>
      </p:sp>
      <p:sp>
        <p:nvSpPr>
          <p:cNvPr id="7" name="Slide Number Placeholder 6"/>
          <p:cNvSpPr>
            <a:spLocks noGrp="1"/>
          </p:cNvSpPr>
          <p:nvPr>
            <p:ph type="sldNum" sz="quarter" idx="4294967295"/>
          </p:nvPr>
        </p:nvSpPr>
        <p:spPr>
          <a:xfrm>
            <a:off x="6553200" y="6356350"/>
            <a:ext cx="2133600" cy="365125"/>
          </a:xfrm>
          <a:prstGeom prst="rect">
            <a:avLst/>
          </a:prstGeom>
        </p:spPr>
        <p:txBody>
          <a:bodyPr/>
          <a:lstStyle/>
          <a:p>
            <a:fld id="{DBE435B4-3F7B-460C-B84E-7A4FFB9EDDF7}" type="slidenum">
              <a:rPr lang="en-GB" smtClean="0"/>
              <a:pPr/>
              <a:t>5</a:t>
            </a:fld>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eTaal</a:t>
            </a:r>
            <a:r>
              <a:rPr lang="en-US" dirty="0" smtClean="0"/>
              <a:t> data analysis</a:t>
            </a:r>
            <a:endParaRPr lang="en-IN" dirty="0"/>
          </a:p>
        </p:txBody>
      </p:sp>
      <p:sp>
        <p:nvSpPr>
          <p:cNvPr id="3" name="Content Placeholder 2"/>
          <p:cNvSpPr>
            <a:spLocks noGrp="1"/>
          </p:cNvSpPr>
          <p:nvPr>
            <p:ph idx="1"/>
          </p:nvPr>
        </p:nvSpPr>
        <p:spPr>
          <a:xfrm>
            <a:off x="457200" y="1600200"/>
            <a:ext cx="8229600" cy="4133055"/>
          </a:xfrm>
        </p:spPr>
        <p:txBody>
          <a:bodyPr>
            <a:normAutofit lnSpcReduction="10000"/>
          </a:bodyPr>
          <a:lstStyle/>
          <a:p>
            <a:r>
              <a:rPr lang="en-US" dirty="0" smtClean="0"/>
              <a:t>Health of the services</a:t>
            </a:r>
          </a:p>
          <a:p>
            <a:pPr lvl="1"/>
            <a:r>
              <a:rPr lang="en-US" dirty="0" err="1" smtClean="0"/>
              <a:t>Statewise</a:t>
            </a:r>
            <a:r>
              <a:rPr lang="en-US" dirty="0" smtClean="0"/>
              <a:t>, </a:t>
            </a:r>
            <a:r>
              <a:rPr lang="en-US" dirty="0" err="1" smtClean="0"/>
              <a:t>timewise</a:t>
            </a:r>
            <a:endParaRPr lang="en-US" dirty="0" smtClean="0"/>
          </a:p>
          <a:p>
            <a:r>
              <a:rPr lang="en-US" dirty="0" smtClean="0"/>
              <a:t>Comparative analysis</a:t>
            </a:r>
          </a:p>
          <a:p>
            <a:r>
              <a:rPr lang="en-US" dirty="0" smtClean="0"/>
              <a:t>look at the 3 Vs of the Big data </a:t>
            </a:r>
          </a:p>
          <a:p>
            <a:pPr lvl="1"/>
            <a:r>
              <a:rPr lang="en-US" dirty="0" smtClean="0"/>
              <a:t>Decoding volume</a:t>
            </a:r>
          </a:p>
          <a:p>
            <a:pPr lvl="1"/>
            <a:r>
              <a:rPr lang="en-US" dirty="0" smtClean="0"/>
              <a:t>Decoding variety</a:t>
            </a:r>
          </a:p>
          <a:p>
            <a:pPr lvl="1"/>
            <a:r>
              <a:rPr lang="en-US" dirty="0" smtClean="0"/>
              <a:t>Decoding velocity</a:t>
            </a:r>
            <a:endParaRPr lang="en-IN" dirty="0" smtClean="0"/>
          </a:p>
          <a:p>
            <a:r>
              <a:rPr lang="en-US" dirty="0" smtClean="0"/>
              <a:t>Better reforms and planning</a:t>
            </a:r>
            <a:endParaRPr lang="en-IN"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IN" sz="2800" b="1" dirty="0" smtClean="0">
                <a:latin typeface="+mn-lt"/>
              </a:rPr>
              <a:t>Sources of BIG DATA in Government</a:t>
            </a:r>
            <a:endParaRPr lang="en-IN" sz="2800" b="1" dirty="0">
              <a:latin typeface="+mn-lt"/>
            </a:endParaRPr>
          </a:p>
        </p:txBody>
      </p:sp>
      <p:sp>
        <p:nvSpPr>
          <p:cNvPr id="3" name="Content Placeholder 2"/>
          <p:cNvSpPr>
            <a:spLocks noGrp="1"/>
          </p:cNvSpPr>
          <p:nvPr>
            <p:ph idx="1"/>
          </p:nvPr>
        </p:nvSpPr>
        <p:spPr>
          <a:xfrm>
            <a:off x="609600" y="1340768"/>
            <a:ext cx="8001000" cy="5328592"/>
          </a:xfrm>
        </p:spPr>
        <p:txBody>
          <a:bodyPr/>
          <a:lstStyle/>
          <a:p>
            <a:pPr marL="182880" indent="-182880">
              <a:lnSpc>
                <a:spcPct val="150000"/>
              </a:lnSpc>
              <a:spcAft>
                <a:spcPts val="600"/>
              </a:spcAft>
            </a:pPr>
            <a:r>
              <a:rPr lang="en-US" sz="2400" dirty="0" smtClean="0">
                <a:latin typeface="Arial" pitchFamily="34" charset="0"/>
                <a:cs typeface="Arial" pitchFamily="34" charset="0"/>
              </a:rPr>
              <a:t>Source of Big Data</a:t>
            </a:r>
          </a:p>
          <a:p>
            <a:pPr marL="582930" lvl="1" indent="-182880">
              <a:lnSpc>
                <a:spcPct val="150000"/>
              </a:lnSpc>
              <a:spcAft>
                <a:spcPts val="600"/>
              </a:spcAft>
            </a:pPr>
            <a:r>
              <a:rPr lang="en-US" sz="2000" dirty="0" smtClean="0">
                <a:latin typeface="Arial" pitchFamily="34" charset="0"/>
                <a:cs typeface="Arial" pitchFamily="34" charset="0"/>
              </a:rPr>
              <a:t>Census Data</a:t>
            </a:r>
          </a:p>
          <a:p>
            <a:pPr marL="582930" lvl="1" indent="-182880">
              <a:lnSpc>
                <a:spcPct val="150000"/>
              </a:lnSpc>
              <a:spcAft>
                <a:spcPts val="600"/>
              </a:spcAft>
            </a:pPr>
            <a:r>
              <a:rPr lang="en-US" sz="2000" dirty="0" smtClean="0">
                <a:latin typeface="Arial" pitchFamily="34" charset="0"/>
                <a:cs typeface="Arial" pitchFamily="34" charset="0"/>
              </a:rPr>
              <a:t>Public Services Data</a:t>
            </a:r>
          </a:p>
          <a:p>
            <a:pPr marL="582930" lvl="1" indent="-182880">
              <a:lnSpc>
                <a:spcPct val="150000"/>
              </a:lnSpc>
              <a:spcAft>
                <a:spcPts val="600"/>
              </a:spcAft>
            </a:pPr>
            <a:r>
              <a:rPr lang="en-US" sz="2000" dirty="0" smtClean="0">
                <a:latin typeface="Arial" pitchFamily="34" charset="0"/>
                <a:cs typeface="Arial" pitchFamily="34" charset="0"/>
              </a:rPr>
              <a:t> Economic Data</a:t>
            </a:r>
          </a:p>
          <a:p>
            <a:pPr marL="582930" lvl="1" indent="-182880">
              <a:spcAft>
                <a:spcPts val="600"/>
              </a:spcAft>
            </a:pPr>
            <a:r>
              <a:rPr lang="en-US" sz="2000" dirty="0" smtClean="0">
                <a:latin typeface="Arial" pitchFamily="34" charset="0"/>
                <a:cs typeface="Arial" pitchFamily="34" charset="0"/>
              </a:rPr>
              <a:t>Forms &amp; Reports through</a:t>
            </a:r>
          </a:p>
          <a:p>
            <a:pPr marL="582930" lvl="1" indent="-182880">
              <a:spcAft>
                <a:spcPts val="600"/>
              </a:spcAft>
              <a:buNone/>
            </a:pPr>
            <a:r>
              <a:rPr lang="en-US" sz="2000" dirty="0" smtClean="0">
                <a:latin typeface="Arial" pitchFamily="34" charset="0"/>
                <a:cs typeface="Arial" pitchFamily="34" charset="0"/>
              </a:rPr>
              <a:t> 	citizen centric services</a:t>
            </a:r>
          </a:p>
          <a:p>
            <a:pPr marL="582930" lvl="1" indent="-182880">
              <a:spcAft>
                <a:spcPts val="600"/>
              </a:spcAft>
              <a:buNone/>
            </a:pPr>
            <a:r>
              <a:rPr lang="en-US" sz="2000" dirty="0" smtClean="0">
                <a:latin typeface="Arial" pitchFamily="34" charset="0"/>
                <a:cs typeface="Arial" pitchFamily="34" charset="0"/>
              </a:rPr>
              <a:t>_Social Networking</a:t>
            </a:r>
          </a:p>
          <a:p>
            <a:pPr marL="582930" lvl="1" indent="-182880">
              <a:spcAft>
                <a:spcPts val="600"/>
              </a:spcAft>
              <a:buNone/>
            </a:pPr>
            <a:r>
              <a:rPr lang="en-US" sz="2000" dirty="0" smtClean="0">
                <a:latin typeface="Arial" pitchFamily="34" charset="0"/>
                <a:cs typeface="Arial" pitchFamily="34" charset="0"/>
              </a:rPr>
              <a:t>- Mobile interface</a:t>
            </a:r>
          </a:p>
          <a:p>
            <a:pPr marL="582930" lvl="1" indent="-182880">
              <a:spcAft>
                <a:spcPts val="600"/>
              </a:spcAft>
              <a:buNone/>
            </a:pPr>
            <a:endParaRPr lang="en-US" sz="2000" dirty="0" smtClean="0">
              <a:latin typeface="Arial" pitchFamily="34" charset="0"/>
              <a:cs typeface="Arial" pitchFamily="34" charset="0"/>
            </a:endParaRPr>
          </a:p>
          <a:p>
            <a:pPr marL="582930" lvl="1" indent="-182880">
              <a:spcAft>
                <a:spcPts val="600"/>
              </a:spcAft>
              <a:buNone/>
            </a:pPr>
            <a:endParaRPr lang="en-US" sz="2000" dirty="0" smtClean="0">
              <a:latin typeface="Arial" pitchFamily="34" charset="0"/>
              <a:cs typeface="Arial" pitchFamily="34" charset="0"/>
            </a:endParaRPr>
          </a:p>
          <a:p>
            <a:pPr marL="582930" lvl="1" indent="-182880">
              <a:lnSpc>
                <a:spcPct val="150000"/>
              </a:lnSpc>
              <a:spcAft>
                <a:spcPts val="600"/>
              </a:spcAft>
              <a:buNone/>
            </a:pPr>
            <a:endParaRPr lang="en-US" sz="2000" dirty="0" smtClean="0">
              <a:latin typeface="Arial" pitchFamily="34" charset="0"/>
              <a:cs typeface="Arial" pitchFamily="34" charset="0"/>
            </a:endParaRPr>
          </a:p>
          <a:p>
            <a:pPr marL="582930" lvl="1" indent="-182880">
              <a:lnSpc>
                <a:spcPct val="150000"/>
              </a:lnSpc>
              <a:spcAft>
                <a:spcPts val="600"/>
              </a:spcAft>
              <a:buNone/>
            </a:pPr>
            <a:endParaRPr lang="en-US" dirty="0" smtClean="0">
              <a:latin typeface="Arial" pitchFamily="34" charset="0"/>
              <a:cs typeface="Arial" pitchFamily="34" charset="0"/>
            </a:endParaRPr>
          </a:p>
          <a:p>
            <a:pPr marL="582930" lvl="1" indent="-182880">
              <a:lnSpc>
                <a:spcPct val="150000"/>
              </a:lnSpc>
              <a:spcAft>
                <a:spcPts val="600"/>
              </a:spcAft>
            </a:pPr>
            <a:endParaRPr lang="en-US" dirty="0" smtClean="0">
              <a:latin typeface="Arial" pitchFamily="34" charset="0"/>
              <a:cs typeface="Arial" pitchFamily="34" charset="0"/>
            </a:endParaRPr>
          </a:p>
        </p:txBody>
      </p:sp>
      <p:sp>
        <p:nvSpPr>
          <p:cNvPr id="21" name="Right Brace 20"/>
          <p:cNvSpPr/>
          <p:nvPr/>
        </p:nvSpPr>
        <p:spPr>
          <a:xfrm>
            <a:off x="4191001" y="2362200"/>
            <a:ext cx="838199" cy="29718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 name="TextBox 21"/>
          <p:cNvSpPr txBox="1"/>
          <p:nvPr/>
        </p:nvSpPr>
        <p:spPr>
          <a:xfrm>
            <a:off x="5292080" y="2133600"/>
            <a:ext cx="3547120" cy="3416320"/>
          </a:xfrm>
          <a:prstGeom prst="rect">
            <a:avLst/>
          </a:prstGeom>
          <a:noFill/>
        </p:spPr>
        <p:txBody>
          <a:bodyPr wrap="square" rtlCol="0">
            <a:spAutoFit/>
          </a:bodyPr>
          <a:lstStyle/>
          <a:p>
            <a:pPr>
              <a:lnSpc>
                <a:spcPct val="150000"/>
              </a:lnSpc>
              <a:buFont typeface="Arial" pitchFamily="34" charset="0"/>
              <a:buChar char="•"/>
            </a:pPr>
            <a:r>
              <a:rPr lang="en-US" dirty="0" smtClean="0"/>
              <a:t> AADHAR , NPR, </a:t>
            </a:r>
          </a:p>
          <a:p>
            <a:pPr>
              <a:lnSpc>
                <a:spcPct val="150000"/>
              </a:lnSpc>
              <a:buFont typeface="Arial" pitchFamily="34" charset="0"/>
              <a:buChar char="•"/>
            </a:pPr>
            <a:r>
              <a:rPr lang="en-US" dirty="0" smtClean="0"/>
              <a:t> Mission Mode Projects e.g. e-Education, e-Healthcare, CCTNS, e-District </a:t>
            </a:r>
          </a:p>
          <a:p>
            <a:pPr>
              <a:lnSpc>
                <a:spcPct val="150000"/>
              </a:lnSpc>
              <a:buFont typeface="Arial" pitchFamily="34" charset="0"/>
              <a:buChar char="•"/>
            </a:pPr>
            <a:r>
              <a:rPr lang="en-US" dirty="0" smtClean="0"/>
              <a:t> Public Bodies like Municipalities</a:t>
            </a:r>
          </a:p>
          <a:p>
            <a:pPr>
              <a:lnSpc>
                <a:spcPct val="150000"/>
              </a:lnSpc>
              <a:buFont typeface="Arial" pitchFamily="34" charset="0"/>
              <a:buChar char="•"/>
            </a:pPr>
            <a:r>
              <a:rPr lang="en-US" dirty="0" smtClean="0"/>
              <a:t> Open Data initiative</a:t>
            </a:r>
          </a:p>
          <a:p>
            <a:pPr>
              <a:lnSpc>
                <a:spcPct val="150000"/>
              </a:lnSpc>
              <a:buFont typeface="Arial" pitchFamily="34" charset="0"/>
              <a:buChar char="•"/>
            </a:pPr>
            <a:r>
              <a:rPr lang="en-US" dirty="0" smtClean="0"/>
              <a:t>Mobile </a:t>
            </a:r>
            <a:r>
              <a:rPr lang="en-US" dirty="0" err="1" smtClean="0"/>
              <a:t>seva</a:t>
            </a:r>
            <a:endParaRPr lang="en-US" dirty="0" smtClean="0"/>
          </a:p>
          <a:p>
            <a:pPr>
              <a:lnSpc>
                <a:spcPct val="150000"/>
              </a:lnSpc>
              <a:buFont typeface="Arial" pitchFamily="34" charset="0"/>
              <a:buChar char="•"/>
            </a:pPr>
            <a:r>
              <a:rPr lang="en-US" dirty="0" smtClean="0"/>
              <a:t>Rapid replication</a:t>
            </a:r>
            <a:endParaRPr lang="en-GB"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52736"/>
          </a:xfrm>
        </p:spPr>
        <p:txBody>
          <a:bodyPr/>
          <a:lstStyle/>
          <a:p>
            <a:r>
              <a:rPr lang="en-US" sz="2800" dirty="0" smtClean="0">
                <a:latin typeface="Arial" pitchFamily="34" charset="0"/>
                <a:cs typeface="Arial" pitchFamily="34" charset="0"/>
              </a:rPr>
              <a:t>Use of BIG DATA in Government</a:t>
            </a:r>
            <a:endParaRPr lang="en-GB" sz="2800" dirty="0">
              <a:latin typeface="Arial" pitchFamily="34" charset="0"/>
              <a:cs typeface="Arial" pitchFamily="34" charset="0"/>
            </a:endParaRPr>
          </a:p>
        </p:txBody>
      </p:sp>
      <p:sp>
        <p:nvSpPr>
          <p:cNvPr id="3" name="Content Placeholder 2"/>
          <p:cNvSpPr>
            <a:spLocks noGrp="1"/>
          </p:cNvSpPr>
          <p:nvPr>
            <p:ph idx="1"/>
          </p:nvPr>
        </p:nvSpPr>
        <p:spPr>
          <a:xfrm>
            <a:off x="107504" y="1196752"/>
            <a:ext cx="6480720" cy="5472608"/>
          </a:xfrm>
        </p:spPr>
        <p:txBody>
          <a:bodyPr>
            <a:normAutofit fontScale="70000" lnSpcReduction="20000"/>
          </a:bodyPr>
          <a:lstStyle/>
          <a:p>
            <a:pPr marL="182880" indent="-182880">
              <a:lnSpc>
                <a:spcPct val="150000"/>
              </a:lnSpc>
              <a:spcAft>
                <a:spcPts val="600"/>
              </a:spcAft>
            </a:pPr>
            <a:r>
              <a:rPr lang="en-US" sz="2400" dirty="0" smtClean="0">
                <a:latin typeface="Arial" pitchFamily="34" charset="0"/>
                <a:cs typeface="Arial" pitchFamily="34" charset="0"/>
              </a:rPr>
              <a:t> </a:t>
            </a:r>
            <a:r>
              <a:rPr lang="en-AU" sz="2400" dirty="0" smtClean="0">
                <a:latin typeface="Arial" pitchFamily="34" charset="0"/>
                <a:cs typeface="Arial" pitchFamily="34" charset="0"/>
              </a:rPr>
              <a:t>Better Planning and reforms</a:t>
            </a:r>
          </a:p>
          <a:p>
            <a:pPr marL="182880" indent="-182880">
              <a:lnSpc>
                <a:spcPct val="150000"/>
              </a:lnSpc>
              <a:spcAft>
                <a:spcPts val="600"/>
              </a:spcAft>
            </a:pPr>
            <a:r>
              <a:rPr lang="en-US" sz="2400" dirty="0" smtClean="0">
                <a:latin typeface="Arial" pitchFamily="34" charset="0"/>
                <a:cs typeface="Arial" pitchFamily="34" charset="0"/>
              </a:rPr>
              <a:t>Social Welfare Schemes </a:t>
            </a:r>
          </a:p>
          <a:p>
            <a:pPr marL="582930" lvl="1" indent="-182880">
              <a:lnSpc>
                <a:spcPct val="150000"/>
              </a:lnSpc>
              <a:spcAft>
                <a:spcPts val="600"/>
              </a:spcAft>
            </a:pPr>
            <a:r>
              <a:rPr lang="en-US" sz="2000" dirty="0" smtClean="0">
                <a:latin typeface="Arial" pitchFamily="34" charset="0"/>
                <a:cs typeface="Arial" pitchFamily="34" charset="0"/>
              </a:rPr>
              <a:t>Predicting &amp; Reducing Student Dropouts </a:t>
            </a:r>
          </a:p>
          <a:p>
            <a:pPr marL="582930" lvl="1" indent="-182880">
              <a:lnSpc>
                <a:spcPct val="150000"/>
              </a:lnSpc>
              <a:spcAft>
                <a:spcPts val="600"/>
              </a:spcAft>
            </a:pPr>
            <a:r>
              <a:rPr lang="en-US" sz="2000" dirty="0" smtClean="0">
                <a:latin typeface="Arial" pitchFamily="34" charset="0"/>
                <a:cs typeface="Arial" pitchFamily="34" charset="0"/>
              </a:rPr>
              <a:t>Agriculture reforms schemes focused for farmers</a:t>
            </a:r>
          </a:p>
          <a:p>
            <a:pPr marL="582930" lvl="1" indent="-182880">
              <a:lnSpc>
                <a:spcPct val="150000"/>
              </a:lnSpc>
              <a:spcAft>
                <a:spcPts val="600"/>
              </a:spcAft>
            </a:pPr>
            <a:r>
              <a:rPr lang="en-US" sz="2000" dirty="0" smtClean="0">
                <a:latin typeface="Arial" pitchFamily="34" charset="0"/>
                <a:cs typeface="Arial" pitchFamily="34" charset="0"/>
              </a:rPr>
              <a:t>Targeting health facilities based on prediction / analytics</a:t>
            </a:r>
          </a:p>
          <a:p>
            <a:pPr marL="182880" indent="-182880">
              <a:lnSpc>
                <a:spcPct val="150000"/>
              </a:lnSpc>
              <a:spcAft>
                <a:spcPts val="600"/>
              </a:spcAft>
            </a:pPr>
            <a:r>
              <a:rPr lang="en-US" sz="2400" dirty="0" smtClean="0">
                <a:latin typeface="Arial" pitchFamily="34" charset="0"/>
                <a:cs typeface="Arial" pitchFamily="34" charset="0"/>
              </a:rPr>
              <a:t>Setting Political Agendas</a:t>
            </a:r>
          </a:p>
          <a:p>
            <a:pPr marL="582930" lvl="1" indent="-182880">
              <a:lnSpc>
                <a:spcPct val="150000"/>
              </a:lnSpc>
              <a:spcAft>
                <a:spcPts val="600"/>
              </a:spcAft>
            </a:pPr>
            <a:r>
              <a:rPr lang="en-US" sz="2000" dirty="0" smtClean="0">
                <a:latin typeface="Arial" pitchFamily="34" charset="0"/>
                <a:cs typeface="Arial" pitchFamily="34" charset="0"/>
              </a:rPr>
              <a:t>Parties manifesto focused with the Public Issues</a:t>
            </a:r>
          </a:p>
          <a:p>
            <a:pPr marL="182880" indent="-182880">
              <a:lnSpc>
                <a:spcPct val="150000"/>
              </a:lnSpc>
              <a:spcAft>
                <a:spcPts val="600"/>
              </a:spcAft>
            </a:pPr>
            <a:r>
              <a:rPr lang="en-US" sz="2400" dirty="0" smtClean="0">
                <a:latin typeface="Arial" pitchFamily="34" charset="0"/>
                <a:cs typeface="Arial" pitchFamily="34" charset="0"/>
              </a:rPr>
              <a:t>Crime Prediction and Prevention</a:t>
            </a:r>
          </a:p>
          <a:p>
            <a:pPr marL="582930" lvl="1" indent="-182880">
              <a:lnSpc>
                <a:spcPct val="150000"/>
              </a:lnSpc>
              <a:spcAft>
                <a:spcPts val="600"/>
              </a:spcAft>
            </a:pPr>
            <a:r>
              <a:rPr lang="en-US" sz="2000" dirty="0" smtClean="0">
                <a:latin typeface="Arial" pitchFamily="34" charset="0"/>
                <a:cs typeface="Arial" pitchFamily="34" charset="0"/>
              </a:rPr>
              <a:t>Data generated by CCTNS to organize emergency teams response</a:t>
            </a:r>
          </a:p>
          <a:p>
            <a:pPr marL="182880" indent="-182880">
              <a:lnSpc>
                <a:spcPct val="150000"/>
              </a:lnSpc>
              <a:spcAft>
                <a:spcPts val="600"/>
              </a:spcAft>
            </a:pPr>
            <a:r>
              <a:rPr lang="en-US" sz="2400" dirty="0" smtClean="0">
                <a:latin typeface="Arial" pitchFamily="34" charset="0"/>
                <a:cs typeface="Arial" pitchFamily="34" charset="0"/>
              </a:rPr>
              <a:t>National Cyber Security purpose</a:t>
            </a:r>
          </a:p>
          <a:p>
            <a:pPr marL="182880" indent="-182880">
              <a:lnSpc>
                <a:spcPct val="150000"/>
              </a:lnSpc>
              <a:spcAft>
                <a:spcPts val="600"/>
              </a:spcAft>
            </a:pPr>
            <a:r>
              <a:rPr lang="en-AU" sz="2400" dirty="0" smtClean="0">
                <a:latin typeface="Arial" pitchFamily="34" charset="0"/>
                <a:cs typeface="Arial" pitchFamily="34" charset="0"/>
              </a:rPr>
              <a:t>Delivering personalised services</a:t>
            </a:r>
          </a:p>
          <a:p>
            <a:pPr marL="582930" lvl="1" indent="-182880">
              <a:lnSpc>
                <a:spcPct val="150000"/>
              </a:lnSpc>
              <a:spcAft>
                <a:spcPts val="600"/>
              </a:spcAft>
            </a:pPr>
            <a:endParaRPr lang="en-US" sz="2000" dirty="0" smtClean="0">
              <a:latin typeface="Arial" pitchFamily="34" charset="0"/>
              <a:cs typeface="Arial" pitchFamily="34" charset="0"/>
            </a:endParaRPr>
          </a:p>
          <a:p>
            <a:pPr marL="582930" lvl="1" indent="-182880">
              <a:lnSpc>
                <a:spcPct val="150000"/>
              </a:lnSpc>
              <a:spcAft>
                <a:spcPts val="600"/>
              </a:spcAft>
            </a:pPr>
            <a:endParaRPr lang="en-US" sz="2000" dirty="0" smtClean="0">
              <a:latin typeface="Arial" pitchFamily="34" charset="0"/>
              <a:cs typeface="Arial" pitchFamily="34" charset="0"/>
            </a:endParaRPr>
          </a:p>
          <a:p>
            <a:pPr marL="182880" indent="-182880">
              <a:lnSpc>
                <a:spcPct val="150000"/>
              </a:lnSpc>
              <a:spcAft>
                <a:spcPts val="600"/>
              </a:spcAft>
            </a:pPr>
            <a:endParaRPr lang="en-GB" sz="3600" dirty="0">
              <a:latin typeface="Arial" pitchFamily="34" charset="0"/>
              <a:cs typeface="Arial" pitchFamily="34" charset="0"/>
            </a:endParaRPr>
          </a:p>
        </p:txBody>
      </p:sp>
      <p:sp>
        <p:nvSpPr>
          <p:cNvPr id="4" name="TextBox 3"/>
          <p:cNvSpPr txBox="1"/>
          <p:nvPr/>
        </p:nvSpPr>
        <p:spPr>
          <a:xfrm>
            <a:off x="6660232" y="1124744"/>
            <a:ext cx="2304256" cy="5078313"/>
          </a:xfrm>
          <a:prstGeom prst="rect">
            <a:avLst/>
          </a:prstGeom>
          <a:solidFill>
            <a:schemeClr val="bg2">
              <a:lumMod val="90000"/>
            </a:schemeClr>
          </a:solidFill>
        </p:spPr>
        <p:txBody>
          <a:bodyPr wrap="square" rtlCol="0">
            <a:spAutoFit/>
          </a:bodyPr>
          <a:lstStyle/>
          <a:p>
            <a:r>
              <a:rPr lang="en-IN" dirty="0"/>
              <a:t>The Obama 2012 campaign used data analytics and the experimental method to assemble a winning coalition vote by vote. </a:t>
            </a:r>
            <a:r>
              <a:rPr lang="en-IN" dirty="0">
                <a:solidFill>
                  <a:srgbClr val="FF0000"/>
                </a:solidFill>
              </a:rPr>
              <a:t>In doing so, it overturned the long dominance of TV advertising in U.S. politics and created something new in the world</a:t>
            </a:r>
            <a:r>
              <a:rPr lang="en-IN" dirty="0"/>
              <a:t>: a national campaign run like a local ward election, where the interests of individual voters were known and addressed.</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548680"/>
          </a:xfrm>
        </p:spPr>
        <p:txBody>
          <a:bodyPr/>
          <a:lstStyle/>
          <a:p>
            <a:r>
              <a:rPr lang="en-US" sz="2800" dirty="0" smtClean="0">
                <a:latin typeface="Arial" pitchFamily="34" charset="0"/>
                <a:cs typeface="Arial" pitchFamily="34" charset="0"/>
              </a:rPr>
              <a:t>Concerns for BIG DATA</a:t>
            </a:r>
            <a:endParaRPr lang="en-GB" dirty="0">
              <a:latin typeface="Arial" pitchFamily="34" charset="0"/>
              <a:cs typeface="Arial" pitchFamily="34" charset="0"/>
            </a:endParaRPr>
          </a:p>
        </p:txBody>
      </p:sp>
      <p:sp>
        <p:nvSpPr>
          <p:cNvPr id="3" name="Content Placeholder 2"/>
          <p:cNvSpPr>
            <a:spLocks noGrp="1"/>
          </p:cNvSpPr>
          <p:nvPr>
            <p:ph idx="1"/>
          </p:nvPr>
        </p:nvSpPr>
        <p:spPr/>
        <p:txBody>
          <a:bodyPr/>
          <a:lstStyle/>
          <a:p>
            <a:pPr marL="582930" lvl="1" indent="-182880">
              <a:lnSpc>
                <a:spcPct val="150000"/>
              </a:lnSpc>
              <a:spcAft>
                <a:spcPts val="600"/>
              </a:spcAft>
            </a:pPr>
            <a:endParaRPr lang="en-US" sz="2000" dirty="0" smtClean="0">
              <a:latin typeface="Arial" pitchFamily="34" charset="0"/>
              <a:cs typeface="Arial" pitchFamily="34" charset="0"/>
            </a:endParaRPr>
          </a:p>
          <a:p>
            <a:endParaRPr lang="en-GB" sz="3600" dirty="0">
              <a:latin typeface="Arial" pitchFamily="34" charset="0"/>
              <a:cs typeface="Arial" pitchFamily="34" charset="0"/>
            </a:endParaRPr>
          </a:p>
        </p:txBody>
      </p:sp>
      <p:sp>
        <p:nvSpPr>
          <p:cNvPr id="4" name="Content Placeholder 2"/>
          <p:cNvSpPr txBox="1">
            <a:spLocks/>
          </p:cNvSpPr>
          <p:nvPr/>
        </p:nvSpPr>
        <p:spPr bwMode="auto">
          <a:xfrm>
            <a:off x="467544" y="1268760"/>
            <a:ext cx="8229600" cy="43204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880" marR="0" lvl="0" indent="-182880" algn="l" defTabSz="914400" rtl="0" eaLnBrk="0" fontAlgn="base" latinLnBrk="0" hangingPunct="0">
              <a:lnSpc>
                <a:spcPct val="120000"/>
              </a:lnSpc>
              <a:spcBef>
                <a:spcPct val="20000"/>
              </a:spcBef>
              <a:spcAft>
                <a:spcPts val="600"/>
              </a:spcAft>
              <a:buClrTx/>
              <a:buSzTx/>
              <a:buFont typeface="Arial" charset="0"/>
              <a:buChar char="•"/>
              <a:tabLst/>
              <a:defRPr/>
            </a:pPr>
            <a:r>
              <a:rPr lang="en-US" sz="2000" dirty="0" smtClean="0">
                <a:latin typeface="Arial" pitchFamily="34" charset="0"/>
                <a:cs typeface="Arial" pitchFamily="34" charset="0"/>
              </a:rPr>
              <a:t>Common Standards</a:t>
            </a:r>
          </a:p>
          <a:p>
            <a:pPr marL="182880" indent="-182880" eaLnBrk="0" fontAlgn="base" hangingPunct="0">
              <a:lnSpc>
                <a:spcPct val="120000"/>
              </a:lnSpc>
              <a:spcBef>
                <a:spcPct val="20000"/>
              </a:spcBef>
              <a:spcAft>
                <a:spcPts val="600"/>
              </a:spcAft>
              <a:buFont typeface="Arial" charset="0"/>
              <a:buChar char="•"/>
              <a:defRPr/>
            </a:pPr>
            <a:r>
              <a:rPr lang="en-US" sz="2000" dirty="0" smtClean="0">
                <a:latin typeface="Arial" pitchFamily="34" charset="0"/>
                <a:cs typeface="Arial" pitchFamily="34" charset="0"/>
              </a:rPr>
              <a:t>Data Privacy &amp; security</a:t>
            </a:r>
          </a:p>
          <a:p>
            <a:pPr marL="640080" lvl="1" indent="-182880" eaLnBrk="0" hangingPunct="0">
              <a:lnSpc>
                <a:spcPct val="120000"/>
              </a:lnSpc>
              <a:spcBef>
                <a:spcPct val="20000"/>
              </a:spcBef>
              <a:spcAft>
                <a:spcPts val="600"/>
              </a:spcAft>
              <a:buFont typeface="Arial" charset="0"/>
              <a:buChar char="•"/>
            </a:pPr>
            <a: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Who</a:t>
            </a:r>
            <a:r>
              <a:rPr kumimoji="0" lang="en-US"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 should access the data?</a:t>
            </a:r>
          </a:p>
          <a:p>
            <a:pPr marL="640080" lvl="1" indent="-182880" eaLnBrk="0" hangingPunct="0">
              <a:lnSpc>
                <a:spcPct val="120000"/>
              </a:lnSpc>
              <a:spcBef>
                <a:spcPct val="20000"/>
              </a:spcBef>
              <a:spcAft>
                <a:spcPts val="600"/>
              </a:spcAft>
              <a:buFont typeface="Arial" charset="0"/>
              <a:buChar char="•"/>
            </a:pPr>
            <a:r>
              <a:rPr lang="en-US" noProof="0" dirty="0" smtClean="0">
                <a:latin typeface="Arial" pitchFamily="34" charset="0"/>
                <a:cs typeface="Arial" pitchFamily="34" charset="0"/>
              </a:rPr>
              <a:t>Source of data (social media feeds, weblog data etc)</a:t>
            </a:r>
            <a:endParaRPr kumimoji="0" lang="en-US" b="0" i="0" u="none" strike="noStrike" kern="1200" cap="none" spc="0" normalizeH="0" noProof="0" dirty="0" smtClean="0">
              <a:ln>
                <a:noFill/>
              </a:ln>
              <a:solidFill>
                <a:schemeClr val="tx1"/>
              </a:solidFill>
              <a:effectLst/>
              <a:uLnTx/>
              <a:uFillTx/>
              <a:latin typeface="Arial" pitchFamily="34" charset="0"/>
              <a:ea typeface="+mn-ea"/>
              <a:cs typeface="Arial" pitchFamily="34" charset="0"/>
            </a:endParaRPr>
          </a:p>
          <a:p>
            <a:pPr marL="640080" lvl="1" indent="-182880" eaLnBrk="0" hangingPunct="0">
              <a:lnSpc>
                <a:spcPct val="120000"/>
              </a:lnSpc>
              <a:spcBef>
                <a:spcPct val="20000"/>
              </a:spcBef>
              <a:spcAft>
                <a:spcPts val="600"/>
              </a:spcAft>
              <a:buFont typeface="Arial" charset="0"/>
              <a:buChar char="•"/>
            </a:pPr>
            <a:r>
              <a:rPr kumimoji="0" lang="en-US"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Do</a:t>
            </a:r>
            <a:r>
              <a:rPr kumimoji="0" lang="en-US"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 we want the entire personal data to be frisked ?</a:t>
            </a:r>
          </a:p>
          <a:p>
            <a:pPr marL="182880" indent="-182880" eaLnBrk="0" hangingPunct="0">
              <a:lnSpc>
                <a:spcPct val="120000"/>
              </a:lnSpc>
              <a:spcBef>
                <a:spcPct val="20000"/>
              </a:spcBef>
              <a:spcAft>
                <a:spcPts val="600"/>
              </a:spcAft>
              <a:buFont typeface="Arial" charset="0"/>
              <a:buChar char="•"/>
            </a:pPr>
            <a:r>
              <a:rPr lang="en-US" sz="2000" dirty="0" smtClean="0">
                <a:latin typeface="Arial" pitchFamily="34" charset="0"/>
                <a:cs typeface="Arial" pitchFamily="34" charset="0"/>
              </a:rPr>
              <a:t>Legal Risks</a:t>
            </a:r>
          </a:p>
          <a:p>
            <a:pPr marL="640080" lvl="1" indent="-182880" eaLnBrk="0" hangingPunct="0">
              <a:lnSpc>
                <a:spcPct val="120000"/>
              </a:lnSpc>
              <a:spcBef>
                <a:spcPct val="20000"/>
              </a:spcBef>
              <a:spcAft>
                <a:spcPts val="600"/>
              </a:spcAft>
              <a:buFont typeface="Arial" charset="0"/>
              <a:buChar char="•"/>
            </a:pPr>
            <a:r>
              <a:rPr kumimoji="0" lang="en-US" sz="2000"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Responsibility of inaccurate data</a:t>
            </a:r>
          </a:p>
          <a:p>
            <a:pPr marL="640080" lvl="1" indent="-182880" eaLnBrk="0" hangingPunct="0">
              <a:lnSpc>
                <a:spcPct val="120000"/>
              </a:lnSpc>
              <a:spcBef>
                <a:spcPct val="20000"/>
              </a:spcBef>
              <a:spcAft>
                <a:spcPts val="600"/>
              </a:spcAft>
              <a:buFont typeface="Arial" charset="0"/>
              <a:buChar char="•"/>
            </a:pPr>
            <a:r>
              <a:rPr lang="en-US" sz="2000" dirty="0" smtClean="0">
                <a:latin typeface="Arial" pitchFamily="34" charset="0"/>
                <a:cs typeface="Arial" pitchFamily="34" charset="0"/>
              </a:rPr>
              <a:t>Appropriate levels of consent from individual</a:t>
            </a:r>
          </a:p>
          <a:p>
            <a:pPr marL="182880" indent="-182880" eaLnBrk="0" hangingPunct="0">
              <a:lnSpc>
                <a:spcPct val="120000"/>
              </a:lnSpc>
              <a:spcBef>
                <a:spcPct val="20000"/>
              </a:spcBef>
              <a:spcAft>
                <a:spcPts val="600"/>
              </a:spcAft>
              <a:buFont typeface="Arial" charset="0"/>
              <a:buChar char="•"/>
            </a:pPr>
            <a:r>
              <a:rPr kumimoji="0" lang="en-US"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Policies</a:t>
            </a:r>
          </a:p>
          <a:p>
            <a:pPr marL="640080" lvl="1" indent="-182880" eaLnBrk="0" hangingPunct="0">
              <a:lnSpc>
                <a:spcPct val="120000"/>
              </a:lnSpc>
              <a:spcBef>
                <a:spcPct val="20000"/>
              </a:spcBef>
              <a:spcAft>
                <a:spcPts val="600"/>
              </a:spcAft>
              <a:buFont typeface="Arial" charset="0"/>
              <a:buChar char="•"/>
            </a:pPr>
            <a:r>
              <a:rPr lang="en-US" sz="2000" dirty="0" smtClean="0">
                <a:latin typeface="Arial" pitchFamily="34" charset="0"/>
                <a:cs typeface="Arial" pitchFamily="34" charset="0"/>
              </a:rPr>
              <a:t>Data retiring Policies</a:t>
            </a:r>
          </a:p>
          <a:p>
            <a:pPr marL="640080" lvl="1" indent="-182880" eaLnBrk="0" hangingPunct="0">
              <a:lnSpc>
                <a:spcPct val="120000"/>
              </a:lnSpc>
              <a:spcBef>
                <a:spcPct val="20000"/>
              </a:spcBef>
              <a:spcAft>
                <a:spcPts val="600"/>
              </a:spcAft>
              <a:buFont typeface="Arial" charset="0"/>
              <a:buChar char="•"/>
            </a:pPr>
            <a:endParaRPr kumimoji="0" lang="en-US" sz="20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endParaRPr>
          </a:p>
          <a:p>
            <a:pPr marL="640080" lvl="1" indent="-182880" eaLnBrk="0" hangingPunct="0">
              <a:lnSpc>
                <a:spcPct val="120000"/>
              </a:lnSpc>
              <a:spcBef>
                <a:spcPct val="20000"/>
              </a:spcBef>
              <a:spcAft>
                <a:spcPts val="600"/>
              </a:spcAft>
              <a:buFont typeface="Arial" charset="0"/>
              <a:buChar char="•"/>
            </a:pPr>
            <a:endParaRPr kumimoji="0" lang="en-GB" sz="36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4294967295"/>
          </p:nvPr>
        </p:nvSpPr>
        <p:spPr>
          <a:xfrm>
            <a:off x="457200" y="2133600"/>
            <a:ext cx="8229600" cy="1447800"/>
          </a:xfrm>
        </p:spPr>
        <p:txBody>
          <a:bodyPr rtlCol="0">
            <a:noAutofit/>
          </a:bodyPr>
          <a:lstStyle/>
          <a:p>
            <a:pPr lvl="1" algn="ctr" eaLnBrk="1" fontAlgn="auto" hangingPunct="1">
              <a:spcAft>
                <a:spcPts val="0"/>
              </a:spcAft>
              <a:buFont typeface="Arial" pitchFamily="34" charset="0"/>
              <a:buNone/>
              <a:defRPr/>
            </a:pPr>
            <a:r>
              <a:rPr lang="en-US" sz="4800" b="1" dirty="0" smtClean="0">
                <a:solidFill>
                  <a:schemeClr val="bg1"/>
                </a:solidFill>
              </a:rPr>
              <a:t>National Information Infrastructure</a:t>
            </a:r>
            <a:endParaRPr lang="en-US" sz="36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eaLnBrk="1" fontAlgn="auto" hangingPunct="1">
              <a:spcAft>
                <a:spcPts val="0"/>
              </a:spcAft>
              <a:buFont typeface="Arial" charset="0"/>
              <a:buChar char="•"/>
              <a:defRPr/>
            </a:pPr>
            <a:endParaRPr lang="en-US" sz="1800" b="1" dirty="0">
              <a:solidFill>
                <a:schemeClr val="bg1"/>
              </a:solidFill>
            </a:endParaRPr>
          </a:p>
        </p:txBody>
      </p:sp>
      <p:sp>
        <p:nvSpPr>
          <p:cNvPr id="6" name="Slide Number Placeholder 5"/>
          <p:cNvSpPr>
            <a:spLocks noGrp="1"/>
          </p:cNvSpPr>
          <p:nvPr>
            <p:ph type="sldNum" sz="quarter" idx="12"/>
          </p:nvPr>
        </p:nvSpPr>
        <p:spPr/>
        <p:txBody>
          <a:bodyPr/>
          <a:lstStyle/>
          <a:p>
            <a:pPr>
              <a:defRPr/>
            </a:pPr>
            <a:fld id="{FB477385-AE9C-41B9-8441-561B27D62982}" type="slidenum">
              <a:rPr lang="en-IN"/>
              <a:pPr>
                <a:defRPr/>
              </a:pPr>
              <a:t>55</a:t>
            </a:fld>
            <a:endParaRPr lang="en-IN"/>
          </a:p>
        </p:txBody>
      </p:sp>
      <p:sp>
        <p:nvSpPr>
          <p:cNvPr id="5" name="Date Placeholder 4"/>
          <p:cNvSpPr>
            <a:spLocks noGrp="1"/>
          </p:cNvSpPr>
          <p:nvPr>
            <p:ph type="dt" sz="half" idx="10"/>
          </p:nvPr>
        </p:nvSpPr>
        <p:spPr/>
        <p:txBody>
          <a:bodyPr/>
          <a:lstStyle/>
          <a:p>
            <a:fld id="{21AA77AA-3EFE-462A-B3C8-2B405ED2B44B}" type="datetime1">
              <a:rPr lang="en-GB" smtClean="0"/>
              <a:pPr/>
              <a:t>13/03/2014</a:t>
            </a:fld>
            <a:endParaRPr lang="en-GB"/>
          </a:p>
        </p:txBody>
      </p:sp>
      <p:sp>
        <p:nvSpPr>
          <p:cNvPr id="7" name="Footer Placeholder 6"/>
          <p:cNvSpPr>
            <a:spLocks noGrp="1"/>
          </p:cNvSpPr>
          <p:nvPr>
            <p:ph type="ftr" sz="quarter" idx="11"/>
          </p:nvPr>
        </p:nvSpPr>
        <p:spPr/>
        <p:txBody>
          <a:bodyPr/>
          <a:lstStyle/>
          <a:p>
            <a:r>
              <a:rPr lang="en-GB" smtClean="0"/>
              <a:t>DIT, GOI</a:t>
            </a:r>
            <a:endParaRPr lang="en-GB"/>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3474720" cy="533400"/>
          </a:xfrm>
          <a:ln w="12700" cap="flat" cmpd="sng">
            <a:solidFill>
              <a:schemeClr val="tx1"/>
            </a:solidFill>
          </a:ln>
          <a:effectLst>
            <a:glow rad="101600">
              <a:schemeClr val="tx2">
                <a:lumMod val="50000"/>
                <a:alpha val="60000"/>
              </a:schemeClr>
            </a:glow>
          </a:effectLst>
        </p:spPr>
        <p:txBody>
          <a:bodyPr vert="horz" lIns="91440" tIns="45720" rIns="91440" bIns="45720" rtlCol="0" anchor="ctr">
            <a:normAutofit/>
          </a:bodyPr>
          <a:lstStyle/>
          <a:p>
            <a:r>
              <a:rPr lang="en-US" sz="2800" b="1" dirty="0" smtClean="0"/>
              <a:t>Background</a:t>
            </a:r>
            <a:endParaRPr lang="en-US" sz="2800" b="1" dirty="0"/>
          </a:p>
        </p:txBody>
      </p:sp>
      <p:sp>
        <p:nvSpPr>
          <p:cNvPr id="3" name="Content Placeholder 2"/>
          <p:cNvSpPr>
            <a:spLocks noGrp="1"/>
          </p:cNvSpPr>
          <p:nvPr>
            <p:ph idx="1"/>
          </p:nvPr>
        </p:nvSpPr>
        <p:spPr>
          <a:xfrm>
            <a:off x="107504" y="1556792"/>
            <a:ext cx="4343400" cy="2286000"/>
          </a:xfrm>
        </p:spPr>
        <p:txBody>
          <a:bodyPr>
            <a:normAutofit fontScale="92500" lnSpcReduction="20000"/>
          </a:bodyPr>
          <a:lstStyle/>
          <a:p>
            <a:pPr marL="457200" indent="-457200" algn="just">
              <a:buFont typeface="+mj-lt"/>
              <a:buAutoNum type="arabicPeriod"/>
            </a:pPr>
            <a:r>
              <a:rPr lang="en-US" sz="1800" dirty="0" smtClean="0"/>
              <a:t>Availability of SWAN, SDC, CSC, NDCs, NICNET, other MMPs and States’ infrastructure </a:t>
            </a:r>
          </a:p>
          <a:p>
            <a:pPr marL="457200" indent="-457200" algn="just">
              <a:buFont typeface="+mj-lt"/>
              <a:buAutoNum type="arabicPeriod"/>
            </a:pPr>
            <a:r>
              <a:rPr lang="en-US" sz="1800" dirty="0" smtClean="0"/>
              <a:t>Middleware of NSDG, SSDG and MSDG</a:t>
            </a:r>
          </a:p>
          <a:p>
            <a:pPr marL="457200" indent="-457200" algn="just">
              <a:buFont typeface="+mj-lt"/>
              <a:buAutoNum type="arabicPeriod"/>
            </a:pPr>
            <a:r>
              <a:rPr lang="en-US" sz="1800" dirty="0" smtClean="0">
                <a:solidFill>
                  <a:srgbClr val="FF0000"/>
                </a:solidFill>
              </a:rPr>
              <a:t>Availability of GI Cloud (</a:t>
            </a:r>
            <a:r>
              <a:rPr lang="en-US" sz="1800" dirty="0" err="1" smtClean="0">
                <a:solidFill>
                  <a:srgbClr val="FF0000"/>
                </a:solidFill>
              </a:rPr>
              <a:t>MeghRaj</a:t>
            </a:r>
            <a:r>
              <a:rPr lang="en-US" sz="1800" dirty="0" smtClean="0">
                <a:solidFill>
                  <a:srgbClr val="FF0000"/>
                </a:solidFill>
              </a:rPr>
              <a:t>)</a:t>
            </a:r>
          </a:p>
          <a:p>
            <a:pPr marL="457200" indent="-457200" algn="just">
              <a:buFont typeface="+mj-lt"/>
              <a:buAutoNum type="arabicPeriod"/>
            </a:pPr>
            <a:r>
              <a:rPr lang="en-US" sz="1800" dirty="0" smtClean="0"/>
              <a:t>Leveraging NKN and NOFN reaching all 2.5 </a:t>
            </a:r>
            <a:r>
              <a:rPr lang="en-US" sz="1800" dirty="0" err="1" smtClean="0"/>
              <a:t>lakh</a:t>
            </a:r>
            <a:r>
              <a:rPr lang="en-US" sz="1800" dirty="0" smtClean="0"/>
              <a:t> </a:t>
            </a:r>
            <a:r>
              <a:rPr lang="en-US" sz="1800" dirty="0" err="1" smtClean="0"/>
              <a:t>Panchayats</a:t>
            </a:r>
            <a:endParaRPr lang="en-US" sz="1800" dirty="0" smtClean="0"/>
          </a:p>
          <a:p>
            <a:pPr marL="457200" indent="-457200" algn="just">
              <a:buFont typeface="+mj-lt"/>
              <a:buAutoNum type="arabicPeriod"/>
            </a:pPr>
            <a:r>
              <a:rPr lang="en-US" sz="1800" dirty="0" smtClean="0"/>
              <a:t>Increased digitization/e-enablement by the Centre and the States</a:t>
            </a:r>
            <a:endParaRPr lang="en-US" sz="1800" dirty="0" smtClean="0">
              <a:solidFill>
                <a:schemeClr val="bg2">
                  <a:lumMod val="10000"/>
                </a:schemeClr>
              </a:solidFill>
            </a:endParaRPr>
          </a:p>
        </p:txBody>
      </p:sp>
      <p:sp>
        <p:nvSpPr>
          <p:cNvPr id="5" name="TextBox 4"/>
          <p:cNvSpPr txBox="1"/>
          <p:nvPr/>
        </p:nvSpPr>
        <p:spPr>
          <a:xfrm>
            <a:off x="4495800" y="1340768"/>
            <a:ext cx="4648200" cy="2246769"/>
          </a:xfrm>
          <a:prstGeom prst="rect">
            <a:avLst/>
          </a:prstGeom>
          <a:noFill/>
        </p:spPr>
        <p:txBody>
          <a:bodyPr wrap="square" rtlCol="0">
            <a:spAutoFit/>
          </a:bodyPr>
          <a:lstStyle/>
          <a:p>
            <a:pPr marL="236538" indent="-236538" algn="just" fontAlgn="auto">
              <a:spcAft>
                <a:spcPts val="0"/>
              </a:spcAft>
              <a:buFont typeface="Wingdings" pitchFamily="2" charset="2"/>
              <a:buChar char="§"/>
              <a:defRPr/>
            </a:pPr>
            <a:r>
              <a:rPr lang="en-US" dirty="0" smtClean="0">
                <a:solidFill>
                  <a:schemeClr val="bg2">
                    <a:lumMod val="10000"/>
                  </a:schemeClr>
                </a:solidFill>
                <a:latin typeface="+mj-lt"/>
              </a:rPr>
              <a:t>Expected exponential growth in requirement of IT infrastructure.</a:t>
            </a:r>
          </a:p>
          <a:p>
            <a:pPr marL="236538" indent="-236538" algn="just" fontAlgn="auto">
              <a:spcAft>
                <a:spcPts val="0"/>
              </a:spcAft>
              <a:buFont typeface="Wingdings" pitchFamily="2" charset="2"/>
              <a:buChar char="§"/>
              <a:defRPr/>
            </a:pPr>
            <a:r>
              <a:rPr lang="en-US" dirty="0" smtClean="0">
                <a:solidFill>
                  <a:schemeClr val="bg2">
                    <a:lumMod val="10000"/>
                  </a:schemeClr>
                </a:solidFill>
                <a:latin typeface="+mj-lt"/>
              </a:rPr>
              <a:t>Unified e-Governance infrastructure.</a:t>
            </a:r>
          </a:p>
          <a:p>
            <a:pPr marL="236538" indent="-236538" algn="just" fontAlgn="auto">
              <a:spcAft>
                <a:spcPts val="0"/>
              </a:spcAft>
              <a:buFont typeface="Wingdings" pitchFamily="2" charset="2"/>
              <a:buChar char="§"/>
              <a:defRPr/>
            </a:pPr>
            <a:r>
              <a:rPr lang="en-US" dirty="0" smtClean="0">
                <a:solidFill>
                  <a:schemeClr val="bg2">
                    <a:lumMod val="10000"/>
                  </a:schemeClr>
                </a:solidFill>
                <a:latin typeface="+mj-lt"/>
              </a:rPr>
              <a:t>Consolidation &amp; integration of SWAN, SDC, NICNET, NKN, NOFN, NSDG, SSDG,  MSDG etc</a:t>
            </a:r>
          </a:p>
          <a:p>
            <a:pPr marL="236538" indent="-236538" algn="just" fontAlgn="auto">
              <a:spcAft>
                <a:spcPts val="0"/>
              </a:spcAft>
              <a:buFont typeface="Wingdings" pitchFamily="2" charset="2"/>
              <a:buChar char="§"/>
              <a:defRPr/>
            </a:pPr>
            <a:r>
              <a:rPr lang="en-US" dirty="0" smtClean="0">
                <a:solidFill>
                  <a:schemeClr val="bg2">
                    <a:lumMod val="10000"/>
                  </a:schemeClr>
                </a:solidFill>
                <a:latin typeface="+mj-lt"/>
              </a:rPr>
              <a:t>Efficiency, Efficacy, Reliability, Accountability and Transparency in service delivery</a:t>
            </a:r>
            <a:endParaRPr lang="en-IN" dirty="0" smtClean="0">
              <a:solidFill>
                <a:schemeClr val="bg2">
                  <a:lumMod val="10000"/>
                </a:schemeClr>
              </a:solidFill>
              <a:latin typeface="+mj-lt"/>
            </a:endParaRPr>
          </a:p>
          <a:p>
            <a:endParaRPr lang="en-US" sz="1400" dirty="0">
              <a:latin typeface="+mj-lt"/>
            </a:endParaRPr>
          </a:p>
        </p:txBody>
      </p:sp>
      <p:sp>
        <p:nvSpPr>
          <p:cNvPr id="6" name="Title 1"/>
          <p:cNvSpPr txBox="1">
            <a:spLocks/>
          </p:cNvSpPr>
          <p:nvPr/>
        </p:nvSpPr>
        <p:spPr>
          <a:xfrm>
            <a:off x="4860032" y="836712"/>
            <a:ext cx="3352800" cy="533400"/>
          </a:xfrm>
          <a:prstGeom prst="rect">
            <a:avLst/>
          </a:prstGeom>
          <a:ln w="12700" cap="flat" cmpd="sng">
            <a:solidFill>
              <a:schemeClr val="tx1"/>
            </a:solidFill>
          </a:ln>
          <a:effectLst>
            <a:glow rad="101600">
              <a:schemeClr val="tx2">
                <a:lumMod val="50000"/>
                <a:alpha val="60000"/>
              </a:schemeClr>
            </a:glow>
          </a:effectLst>
        </p:spPr>
        <p:txBody>
          <a:bodyPr vert="horz" lIns="91440" tIns="45720" rIns="91440" bIns="45720" rtlCol="0" anchor="ctr">
            <a:normAutofit fontScale="97500"/>
          </a:bodyPr>
          <a:lstStyle/>
          <a:p>
            <a:pPr marL="0" marR="0" lvl="0" indent="0" algn="ctr" fontAlgn="auto">
              <a:lnSpc>
                <a:spcPct val="100000"/>
              </a:lnSpc>
              <a:spcBef>
                <a:spcPct val="0"/>
              </a:spcBef>
              <a:spcAft>
                <a:spcPts val="0"/>
              </a:spcAft>
              <a:buClrTx/>
              <a:buSzTx/>
              <a:tabLst/>
              <a:defRPr/>
            </a:pPr>
            <a:r>
              <a:rPr lang="en-US" sz="2800" b="1" dirty="0" smtClean="0">
                <a:latin typeface="+mj-lt"/>
                <a:ea typeface="+mj-ea"/>
                <a:cs typeface="+mj-cs"/>
              </a:rPr>
              <a:t>Need</a:t>
            </a:r>
            <a:endParaRPr lang="en-US" sz="2800" b="1" dirty="0">
              <a:latin typeface="+mj-lt"/>
              <a:ea typeface="+mj-ea"/>
              <a:cs typeface="+mj-cs"/>
            </a:endParaRPr>
          </a:p>
        </p:txBody>
      </p:sp>
      <p:sp>
        <p:nvSpPr>
          <p:cNvPr id="7" name="Title 1"/>
          <p:cNvSpPr txBox="1">
            <a:spLocks/>
          </p:cNvSpPr>
          <p:nvPr/>
        </p:nvSpPr>
        <p:spPr>
          <a:xfrm>
            <a:off x="457200" y="4038600"/>
            <a:ext cx="3474720" cy="533400"/>
          </a:xfrm>
          <a:prstGeom prst="rect">
            <a:avLst/>
          </a:prstGeom>
          <a:ln w="12700" cap="flat" cmpd="sng">
            <a:solidFill>
              <a:schemeClr val="tx1"/>
            </a:solidFill>
          </a:ln>
          <a:effectLst>
            <a:glow rad="101600">
              <a:schemeClr val="tx2">
                <a:lumMod val="50000"/>
                <a:alpha val="60000"/>
              </a:schemeClr>
            </a:glow>
          </a:effectLst>
        </p:spPr>
        <p:txBody>
          <a:bodyPr vert="horz" lIns="91440" tIns="45720" rIns="91440" bIns="45720" rtlCol="0" anchor="ctr">
            <a:normAutofit fontScale="97500"/>
          </a:bodyPr>
          <a:lstStyle/>
          <a:p>
            <a:pPr algn="ctr">
              <a:spcBef>
                <a:spcPct val="0"/>
              </a:spcBef>
              <a:buFontTx/>
              <a:buNone/>
              <a:defRPr/>
            </a:pPr>
            <a:r>
              <a:rPr lang="en-US" sz="2800" b="1" dirty="0" smtClean="0">
                <a:latin typeface="+mj-lt"/>
                <a:ea typeface="+mj-ea"/>
                <a:cs typeface="+mj-cs"/>
              </a:rPr>
              <a:t>Rationale</a:t>
            </a:r>
            <a:endParaRPr lang="en-US" sz="2800" b="1" dirty="0">
              <a:latin typeface="+mj-lt"/>
              <a:ea typeface="+mj-ea"/>
              <a:cs typeface="+mj-cs"/>
            </a:endParaRPr>
          </a:p>
        </p:txBody>
      </p:sp>
      <p:sp>
        <p:nvSpPr>
          <p:cNvPr id="8" name="Title 1"/>
          <p:cNvSpPr txBox="1">
            <a:spLocks/>
          </p:cNvSpPr>
          <p:nvPr/>
        </p:nvSpPr>
        <p:spPr>
          <a:xfrm>
            <a:off x="4800600" y="4038600"/>
            <a:ext cx="3352800" cy="533400"/>
          </a:xfrm>
          <a:prstGeom prst="rect">
            <a:avLst/>
          </a:prstGeom>
          <a:ln w="12700" cap="flat" cmpd="sng">
            <a:solidFill>
              <a:schemeClr val="tx1"/>
            </a:solidFill>
          </a:ln>
          <a:effectLst>
            <a:glow rad="101600">
              <a:schemeClr val="tx2">
                <a:lumMod val="50000"/>
                <a:alpha val="60000"/>
              </a:schemeClr>
            </a:glow>
          </a:effectLst>
        </p:spPr>
        <p:txBody>
          <a:bodyPr vert="horz" lIns="91440" tIns="45720" rIns="91440" bIns="45720" rtlCol="0" anchor="ctr">
            <a:normAutofit fontScale="90000" lnSpcReduction="10000"/>
          </a:bodyPr>
          <a:lstStyle/>
          <a:p>
            <a:pPr marR="0" lvl="0" indent="0" algn="ctr" fontAlgn="auto">
              <a:lnSpc>
                <a:spcPct val="120000"/>
              </a:lnSpc>
              <a:spcBef>
                <a:spcPct val="0"/>
              </a:spcBef>
              <a:spcAft>
                <a:spcPts val="0"/>
              </a:spcAft>
              <a:buClrTx/>
              <a:buSzTx/>
              <a:tabLst/>
              <a:defRPr/>
            </a:pPr>
            <a:r>
              <a:rPr lang="en-US" sz="2800" b="1" dirty="0" smtClean="0">
                <a:latin typeface="+mj-lt"/>
                <a:ea typeface="+mj-ea"/>
                <a:cs typeface="+mj-cs"/>
              </a:rPr>
              <a:t>Utility</a:t>
            </a:r>
            <a:endParaRPr lang="en-US" sz="2800" b="1" dirty="0">
              <a:latin typeface="+mj-lt"/>
              <a:ea typeface="+mj-ea"/>
              <a:cs typeface="+mj-cs"/>
            </a:endParaRPr>
          </a:p>
        </p:txBody>
      </p:sp>
      <p:sp>
        <p:nvSpPr>
          <p:cNvPr id="9" name="Content Placeholder 2"/>
          <p:cNvSpPr txBox="1">
            <a:spLocks/>
          </p:cNvSpPr>
          <p:nvPr/>
        </p:nvSpPr>
        <p:spPr>
          <a:xfrm>
            <a:off x="0" y="4724400"/>
            <a:ext cx="4343400" cy="1905000"/>
          </a:xfrm>
          <a:prstGeom prst="rect">
            <a:avLst/>
          </a:prstGeom>
        </p:spPr>
        <p:txBody>
          <a:bodyPr vert="horz" lIns="91440" tIns="45720" rIns="91440" bIns="45720" rtlCol="0">
            <a:normAutofit/>
          </a:bodyPr>
          <a:lstStyle/>
          <a:p>
            <a:pPr marL="236538" lvl="1" indent="-236538">
              <a:buFont typeface="Wingdings" pitchFamily="2" charset="2"/>
              <a:buChar char="§"/>
              <a:defRPr/>
            </a:pPr>
            <a:r>
              <a:rPr lang="en-US" dirty="0" smtClean="0">
                <a:solidFill>
                  <a:schemeClr val="bg2">
                    <a:lumMod val="10000"/>
                  </a:schemeClr>
                </a:solidFill>
              </a:rPr>
              <a:t>Fragmented infrastructure </a:t>
            </a:r>
          </a:p>
          <a:p>
            <a:pPr marL="236538" lvl="1" indent="-236538">
              <a:buFont typeface="Wingdings" pitchFamily="2" charset="2"/>
              <a:buChar char="§"/>
              <a:defRPr/>
            </a:pPr>
            <a:r>
              <a:rPr lang="en-US" dirty="0" smtClean="0">
                <a:solidFill>
                  <a:schemeClr val="bg2">
                    <a:lumMod val="10000"/>
                  </a:schemeClr>
                </a:solidFill>
              </a:rPr>
              <a:t>Facilitate Optimal utilization </a:t>
            </a:r>
          </a:p>
          <a:p>
            <a:pPr marL="236538" lvl="1" indent="-236538">
              <a:buFont typeface="Wingdings" pitchFamily="2" charset="2"/>
              <a:buChar char="§"/>
              <a:defRPr/>
            </a:pPr>
            <a:r>
              <a:rPr lang="en-US" dirty="0" smtClean="0">
                <a:solidFill>
                  <a:schemeClr val="bg2">
                    <a:lumMod val="10000"/>
                  </a:schemeClr>
                </a:solidFill>
              </a:rPr>
              <a:t>Inadequacy of Skilled Manpower</a:t>
            </a:r>
          </a:p>
          <a:p>
            <a:pPr marL="236538" lvl="1" indent="-236538">
              <a:buFont typeface="Wingdings" pitchFamily="2" charset="2"/>
              <a:buChar char="§"/>
              <a:defRPr/>
            </a:pPr>
            <a:r>
              <a:rPr lang="en-US" dirty="0" smtClean="0">
                <a:solidFill>
                  <a:schemeClr val="bg2">
                    <a:lumMod val="10000"/>
                  </a:schemeClr>
                </a:solidFill>
              </a:rPr>
              <a:t>Increased cyber security threat</a:t>
            </a:r>
          </a:p>
          <a:p>
            <a:pPr marL="236538" lvl="1" indent="-236538">
              <a:buFont typeface="Wingdings" pitchFamily="2" charset="2"/>
              <a:buChar char="§"/>
              <a:defRPr/>
            </a:pPr>
            <a:r>
              <a:rPr lang="en-US" dirty="0" smtClean="0">
                <a:solidFill>
                  <a:schemeClr val="bg2">
                    <a:lumMod val="10000"/>
                  </a:schemeClr>
                </a:solidFill>
              </a:rPr>
              <a:t>Economy in expenditure</a:t>
            </a:r>
          </a:p>
        </p:txBody>
      </p:sp>
      <p:sp>
        <p:nvSpPr>
          <p:cNvPr id="10" name="Content Placeholder 2"/>
          <p:cNvSpPr txBox="1">
            <a:spLocks/>
          </p:cNvSpPr>
          <p:nvPr/>
        </p:nvSpPr>
        <p:spPr>
          <a:xfrm>
            <a:off x="4495800" y="4724400"/>
            <a:ext cx="4648200" cy="1981200"/>
          </a:xfrm>
          <a:prstGeom prst="rect">
            <a:avLst/>
          </a:prstGeom>
        </p:spPr>
        <p:txBody>
          <a:bodyPr vert="horz" lIns="91440" tIns="45720" rIns="91440" bIns="45720" rtlCol="0">
            <a:normAutofit/>
          </a:bodyPr>
          <a:lstStyle/>
          <a:p>
            <a:pPr marL="236538" lvl="1" indent="-236538" fontAlgn="auto">
              <a:spcAft>
                <a:spcPts val="0"/>
              </a:spcAft>
              <a:buFont typeface="Wingdings" pitchFamily="2" charset="2"/>
              <a:buChar char="§"/>
              <a:defRPr/>
            </a:pPr>
            <a:r>
              <a:rPr lang="en-US" dirty="0" smtClean="0">
                <a:solidFill>
                  <a:schemeClr val="bg2">
                    <a:lumMod val="10000"/>
                  </a:schemeClr>
                </a:solidFill>
              </a:rPr>
              <a:t>Unified ICT infrastructure </a:t>
            </a:r>
            <a:r>
              <a:rPr lang="en-US" dirty="0" smtClean="0"/>
              <a:t>while ensuring federated management</a:t>
            </a:r>
            <a:endParaRPr lang="en-US" dirty="0" smtClean="0">
              <a:solidFill>
                <a:schemeClr val="bg2">
                  <a:lumMod val="10000"/>
                </a:schemeClr>
              </a:solidFill>
            </a:endParaRPr>
          </a:p>
          <a:p>
            <a:pPr marL="236538" lvl="1" indent="-236538" fontAlgn="auto">
              <a:spcAft>
                <a:spcPts val="0"/>
              </a:spcAft>
              <a:buFont typeface="Wingdings" pitchFamily="2" charset="2"/>
              <a:buChar char="§"/>
              <a:defRPr/>
            </a:pPr>
            <a:r>
              <a:rPr lang="en-US" dirty="0" smtClean="0">
                <a:solidFill>
                  <a:schemeClr val="bg2">
                    <a:lumMod val="10000"/>
                  </a:schemeClr>
                </a:solidFill>
              </a:rPr>
              <a:t>On demand seamless availability of NII</a:t>
            </a:r>
          </a:p>
          <a:p>
            <a:pPr marL="236538" lvl="1" indent="-236538" fontAlgn="auto">
              <a:spcAft>
                <a:spcPts val="0"/>
              </a:spcAft>
              <a:buFont typeface="Wingdings" pitchFamily="2" charset="2"/>
              <a:buChar char="§"/>
              <a:defRPr/>
            </a:pPr>
            <a:r>
              <a:rPr lang="en-US" dirty="0" smtClean="0">
                <a:solidFill>
                  <a:schemeClr val="bg2">
                    <a:lumMod val="10000"/>
                  </a:schemeClr>
                </a:solidFill>
              </a:rPr>
              <a:t>Holistic Strategic control</a:t>
            </a:r>
          </a:p>
        </p:txBody>
      </p:sp>
      <p:sp>
        <p:nvSpPr>
          <p:cNvPr id="11" name="Date Placeholder 10"/>
          <p:cNvSpPr>
            <a:spLocks noGrp="1"/>
          </p:cNvSpPr>
          <p:nvPr>
            <p:ph type="dt" sz="half" idx="10"/>
          </p:nvPr>
        </p:nvSpPr>
        <p:spPr/>
        <p:txBody>
          <a:bodyPr/>
          <a:lstStyle/>
          <a:p>
            <a:fld id="{A3C7E2B9-4C3B-4873-9DB3-DD587361026E}" type="datetime1">
              <a:rPr lang="en-US" smtClean="0"/>
              <a:pPr/>
              <a:t>3/13/2014</a:t>
            </a:fld>
            <a:endParaRPr lang="en-US"/>
          </a:p>
        </p:txBody>
      </p:sp>
      <p:sp>
        <p:nvSpPr>
          <p:cNvPr id="12" name="Slide Number Placeholder 11"/>
          <p:cNvSpPr>
            <a:spLocks noGrp="1"/>
          </p:cNvSpPr>
          <p:nvPr>
            <p:ph type="sldNum" sz="quarter" idx="12"/>
          </p:nvPr>
        </p:nvSpPr>
        <p:spPr/>
        <p:txBody>
          <a:bodyPr/>
          <a:lstStyle/>
          <a:p>
            <a:fld id="{8559227E-D11C-4B64-90F3-EC865428AF50}" type="slidenum">
              <a:rPr lang="en-US" smtClean="0"/>
              <a:pPr/>
              <a:t>56</a:t>
            </a:fld>
            <a:endParaRPr lang="en-US"/>
          </a:p>
        </p:txBody>
      </p:sp>
      <p:sp>
        <p:nvSpPr>
          <p:cNvPr id="13" name="Footer Placeholder 12"/>
          <p:cNvSpPr>
            <a:spLocks noGrp="1"/>
          </p:cNvSpPr>
          <p:nvPr>
            <p:ph type="ftr" sz="quarter" idx="11"/>
          </p:nvPr>
        </p:nvSpPr>
        <p:spPr/>
        <p:txBody>
          <a:bodyPr/>
          <a:lstStyle/>
          <a:p>
            <a:r>
              <a:rPr lang="en-US" smtClean="0"/>
              <a:t>Department of Electronics &amp; Information Technology</a:t>
            </a:r>
            <a:endParaRPr lang="en-US"/>
          </a:p>
        </p:txBody>
      </p:sp>
      <p:sp>
        <p:nvSpPr>
          <p:cNvPr id="14" name="TextBox 13"/>
          <p:cNvSpPr txBox="1"/>
          <p:nvPr/>
        </p:nvSpPr>
        <p:spPr>
          <a:xfrm>
            <a:off x="467544" y="116632"/>
            <a:ext cx="7776864" cy="523220"/>
          </a:xfrm>
          <a:prstGeom prst="rect">
            <a:avLst/>
          </a:prstGeom>
          <a:noFill/>
        </p:spPr>
        <p:txBody>
          <a:bodyPr wrap="square" rtlCol="0">
            <a:spAutoFit/>
          </a:bodyPr>
          <a:lstStyle/>
          <a:p>
            <a:r>
              <a:rPr lang="en-US" sz="2800" b="1" dirty="0" smtClean="0"/>
              <a:t>National Information Infrastructure (NII 2.0)</a:t>
            </a:r>
            <a:endParaRPr lang="en-IN"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P spid="1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14400"/>
          </a:xfrm>
        </p:spPr>
        <p:txBody>
          <a:bodyPr>
            <a:normAutofit fontScale="90000"/>
          </a:bodyPr>
          <a:lstStyle/>
          <a:p>
            <a:r>
              <a:rPr lang="en-US" dirty="0" smtClean="0"/>
              <a:t>Independent Government ICT Infrastructure projects</a:t>
            </a:r>
            <a:endParaRPr lang="en-US" dirty="0"/>
          </a:p>
        </p:txBody>
      </p:sp>
      <p:sp>
        <p:nvSpPr>
          <p:cNvPr id="4" name="Footer Placeholder 3"/>
          <p:cNvSpPr>
            <a:spLocks noGrp="1"/>
          </p:cNvSpPr>
          <p:nvPr>
            <p:ph type="ftr" sz="quarter" idx="16"/>
          </p:nvPr>
        </p:nvSpPr>
        <p:spPr/>
        <p:txBody>
          <a:bodyPr/>
          <a:lstStyle/>
          <a:p>
            <a:pPr>
              <a:defRPr/>
            </a:pPr>
            <a:r>
              <a:rPr lang="en-GB" dirty="0" smtClean="0"/>
              <a:t>National Information Infrastructure</a:t>
            </a:r>
            <a:endParaRPr lang="en-GB" dirty="0"/>
          </a:p>
        </p:txBody>
      </p:sp>
      <p:sp>
        <p:nvSpPr>
          <p:cNvPr id="5" name="Slide Number Placeholder 4"/>
          <p:cNvSpPr>
            <a:spLocks noGrp="1"/>
          </p:cNvSpPr>
          <p:nvPr>
            <p:ph type="sldNum" sz="quarter" idx="17"/>
          </p:nvPr>
        </p:nvSpPr>
        <p:spPr/>
        <p:txBody>
          <a:bodyPr/>
          <a:lstStyle/>
          <a:p>
            <a:pPr>
              <a:defRPr/>
            </a:pPr>
            <a:fld id="{95D1CA3F-7C07-48F4-8A12-C295C23FB875}" type="slidenum">
              <a:rPr lang="en-GB" smtClean="0"/>
              <a:pPr>
                <a:defRPr/>
              </a:pPr>
              <a:t>57</a:t>
            </a:fld>
            <a:endParaRPr lang="en-GB" dirty="0"/>
          </a:p>
        </p:txBody>
      </p:sp>
      <p:sp>
        <p:nvSpPr>
          <p:cNvPr id="6" name="Date Placeholder 5"/>
          <p:cNvSpPr>
            <a:spLocks noGrp="1"/>
          </p:cNvSpPr>
          <p:nvPr>
            <p:ph type="dt" sz="half" idx="18"/>
          </p:nvPr>
        </p:nvSpPr>
        <p:spPr/>
        <p:txBody>
          <a:bodyPr/>
          <a:lstStyle/>
          <a:p>
            <a:pPr>
              <a:defRPr/>
            </a:pPr>
            <a:fld id="{9CBA62C2-D1E3-4282-8630-3C07E4D745BD}" type="datetime2">
              <a:rPr lang="en-US" smtClean="0"/>
              <a:pPr>
                <a:defRPr/>
              </a:pPr>
              <a:t>Thursday, March 13, 2014</a:t>
            </a:fld>
            <a:endParaRPr lang="en-GB" dirty="0"/>
          </a:p>
        </p:txBody>
      </p:sp>
      <p:sp>
        <p:nvSpPr>
          <p:cNvPr id="8" name="Rectangle 7"/>
          <p:cNvSpPr>
            <a:spLocks noChangeArrowheads="1"/>
          </p:cNvSpPr>
          <p:nvPr/>
        </p:nvSpPr>
        <p:spPr bwMode="gray">
          <a:xfrm>
            <a:off x="228600" y="2514600"/>
            <a:ext cx="993600" cy="1051200"/>
          </a:xfrm>
          <a:prstGeom prst="rect">
            <a:avLst/>
          </a:prstGeom>
          <a:solidFill>
            <a:schemeClr val="bg1"/>
          </a:solidFill>
          <a:ln w="9525">
            <a:solidFill>
              <a:schemeClr val="accent1"/>
            </a:solidFill>
            <a:miter lim="800000"/>
            <a:headEnd/>
            <a:tailEnd/>
          </a:ln>
        </p:spPr>
        <p:txBody>
          <a:bodyPr/>
          <a:lstStyle/>
          <a:p>
            <a:pPr algn="ctr">
              <a:spcBef>
                <a:spcPct val="0"/>
              </a:spcBef>
              <a:spcAft>
                <a:spcPct val="0"/>
              </a:spcAft>
            </a:pPr>
            <a:endParaRPr lang="en-GB" sz="2000" dirty="0">
              <a:solidFill>
                <a:schemeClr val="folHlink"/>
              </a:solidFill>
              <a:latin typeface="Georgia" pitchFamily="18" charset="0"/>
            </a:endParaRPr>
          </a:p>
        </p:txBody>
      </p:sp>
      <p:sp>
        <p:nvSpPr>
          <p:cNvPr id="9" name="Rectangle 8"/>
          <p:cNvSpPr>
            <a:spLocks noChangeArrowheads="1"/>
          </p:cNvSpPr>
          <p:nvPr/>
        </p:nvSpPr>
        <p:spPr bwMode="gray">
          <a:xfrm>
            <a:off x="1219200" y="3565800"/>
            <a:ext cx="993600" cy="1051200"/>
          </a:xfrm>
          <a:prstGeom prst="rect">
            <a:avLst/>
          </a:prstGeom>
          <a:solidFill>
            <a:schemeClr val="bg1"/>
          </a:solidFill>
          <a:ln w="9525">
            <a:solidFill>
              <a:schemeClr val="accent1"/>
            </a:solid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11" name="Text Box 10"/>
          <p:cNvSpPr txBox="1">
            <a:spLocks noChangeArrowheads="1"/>
          </p:cNvSpPr>
          <p:nvPr/>
        </p:nvSpPr>
        <p:spPr bwMode="gray">
          <a:xfrm>
            <a:off x="2209800" y="4572000"/>
            <a:ext cx="993600" cy="1051200"/>
          </a:xfrm>
          <a:prstGeom prst="rect">
            <a:avLst/>
          </a:prstGeom>
          <a:solidFill>
            <a:schemeClr val="bg1"/>
          </a:solidFill>
          <a:ln w="9525">
            <a:solidFill>
              <a:schemeClr val="accent1"/>
            </a:solidFill>
            <a:miter lim="800000"/>
            <a:headEnd/>
            <a:tailEnd/>
          </a:ln>
          <a:effectLst/>
        </p:spPr>
        <p:txBody>
          <a:bodyPr wrap="none" lIns="99173" tIns="99173" rIns="99173" bIns="99173" anchor="ctr" anchorCtr="1"/>
          <a:lstStyle/>
          <a:p>
            <a:pPr marL="341313" lvl="1" algn="r" defTabSz="839788" eaLnBrk="0" hangingPunct="0">
              <a:spcBef>
                <a:spcPct val="50000"/>
              </a:spcBef>
            </a:pPr>
            <a:r>
              <a:rPr lang="en-GB" sz="2000" dirty="0" smtClean="0">
                <a:solidFill>
                  <a:schemeClr val="accent1"/>
                </a:solidFill>
                <a:latin typeface="Georgia" pitchFamily="18" charset="0"/>
              </a:rPr>
              <a:t>NDC</a:t>
            </a:r>
            <a:endParaRPr lang="en-GB" sz="2000" dirty="0">
              <a:solidFill>
                <a:schemeClr val="accent1"/>
              </a:solidFill>
              <a:latin typeface="Georgia" pitchFamily="18" charset="0"/>
            </a:endParaRPr>
          </a:p>
        </p:txBody>
      </p:sp>
      <p:sp>
        <p:nvSpPr>
          <p:cNvPr id="14" name="Rectangle 14"/>
          <p:cNvSpPr>
            <a:spLocks noChangeArrowheads="1"/>
          </p:cNvSpPr>
          <p:nvPr/>
        </p:nvSpPr>
        <p:spPr bwMode="gray">
          <a:xfrm>
            <a:off x="1219200" y="4572000"/>
            <a:ext cx="993600" cy="1051200"/>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15" name="Rectangle 15"/>
          <p:cNvSpPr>
            <a:spLocks noChangeArrowheads="1"/>
          </p:cNvSpPr>
          <p:nvPr/>
        </p:nvSpPr>
        <p:spPr bwMode="gray">
          <a:xfrm>
            <a:off x="228600" y="3565800"/>
            <a:ext cx="993600" cy="1051200"/>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2" name="Rectangle 22"/>
          <p:cNvSpPr>
            <a:spLocks noChangeArrowheads="1"/>
          </p:cNvSpPr>
          <p:nvPr/>
        </p:nvSpPr>
        <p:spPr bwMode="gray">
          <a:xfrm>
            <a:off x="1233347" y="5009469"/>
            <a:ext cx="248068" cy="263000"/>
          </a:xfrm>
          <a:prstGeom prst="rect">
            <a:avLst/>
          </a:prstGeom>
          <a:solidFill>
            <a:schemeClr val="accent1"/>
          </a:solidFill>
          <a:ln w="9525">
            <a:solidFill>
              <a:schemeClr val="accent1"/>
            </a:solid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3" name="Rectangle 23"/>
          <p:cNvSpPr>
            <a:spLocks noChangeArrowheads="1"/>
          </p:cNvSpPr>
          <p:nvPr/>
        </p:nvSpPr>
        <p:spPr bwMode="gray">
          <a:xfrm>
            <a:off x="615158" y="3325037"/>
            <a:ext cx="246600" cy="264529"/>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4" name="Rectangle 24"/>
          <p:cNvSpPr>
            <a:spLocks noChangeArrowheads="1"/>
          </p:cNvSpPr>
          <p:nvPr/>
        </p:nvSpPr>
        <p:spPr bwMode="gray">
          <a:xfrm>
            <a:off x="1219200" y="3961430"/>
            <a:ext cx="248068" cy="259941"/>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5" name="Rectangle 25"/>
          <p:cNvSpPr>
            <a:spLocks noChangeArrowheads="1"/>
          </p:cNvSpPr>
          <p:nvPr/>
        </p:nvSpPr>
        <p:spPr bwMode="gray">
          <a:xfrm>
            <a:off x="1608758" y="4373976"/>
            <a:ext cx="249535" cy="263000"/>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6" name="Rectangle 26"/>
          <p:cNvSpPr>
            <a:spLocks noChangeArrowheads="1"/>
          </p:cNvSpPr>
          <p:nvPr/>
        </p:nvSpPr>
        <p:spPr bwMode="gray">
          <a:xfrm>
            <a:off x="2209800" y="5009469"/>
            <a:ext cx="246600" cy="263000"/>
          </a:xfrm>
          <a:prstGeom prst="rect">
            <a:avLst/>
          </a:prstGeom>
          <a:solidFill>
            <a:schemeClr val="accent1"/>
          </a:solidFill>
          <a:ln w="9525">
            <a:noFill/>
            <a:miter lim="800000"/>
            <a:headEnd/>
            <a:tailEnd/>
          </a:ln>
        </p:spPr>
        <p:txBody>
          <a:bodyPr/>
          <a:lstStyle/>
          <a:p>
            <a:pPr algn="ctr">
              <a:spcBef>
                <a:spcPct val="0"/>
              </a:spcBef>
              <a:spcAft>
                <a:spcPct val="0"/>
              </a:spcAft>
            </a:pPr>
            <a:endParaRPr lang="en-GB" sz="1800" dirty="0">
              <a:solidFill>
                <a:schemeClr val="folHlink"/>
              </a:solidFill>
              <a:latin typeface="Georgia" pitchFamily="18" charset="0"/>
            </a:endParaRPr>
          </a:p>
        </p:txBody>
      </p:sp>
      <p:sp>
        <p:nvSpPr>
          <p:cNvPr id="29" name="Text Box 29"/>
          <p:cNvSpPr txBox="1">
            <a:spLocks noChangeArrowheads="1"/>
          </p:cNvSpPr>
          <p:nvPr/>
        </p:nvSpPr>
        <p:spPr bwMode="gray">
          <a:xfrm>
            <a:off x="229334" y="5676527"/>
            <a:ext cx="1006948" cy="103517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ct val="50000"/>
              </a:spcBef>
              <a:spcAft>
                <a:spcPct val="0"/>
              </a:spcAft>
              <a:buSzTx/>
            </a:pPr>
            <a:endParaRPr lang="en-GB" sz="2400" dirty="0">
              <a:solidFill>
                <a:schemeClr val="bg1"/>
              </a:solidFill>
              <a:latin typeface="Georgia" pitchFamily="18" charset="0"/>
            </a:endParaRPr>
          </a:p>
        </p:txBody>
      </p:sp>
      <p:sp>
        <p:nvSpPr>
          <p:cNvPr id="30" name="Text Box 30"/>
          <p:cNvSpPr txBox="1">
            <a:spLocks noChangeArrowheads="1"/>
          </p:cNvSpPr>
          <p:nvPr/>
        </p:nvSpPr>
        <p:spPr bwMode="gray">
          <a:xfrm>
            <a:off x="1242153" y="5676527"/>
            <a:ext cx="1006948" cy="103517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ct val="50000"/>
              </a:spcBef>
              <a:spcAft>
                <a:spcPct val="0"/>
              </a:spcAft>
              <a:buSzTx/>
            </a:pPr>
            <a:endParaRPr lang="en-GB" sz="2400" dirty="0">
              <a:solidFill>
                <a:schemeClr val="bg1"/>
              </a:solidFill>
              <a:latin typeface="Georgia" pitchFamily="18" charset="0"/>
            </a:endParaRPr>
          </a:p>
        </p:txBody>
      </p:sp>
      <p:sp>
        <p:nvSpPr>
          <p:cNvPr id="33" name="Text Box 33"/>
          <p:cNvSpPr txBox="1">
            <a:spLocks noChangeArrowheads="1"/>
          </p:cNvSpPr>
          <p:nvPr/>
        </p:nvSpPr>
        <p:spPr bwMode="gray">
          <a:xfrm>
            <a:off x="228600" y="4572000"/>
            <a:ext cx="993600" cy="1051200"/>
          </a:xfrm>
          <a:prstGeom prst="rect">
            <a:avLst/>
          </a:prstGeom>
          <a:solidFill>
            <a:schemeClr val="accent1"/>
          </a:solidFill>
          <a:ln w="9525">
            <a:noFill/>
            <a:miter lim="800000"/>
            <a:headEnd/>
            <a:tailEnd/>
          </a:ln>
          <a:effectLst/>
        </p:spPr>
        <p:txBody>
          <a:bodyPr wrap="none" lIns="99173" tIns="99173" rIns="99173" bIns="99173" anchor="ctr" anchorCtr="1"/>
          <a:lstStyle/>
          <a:p>
            <a:pPr algn="ctr" defTabSz="839788" eaLnBrk="0" hangingPunct="0">
              <a:spcBef>
                <a:spcPts val="0"/>
              </a:spcBef>
              <a:spcAft>
                <a:spcPct val="0"/>
              </a:spcAft>
              <a:buSzTx/>
            </a:pPr>
            <a:r>
              <a:rPr lang="en-GB" sz="2400" dirty="0" smtClean="0">
                <a:solidFill>
                  <a:schemeClr val="bg1"/>
                </a:solidFill>
                <a:latin typeface="Georgia" pitchFamily="18" charset="0"/>
              </a:rPr>
              <a:t>NKN</a:t>
            </a:r>
            <a:endParaRPr lang="en-GB" sz="2400" dirty="0">
              <a:solidFill>
                <a:schemeClr val="bg1"/>
              </a:solidFill>
              <a:latin typeface="Georgia" pitchFamily="18" charset="0"/>
            </a:endParaRPr>
          </a:p>
        </p:txBody>
      </p:sp>
      <p:sp>
        <p:nvSpPr>
          <p:cNvPr id="34" name="Text Box 34"/>
          <p:cNvSpPr txBox="1">
            <a:spLocks noChangeArrowheads="1"/>
          </p:cNvSpPr>
          <p:nvPr/>
        </p:nvSpPr>
        <p:spPr bwMode="gray">
          <a:xfrm>
            <a:off x="1194414" y="4623380"/>
            <a:ext cx="1008112" cy="103517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ct val="50000"/>
              </a:spcBef>
              <a:spcAft>
                <a:spcPct val="0"/>
              </a:spcAft>
              <a:buSzTx/>
            </a:pPr>
            <a:r>
              <a:rPr lang="en-GB" sz="2400" dirty="0" smtClean="0">
                <a:solidFill>
                  <a:schemeClr val="bg1"/>
                </a:solidFill>
                <a:latin typeface="Georgia" pitchFamily="18" charset="0"/>
              </a:rPr>
              <a:t>NOFN</a:t>
            </a:r>
            <a:endParaRPr lang="en-GB" sz="2400" dirty="0">
              <a:solidFill>
                <a:schemeClr val="bg1"/>
              </a:solidFill>
              <a:latin typeface="Georgia" pitchFamily="18" charset="0"/>
            </a:endParaRPr>
          </a:p>
        </p:txBody>
      </p:sp>
      <p:sp>
        <p:nvSpPr>
          <p:cNvPr id="35" name="Text Box 35"/>
          <p:cNvSpPr txBox="1">
            <a:spLocks noChangeArrowheads="1"/>
          </p:cNvSpPr>
          <p:nvPr/>
        </p:nvSpPr>
        <p:spPr bwMode="gray">
          <a:xfrm>
            <a:off x="228600" y="3589930"/>
            <a:ext cx="1008416" cy="103517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ts val="0"/>
              </a:spcBef>
              <a:spcAft>
                <a:spcPct val="0"/>
              </a:spcAft>
              <a:buSzTx/>
            </a:pPr>
            <a:r>
              <a:rPr lang="en-GB" sz="2400" dirty="0" smtClean="0">
                <a:solidFill>
                  <a:schemeClr val="bg1"/>
                </a:solidFill>
                <a:latin typeface="Georgia" pitchFamily="18" charset="0"/>
              </a:rPr>
              <a:t>NIC</a:t>
            </a:r>
          </a:p>
          <a:p>
            <a:pPr algn="ctr" defTabSz="839788" eaLnBrk="0" hangingPunct="0">
              <a:spcBef>
                <a:spcPts val="0"/>
              </a:spcBef>
              <a:spcAft>
                <a:spcPct val="0"/>
              </a:spcAft>
              <a:buSzTx/>
            </a:pPr>
            <a:r>
              <a:rPr lang="en-GB" sz="2400" dirty="0" smtClean="0">
                <a:solidFill>
                  <a:schemeClr val="bg1"/>
                </a:solidFill>
                <a:latin typeface="Georgia" pitchFamily="18" charset="0"/>
              </a:rPr>
              <a:t>NET</a:t>
            </a:r>
          </a:p>
        </p:txBody>
      </p:sp>
      <p:sp>
        <p:nvSpPr>
          <p:cNvPr id="36" name="Text Box 36"/>
          <p:cNvSpPr txBox="1">
            <a:spLocks noChangeArrowheads="1"/>
          </p:cNvSpPr>
          <p:nvPr/>
        </p:nvSpPr>
        <p:spPr bwMode="gray">
          <a:xfrm>
            <a:off x="1223072" y="3589930"/>
            <a:ext cx="1005480" cy="103517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ct val="50000"/>
              </a:spcBef>
              <a:spcAft>
                <a:spcPct val="0"/>
              </a:spcAft>
              <a:buSzTx/>
            </a:pPr>
            <a:r>
              <a:rPr lang="en-GB" sz="2000" dirty="0" smtClean="0">
                <a:solidFill>
                  <a:schemeClr val="accent1"/>
                </a:solidFill>
                <a:latin typeface="Georgia" pitchFamily="18" charset="0"/>
              </a:rPr>
              <a:t>SDC</a:t>
            </a:r>
            <a:endParaRPr lang="en-GB" sz="2000" dirty="0">
              <a:solidFill>
                <a:schemeClr val="accent1"/>
              </a:solidFill>
              <a:latin typeface="Georgia" pitchFamily="18" charset="0"/>
            </a:endParaRPr>
          </a:p>
        </p:txBody>
      </p:sp>
      <p:sp>
        <p:nvSpPr>
          <p:cNvPr id="37" name="Text Box 37"/>
          <p:cNvSpPr txBox="1">
            <a:spLocks noChangeArrowheads="1"/>
          </p:cNvSpPr>
          <p:nvPr/>
        </p:nvSpPr>
        <p:spPr bwMode="gray">
          <a:xfrm>
            <a:off x="229334" y="2548270"/>
            <a:ext cx="1006948" cy="1033649"/>
          </a:xfrm>
          <a:prstGeom prst="rect">
            <a:avLst/>
          </a:prstGeom>
          <a:noFill/>
          <a:ln w="9525">
            <a:noFill/>
            <a:miter lim="800000"/>
            <a:headEnd/>
            <a:tailEnd/>
          </a:ln>
          <a:effectLst/>
        </p:spPr>
        <p:txBody>
          <a:bodyPr wrap="none" lIns="99173" tIns="99173" rIns="99173" bIns="99173" anchor="ctr" anchorCtr="1"/>
          <a:lstStyle/>
          <a:p>
            <a:pPr algn="ctr" defTabSz="839788" eaLnBrk="0" hangingPunct="0">
              <a:spcBef>
                <a:spcPct val="50000"/>
              </a:spcBef>
              <a:spcAft>
                <a:spcPct val="0"/>
              </a:spcAft>
              <a:buSzTx/>
            </a:pPr>
            <a:r>
              <a:rPr lang="en-GB" sz="2000" dirty="0" smtClean="0">
                <a:solidFill>
                  <a:schemeClr val="accent1"/>
                </a:solidFill>
                <a:latin typeface="Georgia" pitchFamily="18" charset="0"/>
              </a:rPr>
              <a:t>SWAN</a:t>
            </a:r>
            <a:endParaRPr lang="en-GB" sz="2400" dirty="0">
              <a:solidFill>
                <a:schemeClr val="accent1"/>
              </a:solidFill>
              <a:latin typeface="Georgia" pitchFamily="18" charset="0"/>
            </a:endParaRPr>
          </a:p>
        </p:txBody>
      </p:sp>
      <p:sp>
        <p:nvSpPr>
          <p:cNvPr id="38" name="Content Placeholder 42"/>
          <p:cNvSpPr>
            <a:spLocks noGrp="1"/>
          </p:cNvSpPr>
          <p:nvPr>
            <p:ph sz="quarter" idx="4294967295"/>
          </p:nvPr>
        </p:nvSpPr>
        <p:spPr>
          <a:xfrm>
            <a:off x="3124200" y="2209801"/>
            <a:ext cx="6248400" cy="3428999"/>
          </a:xfrm>
          <a:prstGeom prst="rect">
            <a:avLst/>
          </a:prstGeom>
        </p:spPr>
        <p:txBody>
          <a:bodyPr>
            <a:noAutofit/>
          </a:bodyPr>
          <a:lstStyle/>
          <a:p>
            <a:pPr>
              <a:spcBef>
                <a:spcPts val="600"/>
              </a:spcBef>
            </a:pPr>
            <a:r>
              <a:rPr lang="en-US" sz="2400" dirty="0" smtClean="0"/>
              <a:t>NKN 	  National Knowledge Network</a:t>
            </a:r>
          </a:p>
          <a:p>
            <a:pPr>
              <a:spcBef>
                <a:spcPts val="600"/>
              </a:spcBef>
            </a:pPr>
            <a:r>
              <a:rPr lang="en-US" sz="2400" dirty="0" smtClean="0"/>
              <a:t>NOFN	  National Optical Fiber Network</a:t>
            </a:r>
          </a:p>
          <a:p>
            <a:pPr>
              <a:spcBef>
                <a:spcPts val="600"/>
              </a:spcBef>
            </a:pPr>
            <a:r>
              <a:rPr lang="en-US" sz="2400" dirty="0" smtClean="0"/>
              <a:t>NICNET   	  NIC Network</a:t>
            </a:r>
          </a:p>
          <a:p>
            <a:pPr>
              <a:spcBef>
                <a:spcPts val="600"/>
              </a:spcBef>
            </a:pPr>
            <a:r>
              <a:rPr lang="en-US" sz="2400" dirty="0" smtClean="0"/>
              <a:t>NDCs	  National Data Centers</a:t>
            </a:r>
          </a:p>
          <a:p>
            <a:pPr>
              <a:lnSpc>
                <a:spcPct val="140000"/>
              </a:lnSpc>
              <a:spcBef>
                <a:spcPts val="600"/>
              </a:spcBef>
            </a:pPr>
            <a:r>
              <a:rPr lang="en-US" sz="2400" dirty="0" smtClean="0"/>
              <a:t>SDCs	  State Data Centers</a:t>
            </a:r>
          </a:p>
          <a:p>
            <a:pPr>
              <a:lnSpc>
                <a:spcPct val="140000"/>
              </a:lnSpc>
              <a:spcBef>
                <a:spcPts val="600"/>
              </a:spcBef>
            </a:pPr>
            <a:r>
              <a:rPr lang="en-US" sz="2400" dirty="0" smtClean="0"/>
              <a:t>SWANs   	State Wide Area Networks</a:t>
            </a:r>
            <a:endParaRPr lang="en-US" sz="24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85794"/>
          </a:xfrm>
        </p:spPr>
        <p:txBody>
          <a:bodyPr>
            <a:normAutofit fontScale="90000"/>
          </a:bodyPr>
          <a:lstStyle/>
          <a:p>
            <a:r>
              <a:rPr lang="en-US" sz="2800" b="1" dirty="0" smtClean="0">
                <a:solidFill>
                  <a:schemeClr val="tx2">
                    <a:lumMod val="60000"/>
                    <a:lumOff val="40000"/>
                  </a:schemeClr>
                </a:solidFill>
              </a:rPr>
              <a:t/>
            </a:r>
            <a:br>
              <a:rPr lang="en-US" sz="2800" b="1" dirty="0" smtClean="0">
                <a:solidFill>
                  <a:schemeClr val="tx2">
                    <a:lumMod val="60000"/>
                    <a:lumOff val="40000"/>
                  </a:schemeClr>
                </a:solidFill>
              </a:rPr>
            </a:br>
            <a:r>
              <a:rPr lang="en-US" sz="2800" b="1" dirty="0" smtClean="0">
                <a:solidFill>
                  <a:schemeClr val="tx2">
                    <a:lumMod val="60000"/>
                    <a:lumOff val="40000"/>
                  </a:schemeClr>
                </a:solidFill>
              </a:rPr>
              <a:t>National Information Infrastructure – NII 2.0</a:t>
            </a:r>
            <a:br>
              <a:rPr lang="en-US" sz="2800" b="1" dirty="0" smtClean="0">
                <a:solidFill>
                  <a:schemeClr val="tx2">
                    <a:lumMod val="60000"/>
                    <a:lumOff val="40000"/>
                  </a:schemeClr>
                </a:solidFill>
              </a:rPr>
            </a:br>
            <a:endParaRPr lang="en-IN" sz="2800" dirty="0"/>
          </a:p>
        </p:txBody>
      </p:sp>
      <p:sp>
        <p:nvSpPr>
          <p:cNvPr id="3" name="Content Placeholder 2"/>
          <p:cNvSpPr>
            <a:spLocks noGrp="1"/>
          </p:cNvSpPr>
          <p:nvPr>
            <p:ph idx="1"/>
          </p:nvPr>
        </p:nvSpPr>
        <p:spPr>
          <a:xfrm>
            <a:off x="0" y="785794"/>
            <a:ext cx="9144000" cy="6072206"/>
          </a:xfrm>
          <a:solidFill>
            <a:schemeClr val="accent5">
              <a:lumMod val="40000"/>
              <a:lumOff val="60000"/>
            </a:schemeClr>
          </a:solidFill>
        </p:spPr>
        <p:txBody>
          <a:bodyPr>
            <a:normAutofit/>
          </a:bodyPr>
          <a:lstStyle/>
          <a:p>
            <a:pPr algn="ctr">
              <a:buNone/>
            </a:pPr>
            <a:r>
              <a:rPr lang="en-US" sz="1500" b="1" dirty="0" smtClean="0"/>
              <a:t>Network Infrastructure </a:t>
            </a:r>
            <a:endParaRPr lang="en-IN" sz="1500" b="1" dirty="0"/>
          </a:p>
        </p:txBody>
      </p:sp>
      <p:pic>
        <p:nvPicPr>
          <p:cNvPr id="5" name="Picture 4"/>
          <p:cNvPicPr/>
          <p:nvPr/>
        </p:nvPicPr>
        <p:blipFill>
          <a:blip r:embed="rId2" cstate="print"/>
          <a:srcRect l="11050" t="6198" r="8690" b="2910"/>
          <a:stretch>
            <a:fillRect/>
          </a:stretch>
        </p:blipFill>
        <p:spPr bwMode="auto">
          <a:xfrm>
            <a:off x="0" y="1244465"/>
            <a:ext cx="9144000" cy="56135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14356"/>
          </a:xfrm>
        </p:spPr>
        <p:txBody>
          <a:bodyPr>
            <a:normAutofit/>
          </a:bodyPr>
          <a:lstStyle/>
          <a:p>
            <a:r>
              <a:rPr lang="en-US" sz="2500" b="1" dirty="0" smtClean="0">
                <a:solidFill>
                  <a:schemeClr val="tx2">
                    <a:lumMod val="60000"/>
                    <a:lumOff val="40000"/>
                  </a:schemeClr>
                </a:solidFill>
              </a:rPr>
              <a:t>National Information Infrastructure – NII 2.0</a:t>
            </a:r>
            <a:endParaRPr lang="en-IN" sz="2500" dirty="0"/>
          </a:p>
        </p:txBody>
      </p:sp>
      <p:sp>
        <p:nvSpPr>
          <p:cNvPr id="3" name="Content Placeholder 2"/>
          <p:cNvSpPr>
            <a:spLocks noGrp="1"/>
          </p:cNvSpPr>
          <p:nvPr>
            <p:ph idx="1"/>
          </p:nvPr>
        </p:nvSpPr>
        <p:spPr>
          <a:xfrm>
            <a:off x="0" y="714356"/>
            <a:ext cx="9144000" cy="6143644"/>
          </a:xfrm>
          <a:solidFill>
            <a:schemeClr val="accent5">
              <a:lumMod val="40000"/>
              <a:lumOff val="60000"/>
            </a:schemeClr>
          </a:solidFill>
        </p:spPr>
        <p:style>
          <a:lnRef idx="1">
            <a:schemeClr val="accent1"/>
          </a:lnRef>
          <a:fillRef idx="2">
            <a:schemeClr val="accent1"/>
          </a:fillRef>
          <a:effectRef idx="1">
            <a:schemeClr val="accent1"/>
          </a:effectRef>
          <a:fontRef idx="minor">
            <a:schemeClr val="dk1"/>
          </a:fontRef>
        </p:style>
        <p:txBody>
          <a:bodyPr>
            <a:normAutofit/>
          </a:bodyPr>
          <a:lstStyle/>
          <a:p>
            <a:pPr algn="ctr">
              <a:buNone/>
            </a:pPr>
            <a:r>
              <a:rPr lang="en-US" sz="1500" b="1" dirty="0" smtClean="0"/>
              <a:t>Information Infrastructure </a:t>
            </a:r>
            <a:endParaRPr lang="en-IN" sz="1500" b="1" dirty="0" smtClean="0"/>
          </a:p>
          <a:p>
            <a:pPr algn="ctr">
              <a:buNone/>
            </a:pPr>
            <a:endParaRPr lang="en-IN" sz="1500" b="1" dirty="0"/>
          </a:p>
        </p:txBody>
      </p:sp>
      <p:pic>
        <p:nvPicPr>
          <p:cNvPr id="6" name="Picture 5"/>
          <p:cNvPicPr/>
          <p:nvPr/>
        </p:nvPicPr>
        <p:blipFill>
          <a:blip r:embed="rId2" cstate="print"/>
          <a:srcRect l="8209" r="7916"/>
          <a:stretch>
            <a:fillRect/>
          </a:stretch>
        </p:blipFill>
        <p:spPr bwMode="auto">
          <a:xfrm>
            <a:off x="0" y="1090218"/>
            <a:ext cx="9144000" cy="57677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14400"/>
            <a:ext cx="7924800" cy="2209800"/>
          </a:xfrm>
        </p:spPr>
        <p:txBody>
          <a:bodyPr>
            <a:normAutofit fontScale="92500" lnSpcReduction="10000"/>
          </a:bodyPr>
          <a:lstStyle/>
          <a:p>
            <a:pPr algn="just">
              <a:lnSpc>
                <a:spcPct val="80000"/>
              </a:lnSpc>
            </a:pPr>
            <a:endParaRPr lang="en-US" sz="2400" dirty="0" smtClean="0">
              <a:cs typeface="Arial" pitchFamily="34" charset="0"/>
            </a:endParaRPr>
          </a:p>
          <a:p>
            <a:pPr algn="just">
              <a:lnSpc>
                <a:spcPct val="80000"/>
              </a:lnSpc>
            </a:pPr>
            <a:r>
              <a:rPr lang="en-US" sz="2400" dirty="0" smtClean="0">
                <a:cs typeface="Arial" pitchFamily="34" charset="0"/>
              </a:rPr>
              <a:t>Paradigm shift in IT service provisioning</a:t>
            </a:r>
          </a:p>
          <a:p>
            <a:pPr lvl="1" algn="just">
              <a:lnSpc>
                <a:spcPct val="80000"/>
              </a:lnSpc>
            </a:pPr>
            <a:r>
              <a:rPr lang="en-US" sz="2400" dirty="0" smtClean="0">
                <a:cs typeface="Arial" pitchFamily="34" charset="0"/>
              </a:rPr>
              <a:t>Agility, faster startup time</a:t>
            </a:r>
          </a:p>
          <a:p>
            <a:pPr lvl="1" algn="just">
              <a:lnSpc>
                <a:spcPct val="80000"/>
              </a:lnSpc>
            </a:pPr>
            <a:r>
              <a:rPr lang="en-US" sz="2400" dirty="0" smtClean="0">
                <a:cs typeface="Arial" pitchFamily="34" charset="0"/>
              </a:rPr>
              <a:t>improved scalability &amp;  elasticity</a:t>
            </a:r>
          </a:p>
          <a:p>
            <a:pPr lvl="1" algn="just">
              <a:lnSpc>
                <a:spcPct val="80000"/>
              </a:lnSpc>
            </a:pPr>
            <a:r>
              <a:rPr lang="en-US" sz="2400" dirty="0" smtClean="0">
                <a:cs typeface="Arial" pitchFamily="34" charset="0"/>
              </a:rPr>
              <a:t>On demand availability of resources</a:t>
            </a:r>
          </a:p>
          <a:p>
            <a:pPr lvl="1" algn="just">
              <a:lnSpc>
                <a:spcPct val="80000"/>
              </a:lnSpc>
            </a:pPr>
            <a:r>
              <a:rPr lang="en-US" sz="2400" dirty="0" smtClean="0">
                <a:cs typeface="Arial" pitchFamily="34" charset="0"/>
              </a:rPr>
              <a:t>reduced management costs</a:t>
            </a:r>
          </a:p>
          <a:p>
            <a:pPr lvl="1" algn="just">
              <a:lnSpc>
                <a:spcPct val="80000"/>
              </a:lnSpc>
              <a:buNone/>
            </a:pPr>
            <a:r>
              <a:rPr lang="en-US" sz="2400" dirty="0" smtClean="0">
                <a:solidFill>
                  <a:srgbClr val="FF0000"/>
                </a:solidFill>
                <a:cs typeface="Arial" pitchFamily="34" charset="0"/>
              </a:rPr>
              <a:t>More like a utility based service</a:t>
            </a:r>
          </a:p>
          <a:p>
            <a:pPr algn="just">
              <a:lnSpc>
                <a:spcPct val="80000"/>
              </a:lnSpc>
            </a:pPr>
            <a:endParaRPr lang="en-US" altLang="ja-JP" sz="2400" dirty="0" smtClean="0">
              <a:ea typeface="ＭＳ Ｐゴシック" pitchFamily="34" charset="-128"/>
              <a:cs typeface="Arial" pitchFamily="34" charset="0"/>
            </a:endParaRPr>
          </a:p>
          <a:p>
            <a:pPr algn="just">
              <a:lnSpc>
                <a:spcPct val="80000"/>
              </a:lnSpc>
            </a:pPr>
            <a:endParaRPr lang="en-US" altLang="ja-JP" sz="2400" dirty="0" smtClean="0">
              <a:ea typeface="ＭＳ Ｐゴシック" pitchFamily="34" charset="-128"/>
              <a:cs typeface="Arial" pitchFamily="34" charset="0"/>
            </a:endParaRPr>
          </a:p>
          <a:p>
            <a:pPr algn="just">
              <a:lnSpc>
                <a:spcPct val="80000"/>
              </a:lnSpc>
            </a:pPr>
            <a:endParaRPr lang="en-US" sz="2400" dirty="0" smtClean="0">
              <a:ea typeface="ＭＳ Ｐゴシック" pitchFamily="34" charset="-128"/>
              <a:cs typeface="Arial" pitchFamily="34" charset="0"/>
            </a:endParaRPr>
          </a:p>
          <a:p>
            <a:pPr algn="just">
              <a:lnSpc>
                <a:spcPct val="80000"/>
              </a:lnSpc>
            </a:pPr>
            <a:endParaRPr lang="en-US" sz="2400" dirty="0" smtClean="0">
              <a:ea typeface="ＭＳ Ｐゴシック" pitchFamily="34" charset="-128"/>
              <a:cs typeface="Arial" pitchFamily="34" charset="0"/>
            </a:endParaRPr>
          </a:p>
        </p:txBody>
      </p:sp>
      <p:sp>
        <p:nvSpPr>
          <p:cNvPr id="4" name="Title 1"/>
          <p:cNvSpPr>
            <a:spLocks noGrp="1"/>
          </p:cNvSpPr>
          <p:nvPr>
            <p:ph type="title"/>
          </p:nvPr>
        </p:nvSpPr>
        <p:spPr>
          <a:xfrm>
            <a:off x="457200" y="274638"/>
            <a:ext cx="8229600" cy="715962"/>
          </a:xfrm>
        </p:spPr>
        <p:txBody>
          <a:bodyPr anchor="t"/>
          <a:lstStyle/>
          <a:p>
            <a:r>
              <a:rPr lang="en-US" sz="3200" b="1" dirty="0" smtClean="0">
                <a:latin typeface="+mn-lt"/>
              </a:rPr>
              <a:t>Is CLOUD the answer ?</a:t>
            </a:r>
          </a:p>
        </p:txBody>
      </p:sp>
      <p:sp>
        <p:nvSpPr>
          <p:cNvPr id="5" name="Content Placeholder 2"/>
          <p:cNvSpPr txBox="1">
            <a:spLocks/>
          </p:cNvSpPr>
          <p:nvPr/>
        </p:nvSpPr>
        <p:spPr>
          <a:xfrm>
            <a:off x="533400" y="3352800"/>
            <a:ext cx="8001000" cy="3078163"/>
          </a:xfrm>
          <a:prstGeom prst="rect">
            <a:avLst/>
          </a:prstGeom>
        </p:spPr>
        <p:style>
          <a:lnRef idx="1">
            <a:schemeClr val="accent1"/>
          </a:lnRef>
          <a:fillRef idx="2">
            <a:schemeClr val="accent1"/>
          </a:fillRef>
          <a:effectRef idx="1">
            <a:schemeClr val="accent1"/>
          </a:effectRef>
          <a:fontRef idx="minor">
            <a:schemeClr val="dk1"/>
          </a:fontRef>
        </p:style>
        <p:txBody>
          <a:bodyPr vert="horz" lIns="91440" tIns="45720" rIns="91440" bIns="45720" rtlCol="0">
            <a:normAutofit lnSpcReduction="10000"/>
          </a:bodyPr>
          <a:lstStyle/>
          <a:p>
            <a:pPr marL="342900" marR="0" lvl="0" indent="-342900" algn="just" defTabSz="914400" rtl="0" eaLnBrk="1" fontAlgn="auto" latinLnBrk="0" hangingPunct="1">
              <a:lnSpc>
                <a:spcPct val="90000"/>
              </a:lnSpc>
              <a:spcBef>
                <a:spcPct val="20000"/>
              </a:spcBef>
              <a:spcAft>
                <a:spcPts val="0"/>
              </a:spcAft>
              <a:buClrTx/>
              <a:buSzTx/>
              <a:buFont typeface="Wingdings" pitchFamily="2" charset="2"/>
              <a:buChar char="q"/>
              <a:tabLst/>
              <a:defRPr/>
            </a:pPr>
            <a:r>
              <a:rPr kumimoji="0" lang="en-US" sz="3200" b="0" i="0" u="none" strike="noStrike" kern="1200" cap="none" spc="0" normalizeH="0" baseline="0" noProof="0" dirty="0" smtClean="0">
                <a:ln>
                  <a:noFill/>
                </a:ln>
                <a:solidFill>
                  <a:schemeClr val="dk1"/>
                </a:solidFill>
                <a:effectLst/>
                <a:uLnTx/>
                <a:uFillTx/>
                <a:latin typeface="+mn-lt"/>
                <a:ea typeface="+mn-ea"/>
                <a:cs typeface="+mn-cs"/>
              </a:rPr>
              <a:t> </a:t>
            </a:r>
            <a:r>
              <a:rPr lang="en-US" sz="3200" b="1" u="sng" dirty="0" smtClean="0"/>
              <a:t>As per NIST </a:t>
            </a:r>
            <a:r>
              <a:rPr kumimoji="0" lang="en-US" altLang="ja-JP" sz="3000" b="1" i="0" u="sng" strike="noStrike" kern="1200" cap="none" spc="0" normalizeH="0" baseline="0" noProof="0" dirty="0" smtClean="0">
                <a:ln>
                  <a:noFill/>
                </a:ln>
                <a:solidFill>
                  <a:schemeClr val="dk1"/>
                </a:solidFill>
                <a:effectLst/>
                <a:uLnTx/>
                <a:uFillTx/>
                <a:latin typeface="+mn-lt"/>
                <a:ea typeface="ＭＳ Ｐゴシック" pitchFamily="34" charset="-128"/>
                <a:cs typeface="+mn-cs"/>
              </a:rPr>
              <a:t>Cloud computing </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is a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model</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 for enabling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convenient, on-demand network access </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to a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shared pool </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of configurable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computing resources </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(e.g., networks, servers, storage, applications, and services) that can be </a:t>
            </a:r>
            <a:r>
              <a:rPr kumimoji="0" lang="en-US" altLang="ja-JP" sz="3000" b="1" i="0" u="none" strike="noStrike" kern="1200" cap="none" spc="0" normalizeH="0" baseline="0" noProof="0" dirty="0" smtClean="0">
                <a:ln>
                  <a:noFill/>
                </a:ln>
                <a:solidFill>
                  <a:srgbClr val="C00000"/>
                </a:solidFill>
                <a:effectLst/>
                <a:uLnTx/>
                <a:uFillTx/>
                <a:latin typeface="+mn-lt"/>
                <a:ea typeface="ＭＳ Ｐゴシック" pitchFamily="34" charset="-128"/>
                <a:cs typeface="+mn-cs"/>
              </a:rPr>
              <a:t>rapidly</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provisioned</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 and released with </a:t>
            </a:r>
            <a:r>
              <a:rPr kumimoji="0" lang="en-US" altLang="ja-JP" sz="3000" b="1" i="0" u="none" strike="noStrike" kern="1200" cap="none" spc="0" normalizeH="0" baseline="0" noProof="0" dirty="0" smtClean="0">
                <a:ln>
                  <a:noFill/>
                </a:ln>
                <a:solidFill>
                  <a:srgbClr val="CC0000"/>
                </a:solidFill>
                <a:effectLst/>
                <a:uLnTx/>
                <a:uFillTx/>
                <a:latin typeface="+mn-lt"/>
                <a:ea typeface="ＭＳ Ｐゴシック" pitchFamily="34" charset="-128"/>
                <a:cs typeface="+mn-cs"/>
              </a:rPr>
              <a:t>minimal management effort </a:t>
            </a:r>
            <a:r>
              <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rPr>
              <a:t>or service provider interaction. </a:t>
            </a:r>
          </a:p>
          <a:p>
            <a:pPr marL="342900" marR="0" lvl="0" indent="-342900" algn="just" defTabSz="914400" rtl="0" eaLnBrk="1" fontAlgn="auto" latinLnBrk="0" hangingPunct="1">
              <a:lnSpc>
                <a:spcPct val="90000"/>
              </a:lnSpc>
              <a:spcBef>
                <a:spcPct val="20000"/>
              </a:spcBef>
              <a:spcAft>
                <a:spcPts val="0"/>
              </a:spcAft>
              <a:buClrTx/>
              <a:buSzTx/>
              <a:buFont typeface="Wingdings" pitchFamily="2" charset="2"/>
              <a:buChar char="q"/>
              <a:tabLst/>
              <a:defRPr/>
            </a:pPr>
            <a:endParaRPr kumimoji="0" lang="en-US" altLang="ja-JP" sz="3000" b="0" i="0" u="none" strike="noStrike" kern="1200" cap="none" spc="0" normalizeH="0" baseline="0" noProof="0" dirty="0" smtClean="0">
              <a:ln>
                <a:noFill/>
              </a:ln>
              <a:solidFill>
                <a:schemeClr val="dk1"/>
              </a:solidFill>
              <a:effectLst/>
              <a:uLnTx/>
              <a:uFillTx/>
              <a:latin typeface="+mn-lt"/>
              <a:ea typeface="ＭＳ Ｐゴシック" pitchFamily="34" charset="-128"/>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IN" sz="3200" b="0"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60" y="116632"/>
            <a:ext cx="8229600" cy="1143000"/>
          </a:xfrm>
        </p:spPr>
        <p:txBody>
          <a:bodyPr/>
          <a:lstStyle/>
          <a:p>
            <a:pPr algn="ctr"/>
            <a:r>
              <a:rPr lang="en-US" dirty="0" smtClean="0"/>
              <a:t>Architecture</a:t>
            </a:r>
            <a:endParaRPr lang="en-IN" dirty="0"/>
          </a:p>
        </p:txBody>
      </p:sp>
      <p:sp>
        <p:nvSpPr>
          <p:cNvPr id="3" name="Content Placeholder 2"/>
          <p:cNvSpPr>
            <a:spLocks noGrp="1"/>
          </p:cNvSpPr>
          <p:nvPr>
            <p:ph idx="1"/>
          </p:nvPr>
        </p:nvSpPr>
        <p:spPr>
          <a:xfrm>
            <a:off x="455613" y="1066800"/>
            <a:ext cx="8234362" cy="4865689"/>
          </a:xfrm>
        </p:spPr>
        <p:txBody>
          <a:bodyPr/>
          <a:lstStyle/>
          <a:p>
            <a:r>
              <a:rPr lang="en-US" b="1" dirty="0" smtClean="0">
                <a:solidFill>
                  <a:schemeClr val="tx1"/>
                </a:solidFill>
              </a:rPr>
              <a:t>Proposed Architecture</a:t>
            </a:r>
          </a:p>
        </p:txBody>
      </p:sp>
      <p:pic>
        <p:nvPicPr>
          <p:cNvPr id="4" name="Picture 3"/>
          <p:cNvPicPr/>
          <p:nvPr/>
        </p:nvPicPr>
        <p:blipFill>
          <a:blip r:embed="rId2" cstate="print"/>
          <a:srcRect l="48841" t="25589" r="30277" b="14407"/>
          <a:stretch>
            <a:fillRect/>
          </a:stretch>
        </p:blipFill>
        <p:spPr bwMode="auto">
          <a:xfrm>
            <a:off x="762000" y="1752600"/>
            <a:ext cx="2362200" cy="4572000"/>
          </a:xfrm>
          <a:prstGeom prst="rect">
            <a:avLst/>
          </a:prstGeom>
          <a:noFill/>
          <a:ln w="9525">
            <a:noFill/>
            <a:miter lim="800000"/>
            <a:headEnd/>
            <a:tailEnd/>
          </a:ln>
        </p:spPr>
      </p:pic>
      <p:pic>
        <p:nvPicPr>
          <p:cNvPr id="41985" name="Picture 1"/>
          <p:cNvPicPr>
            <a:picLocks noChangeAspect="1" noChangeArrowheads="1"/>
          </p:cNvPicPr>
          <p:nvPr/>
        </p:nvPicPr>
        <p:blipFill>
          <a:blip r:embed="rId3" cstate="print"/>
          <a:srcRect/>
          <a:stretch>
            <a:fillRect/>
          </a:stretch>
        </p:blipFill>
        <p:spPr bwMode="auto">
          <a:xfrm>
            <a:off x="4840225" y="926592"/>
            <a:ext cx="3169920" cy="2873471"/>
          </a:xfrm>
          <a:prstGeom prst="rect">
            <a:avLst/>
          </a:prstGeom>
          <a:noFill/>
          <a:ln w="9525">
            <a:noFill/>
            <a:miter lim="800000"/>
            <a:headEnd/>
            <a:tailEnd/>
          </a:ln>
        </p:spPr>
      </p:pic>
      <p:pic>
        <p:nvPicPr>
          <p:cNvPr id="22530" name="Picture 2"/>
          <p:cNvPicPr>
            <a:picLocks noChangeAspect="1" noChangeArrowheads="1"/>
          </p:cNvPicPr>
          <p:nvPr/>
        </p:nvPicPr>
        <p:blipFill>
          <a:blip r:embed="rId4" cstate="print"/>
          <a:srcRect l="36667" t="36842" r="26458" b="15088"/>
          <a:stretch>
            <a:fillRect/>
          </a:stretch>
        </p:blipFill>
        <p:spPr bwMode="auto">
          <a:xfrm>
            <a:off x="4348480" y="3803904"/>
            <a:ext cx="4495800" cy="305409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pPr algn="ctr"/>
            <a:r>
              <a:rPr lang="en-US" dirty="0" smtClean="0"/>
              <a:t>Architecture</a:t>
            </a:r>
            <a:endParaRPr lang="en-IN" dirty="0"/>
          </a:p>
        </p:txBody>
      </p:sp>
      <p:sp>
        <p:nvSpPr>
          <p:cNvPr id="3" name="Content Placeholder 2"/>
          <p:cNvSpPr>
            <a:spLocks noGrp="1"/>
          </p:cNvSpPr>
          <p:nvPr>
            <p:ph idx="1"/>
          </p:nvPr>
        </p:nvSpPr>
        <p:spPr>
          <a:xfrm>
            <a:off x="455613" y="1066800"/>
            <a:ext cx="8234362" cy="4865689"/>
          </a:xfrm>
        </p:spPr>
        <p:txBody>
          <a:bodyPr/>
          <a:lstStyle/>
          <a:p>
            <a:pPr lvl="1"/>
            <a:r>
              <a:rPr lang="en-US" sz="1900" dirty="0" smtClean="0"/>
              <a:t>Integrating existing ICT Infrastructure </a:t>
            </a:r>
          </a:p>
          <a:p>
            <a:pPr lvl="2"/>
            <a:r>
              <a:rPr lang="en-US" sz="1600" dirty="0" smtClean="0"/>
              <a:t>NKN leveraged till District</a:t>
            </a:r>
          </a:p>
          <a:p>
            <a:pPr lvl="2"/>
            <a:r>
              <a:rPr lang="en-US" sz="1600" dirty="0" smtClean="0"/>
              <a:t>NOFN to reach GP</a:t>
            </a:r>
            <a:endParaRPr lang="en-IN" sz="1600" dirty="0" smtClean="0"/>
          </a:p>
        </p:txBody>
      </p:sp>
      <p:pic>
        <p:nvPicPr>
          <p:cNvPr id="4" name="Picture 3"/>
          <p:cNvPicPr/>
          <p:nvPr/>
        </p:nvPicPr>
        <p:blipFill>
          <a:blip r:embed="rId2" cstate="print"/>
          <a:srcRect l="31058" t="27667" r="19361" b="11425"/>
          <a:stretch>
            <a:fillRect/>
          </a:stretch>
        </p:blipFill>
        <p:spPr bwMode="auto">
          <a:xfrm>
            <a:off x="1752600" y="2667000"/>
            <a:ext cx="5243063" cy="401302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GB" altLang="en-US" sz="3600" smtClean="0"/>
              <a:t>Vision</a:t>
            </a:r>
          </a:p>
        </p:txBody>
      </p:sp>
      <p:sp>
        <p:nvSpPr>
          <p:cNvPr id="8195" name="Content Placeholder 2"/>
          <p:cNvSpPr>
            <a:spLocks noGrp="1"/>
          </p:cNvSpPr>
          <p:nvPr>
            <p:ph idx="1"/>
          </p:nvPr>
        </p:nvSpPr>
        <p:spPr>
          <a:xfrm>
            <a:off x="457200" y="1600200"/>
            <a:ext cx="8229600" cy="4900613"/>
          </a:xfrm>
        </p:spPr>
        <p:txBody>
          <a:bodyPr/>
          <a:lstStyle/>
          <a:p>
            <a:pPr>
              <a:lnSpc>
                <a:spcPts val="3300"/>
              </a:lnSpc>
              <a:buFontTx/>
              <a:buNone/>
            </a:pPr>
            <a:r>
              <a:rPr lang="en-US" sz="2400" b="1" smtClean="0"/>
              <a:t>Create a scalable and secure government information infrastructure that leverages existing ICT assets, human resources and next generation technologies to provide universal electronic access to various governance and priority social sector services for the citizens of India.</a:t>
            </a:r>
          </a:p>
          <a:p>
            <a:pPr eaLnBrk="1" hangingPunct="1">
              <a:spcBef>
                <a:spcPts val="600"/>
              </a:spcBef>
              <a:spcAft>
                <a:spcPts val="600"/>
              </a:spcAft>
            </a:pPr>
            <a:endParaRPr lang="en-US" altLang="en-US" sz="2400" smtClean="0"/>
          </a:p>
          <a:p>
            <a:pPr eaLnBrk="1" hangingPunct="1"/>
            <a:endParaRPr lang="en-GB" altLang="en-US" sz="2400" smtClean="0"/>
          </a:p>
        </p:txBody>
      </p:sp>
      <p:sp>
        <p:nvSpPr>
          <p:cNvPr id="8196" name="Slide Number Placeholder 3"/>
          <p:cNvSpPr>
            <a:spLocks noGrp="1"/>
          </p:cNvSpPr>
          <p:nvPr>
            <p:ph type="sldNum" sz="quarter" idx="12"/>
          </p:nvPr>
        </p:nvSpPr>
        <p:spPr>
          <a:noFill/>
        </p:spPr>
        <p:txBody>
          <a:bodyPr/>
          <a:lstStyle/>
          <a:p>
            <a:fld id="{53752AFC-C327-48D1-AA64-442923D91308}" type="slidenum">
              <a:rPr lang="en-GB" altLang="en-US" smtClean="0"/>
              <a:pPr/>
              <a:t>62</a:t>
            </a:fld>
            <a:endParaRPr lang="en-GB" altLang="en-US"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Slide Number Placeholder 3"/>
          <p:cNvSpPr>
            <a:spLocks noGrp="1"/>
          </p:cNvSpPr>
          <p:nvPr>
            <p:ph type="sldNum" sz="quarter" idx="12"/>
          </p:nvPr>
        </p:nvSpPr>
        <p:spPr>
          <a:noFill/>
        </p:spPr>
        <p:txBody>
          <a:bodyPr/>
          <a:lstStyle/>
          <a:p>
            <a:fld id="{BB9FB323-88F0-4774-9762-592A1272FABC}" type="slidenum">
              <a:rPr lang="en-GB" altLang="en-US" smtClean="0"/>
              <a:pPr/>
              <a:t>63</a:t>
            </a:fld>
            <a:endParaRPr lang="en-GB" altLang="en-US" smtClean="0"/>
          </a:p>
        </p:txBody>
      </p:sp>
      <p:grpSp>
        <p:nvGrpSpPr>
          <p:cNvPr id="2" name="Group 196"/>
          <p:cNvGrpSpPr>
            <a:grpSpLocks noChangeAspect="1"/>
          </p:cNvGrpSpPr>
          <p:nvPr/>
        </p:nvGrpSpPr>
        <p:grpSpPr bwMode="auto">
          <a:xfrm>
            <a:off x="714348" y="1428736"/>
            <a:ext cx="7845539" cy="5500726"/>
            <a:chOff x="0" y="0"/>
            <a:chExt cx="7979" cy="5595"/>
          </a:xfrm>
        </p:grpSpPr>
        <p:sp>
          <p:nvSpPr>
            <p:cNvPr id="154" name="AutoShape 342"/>
            <p:cNvSpPr>
              <a:spLocks noChangeAspect="1" noChangeArrowheads="1" noTextEdit="1"/>
            </p:cNvSpPr>
            <p:nvPr/>
          </p:nvSpPr>
          <p:spPr bwMode="auto">
            <a:xfrm>
              <a:off x="0" y="0"/>
              <a:ext cx="7979" cy="5595"/>
            </a:xfrm>
            <a:prstGeom prst="rect">
              <a:avLst/>
            </a:prstGeom>
            <a:noFill/>
          </p:spPr>
          <p:txBody>
            <a:bodyPr vert="horz" wrap="square" lIns="91440" tIns="45720" rIns="91440" bIns="45720" numCol="1" anchor="t" anchorCtr="0" compatLnSpc="1">
              <a:prstTxWarp prst="textNoShape">
                <a:avLst/>
              </a:prstTxWarp>
            </a:bodyPr>
            <a:lstStyle/>
            <a:p>
              <a:endParaRPr lang="en-US" sz="2800"/>
            </a:p>
          </p:txBody>
        </p:sp>
        <p:sp>
          <p:nvSpPr>
            <p:cNvPr id="155" name="Freeform 341"/>
            <p:cNvSpPr>
              <a:spLocks/>
            </p:cNvSpPr>
            <p:nvPr/>
          </p:nvSpPr>
          <p:spPr bwMode="auto">
            <a:xfrm>
              <a:off x="2725" y="72"/>
              <a:ext cx="1712" cy="461"/>
            </a:xfrm>
            <a:custGeom>
              <a:avLst/>
              <a:gdLst/>
              <a:ahLst/>
              <a:cxnLst>
                <a:cxn ang="0">
                  <a:pos x="0" y="187"/>
                </a:cxn>
                <a:cxn ang="0">
                  <a:pos x="187" y="0"/>
                </a:cxn>
                <a:cxn ang="0">
                  <a:pos x="187" y="0"/>
                </a:cxn>
                <a:cxn ang="0">
                  <a:pos x="187" y="0"/>
                </a:cxn>
                <a:cxn ang="0">
                  <a:pos x="3974" y="0"/>
                </a:cxn>
                <a:cxn ang="0">
                  <a:pos x="3974" y="0"/>
                </a:cxn>
                <a:cxn ang="0">
                  <a:pos x="4160" y="187"/>
                </a:cxn>
                <a:cxn ang="0">
                  <a:pos x="4160" y="187"/>
                </a:cxn>
                <a:cxn ang="0">
                  <a:pos x="4160" y="187"/>
                </a:cxn>
                <a:cxn ang="0">
                  <a:pos x="4160" y="934"/>
                </a:cxn>
                <a:cxn ang="0">
                  <a:pos x="4160" y="934"/>
                </a:cxn>
                <a:cxn ang="0">
                  <a:pos x="3974" y="1120"/>
                </a:cxn>
                <a:cxn ang="0">
                  <a:pos x="3974" y="1120"/>
                </a:cxn>
                <a:cxn ang="0">
                  <a:pos x="3974" y="1120"/>
                </a:cxn>
                <a:cxn ang="0">
                  <a:pos x="187" y="1120"/>
                </a:cxn>
                <a:cxn ang="0">
                  <a:pos x="187" y="1120"/>
                </a:cxn>
                <a:cxn ang="0">
                  <a:pos x="0" y="934"/>
                </a:cxn>
                <a:cxn ang="0">
                  <a:pos x="0" y="934"/>
                </a:cxn>
                <a:cxn ang="0">
                  <a:pos x="0" y="187"/>
                </a:cxn>
              </a:cxnLst>
              <a:rect l="0" t="0" r="r" b="b"/>
              <a:pathLst>
                <a:path w="4160" h="1120">
                  <a:moveTo>
                    <a:pt x="0" y="187"/>
                  </a:moveTo>
                  <a:cubicBezTo>
                    <a:pt x="0" y="84"/>
                    <a:pt x="84" y="0"/>
                    <a:pt x="187" y="0"/>
                  </a:cubicBezTo>
                  <a:cubicBezTo>
                    <a:pt x="187" y="0"/>
                    <a:pt x="187" y="0"/>
                    <a:pt x="187" y="0"/>
                  </a:cubicBezTo>
                  <a:lnTo>
                    <a:pt x="187" y="0"/>
                  </a:lnTo>
                  <a:lnTo>
                    <a:pt x="3974" y="0"/>
                  </a:lnTo>
                  <a:cubicBezTo>
                    <a:pt x="4077" y="0"/>
                    <a:pt x="4160" y="84"/>
                    <a:pt x="4160" y="187"/>
                  </a:cubicBezTo>
                  <a:cubicBezTo>
                    <a:pt x="4160" y="187"/>
                    <a:pt x="4160" y="187"/>
                    <a:pt x="4160" y="187"/>
                  </a:cubicBezTo>
                  <a:lnTo>
                    <a:pt x="4160" y="187"/>
                  </a:lnTo>
                  <a:lnTo>
                    <a:pt x="4160" y="934"/>
                  </a:lnTo>
                  <a:cubicBezTo>
                    <a:pt x="4160" y="1037"/>
                    <a:pt x="4077" y="1120"/>
                    <a:pt x="3974" y="1120"/>
                  </a:cubicBezTo>
                  <a:cubicBezTo>
                    <a:pt x="3974" y="1120"/>
                    <a:pt x="3974" y="1120"/>
                    <a:pt x="3974" y="1120"/>
                  </a:cubicBezTo>
                  <a:lnTo>
                    <a:pt x="3974" y="1120"/>
                  </a:lnTo>
                  <a:lnTo>
                    <a:pt x="187" y="1120"/>
                  </a:lnTo>
                  <a:cubicBezTo>
                    <a:pt x="84" y="1120"/>
                    <a:pt x="0" y="1037"/>
                    <a:pt x="0" y="934"/>
                  </a:cubicBezTo>
                  <a:cubicBezTo>
                    <a:pt x="0" y="934"/>
                    <a:pt x="0" y="934"/>
                    <a:pt x="0" y="934"/>
                  </a:cubicBezTo>
                  <a:lnTo>
                    <a:pt x="0" y="187"/>
                  </a:lnTo>
                  <a:close/>
                </a:path>
              </a:pathLst>
            </a:custGeom>
            <a:solidFill>
              <a:srgbClr val="4F81BD"/>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pic>
          <p:nvPicPr>
            <p:cNvPr id="156" name="Picture 340"/>
            <p:cNvPicPr>
              <a:picLocks noChangeAspect="1" noChangeArrowheads="1"/>
            </p:cNvPicPr>
            <p:nvPr/>
          </p:nvPicPr>
          <p:blipFill>
            <a:blip r:embed="rId2" cstate="print"/>
            <a:srcRect/>
            <a:stretch>
              <a:fillRect/>
            </a:stretch>
          </p:blipFill>
          <p:spPr bwMode="auto">
            <a:xfrm>
              <a:off x="2725" y="72"/>
              <a:ext cx="1719" cy="468"/>
            </a:xfrm>
            <a:prstGeom prst="rect">
              <a:avLst/>
            </a:prstGeom>
            <a:noFill/>
          </p:spPr>
        </p:pic>
        <p:pic>
          <p:nvPicPr>
            <p:cNvPr id="157" name="Picture 339"/>
            <p:cNvPicPr>
              <a:picLocks noChangeAspect="1" noChangeArrowheads="1"/>
            </p:cNvPicPr>
            <p:nvPr/>
          </p:nvPicPr>
          <p:blipFill>
            <a:blip r:embed="rId3" cstate="print"/>
            <a:srcRect/>
            <a:stretch>
              <a:fillRect/>
            </a:stretch>
          </p:blipFill>
          <p:spPr bwMode="auto">
            <a:xfrm>
              <a:off x="2725" y="72"/>
              <a:ext cx="1719" cy="468"/>
            </a:xfrm>
            <a:prstGeom prst="rect">
              <a:avLst/>
            </a:prstGeom>
            <a:noFill/>
          </p:spPr>
        </p:pic>
        <p:sp>
          <p:nvSpPr>
            <p:cNvPr id="158" name="Freeform 338"/>
            <p:cNvSpPr>
              <a:spLocks noEditPoints="1"/>
            </p:cNvSpPr>
            <p:nvPr/>
          </p:nvSpPr>
          <p:spPr bwMode="auto">
            <a:xfrm>
              <a:off x="2715" y="63"/>
              <a:ext cx="1732" cy="480"/>
            </a:xfrm>
            <a:custGeom>
              <a:avLst/>
              <a:gdLst/>
              <a:ahLst/>
              <a:cxnLst>
                <a:cxn ang="0">
                  <a:pos x="6" y="166"/>
                </a:cxn>
                <a:cxn ang="0">
                  <a:pos x="35" y="96"/>
                </a:cxn>
                <a:cxn ang="0">
                  <a:pos x="64" y="61"/>
                </a:cxn>
                <a:cxn ang="0">
                  <a:pos x="127" y="18"/>
                </a:cxn>
                <a:cxn ang="0">
                  <a:pos x="171" y="5"/>
                </a:cxn>
                <a:cxn ang="0">
                  <a:pos x="4039" y="5"/>
                </a:cxn>
                <a:cxn ang="0">
                  <a:pos x="4083" y="18"/>
                </a:cxn>
                <a:cxn ang="0">
                  <a:pos x="4146" y="61"/>
                </a:cxn>
                <a:cxn ang="0">
                  <a:pos x="4174" y="96"/>
                </a:cxn>
                <a:cxn ang="0">
                  <a:pos x="4203" y="166"/>
                </a:cxn>
                <a:cxn ang="0">
                  <a:pos x="4208" y="958"/>
                </a:cxn>
                <a:cxn ang="0">
                  <a:pos x="4192" y="1039"/>
                </a:cxn>
                <a:cxn ang="0">
                  <a:pos x="4171" y="1077"/>
                </a:cxn>
                <a:cxn ang="0">
                  <a:pos x="4117" y="1131"/>
                </a:cxn>
                <a:cxn ang="0">
                  <a:pos x="4079" y="1152"/>
                </a:cxn>
                <a:cxn ang="0">
                  <a:pos x="4001" y="1168"/>
                </a:cxn>
                <a:cxn ang="0">
                  <a:pos x="166" y="1163"/>
                </a:cxn>
                <a:cxn ang="0">
                  <a:pos x="96" y="1134"/>
                </a:cxn>
                <a:cxn ang="0">
                  <a:pos x="61" y="1106"/>
                </a:cxn>
                <a:cxn ang="0">
                  <a:pos x="18" y="1043"/>
                </a:cxn>
                <a:cxn ang="0">
                  <a:pos x="5" y="999"/>
                </a:cxn>
                <a:cxn ang="0">
                  <a:pos x="48" y="956"/>
                </a:cxn>
                <a:cxn ang="0">
                  <a:pos x="62" y="1024"/>
                </a:cxn>
                <a:cxn ang="0">
                  <a:pos x="75" y="1047"/>
                </a:cxn>
                <a:cxn ang="0">
                  <a:pos x="122" y="1094"/>
                </a:cxn>
                <a:cxn ang="0">
                  <a:pos x="146" y="1107"/>
                </a:cxn>
                <a:cxn ang="0">
                  <a:pos x="211" y="1120"/>
                </a:cxn>
                <a:cxn ang="0">
                  <a:pos x="4029" y="1118"/>
                </a:cxn>
                <a:cxn ang="0">
                  <a:pos x="4091" y="1091"/>
                </a:cxn>
                <a:cxn ang="0">
                  <a:pos x="4112" y="1076"/>
                </a:cxn>
                <a:cxn ang="0">
                  <a:pos x="4148" y="1020"/>
                </a:cxn>
                <a:cxn ang="0">
                  <a:pos x="4157" y="994"/>
                </a:cxn>
                <a:cxn ang="0">
                  <a:pos x="4157" y="176"/>
                </a:cxn>
                <a:cxn ang="0">
                  <a:pos x="4148" y="150"/>
                </a:cxn>
                <a:cxn ang="0">
                  <a:pos x="4112" y="94"/>
                </a:cxn>
                <a:cxn ang="0">
                  <a:pos x="4091" y="78"/>
                </a:cxn>
                <a:cxn ang="0">
                  <a:pos x="4029" y="51"/>
                </a:cxn>
                <a:cxn ang="0">
                  <a:pos x="214" y="48"/>
                </a:cxn>
                <a:cxn ang="0">
                  <a:pos x="146" y="62"/>
                </a:cxn>
                <a:cxn ang="0">
                  <a:pos x="123" y="75"/>
                </a:cxn>
                <a:cxn ang="0">
                  <a:pos x="75" y="123"/>
                </a:cxn>
                <a:cxn ang="0">
                  <a:pos x="62" y="146"/>
                </a:cxn>
                <a:cxn ang="0">
                  <a:pos x="48" y="211"/>
                </a:cxn>
              </a:cxnLst>
              <a:rect l="0" t="0" r="r" b="b"/>
              <a:pathLst>
                <a:path w="4208" h="1168">
                  <a:moveTo>
                    <a:pt x="0" y="211"/>
                  </a:moveTo>
                  <a:lnTo>
                    <a:pt x="5" y="171"/>
                  </a:lnTo>
                  <a:cubicBezTo>
                    <a:pt x="5" y="169"/>
                    <a:pt x="5" y="168"/>
                    <a:pt x="6" y="166"/>
                  </a:cubicBezTo>
                  <a:lnTo>
                    <a:pt x="17" y="131"/>
                  </a:lnTo>
                  <a:cubicBezTo>
                    <a:pt x="17" y="130"/>
                    <a:pt x="18" y="128"/>
                    <a:pt x="18" y="127"/>
                  </a:cubicBezTo>
                  <a:lnTo>
                    <a:pt x="35" y="96"/>
                  </a:lnTo>
                  <a:cubicBezTo>
                    <a:pt x="36" y="95"/>
                    <a:pt x="37" y="93"/>
                    <a:pt x="38" y="92"/>
                  </a:cubicBezTo>
                  <a:lnTo>
                    <a:pt x="61" y="64"/>
                  </a:lnTo>
                  <a:cubicBezTo>
                    <a:pt x="62" y="63"/>
                    <a:pt x="63" y="62"/>
                    <a:pt x="64" y="61"/>
                  </a:cubicBezTo>
                  <a:lnTo>
                    <a:pt x="92" y="38"/>
                  </a:lnTo>
                  <a:cubicBezTo>
                    <a:pt x="93" y="37"/>
                    <a:pt x="95" y="36"/>
                    <a:pt x="96" y="35"/>
                  </a:cubicBezTo>
                  <a:lnTo>
                    <a:pt x="127" y="18"/>
                  </a:lnTo>
                  <a:cubicBezTo>
                    <a:pt x="128" y="18"/>
                    <a:pt x="130" y="17"/>
                    <a:pt x="131" y="17"/>
                  </a:cubicBezTo>
                  <a:lnTo>
                    <a:pt x="166" y="6"/>
                  </a:lnTo>
                  <a:cubicBezTo>
                    <a:pt x="168" y="5"/>
                    <a:pt x="169" y="5"/>
                    <a:pt x="171" y="5"/>
                  </a:cubicBezTo>
                  <a:lnTo>
                    <a:pt x="209" y="1"/>
                  </a:lnTo>
                  <a:lnTo>
                    <a:pt x="3998" y="0"/>
                  </a:lnTo>
                  <a:lnTo>
                    <a:pt x="4039" y="5"/>
                  </a:lnTo>
                  <a:cubicBezTo>
                    <a:pt x="4041" y="5"/>
                    <a:pt x="4042" y="5"/>
                    <a:pt x="4044" y="6"/>
                  </a:cubicBezTo>
                  <a:lnTo>
                    <a:pt x="4079" y="17"/>
                  </a:lnTo>
                  <a:cubicBezTo>
                    <a:pt x="4080" y="17"/>
                    <a:pt x="4082" y="18"/>
                    <a:pt x="4083" y="18"/>
                  </a:cubicBezTo>
                  <a:lnTo>
                    <a:pt x="4114" y="35"/>
                  </a:lnTo>
                  <a:cubicBezTo>
                    <a:pt x="4115" y="36"/>
                    <a:pt x="4117" y="37"/>
                    <a:pt x="4118" y="38"/>
                  </a:cubicBezTo>
                  <a:lnTo>
                    <a:pt x="4146" y="61"/>
                  </a:lnTo>
                  <a:cubicBezTo>
                    <a:pt x="4147" y="62"/>
                    <a:pt x="4148" y="63"/>
                    <a:pt x="4149" y="65"/>
                  </a:cubicBezTo>
                  <a:lnTo>
                    <a:pt x="4171" y="93"/>
                  </a:lnTo>
                  <a:cubicBezTo>
                    <a:pt x="4172" y="94"/>
                    <a:pt x="4173" y="95"/>
                    <a:pt x="4174" y="96"/>
                  </a:cubicBezTo>
                  <a:lnTo>
                    <a:pt x="4191" y="127"/>
                  </a:lnTo>
                  <a:cubicBezTo>
                    <a:pt x="4191" y="128"/>
                    <a:pt x="4192" y="130"/>
                    <a:pt x="4192" y="131"/>
                  </a:cubicBezTo>
                  <a:lnTo>
                    <a:pt x="4203" y="166"/>
                  </a:lnTo>
                  <a:cubicBezTo>
                    <a:pt x="4204" y="168"/>
                    <a:pt x="4204" y="169"/>
                    <a:pt x="4204" y="171"/>
                  </a:cubicBezTo>
                  <a:lnTo>
                    <a:pt x="4208" y="209"/>
                  </a:lnTo>
                  <a:lnTo>
                    <a:pt x="4208" y="958"/>
                  </a:lnTo>
                  <a:lnTo>
                    <a:pt x="4204" y="999"/>
                  </a:lnTo>
                  <a:cubicBezTo>
                    <a:pt x="4204" y="1001"/>
                    <a:pt x="4204" y="1002"/>
                    <a:pt x="4203" y="1004"/>
                  </a:cubicBezTo>
                  <a:lnTo>
                    <a:pt x="4192" y="1039"/>
                  </a:lnTo>
                  <a:cubicBezTo>
                    <a:pt x="4192" y="1040"/>
                    <a:pt x="4191" y="1042"/>
                    <a:pt x="4191" y="1043"/>
                  </a:cubicBezTo>
                  <a:lnTo>
                    <a:pt x="4174" y="1074"/>
                  </a:lnTo>
                  <a:cubicBezTo>
                    <a:pt x="4173" y="1075"/>
                    <a:pt x="4172" y="1076"/>
                    <a:pt x="4171" y="1077"/>
                  </a:cubicBezTo>
                  <a:lnTo>
                    <a:pt x="4149" y="1105"/>
                  </a:lnTo>
                  <a:cubicBezTo>
                    <a:pt x="4148" y="1107"/>
                    <a:pt x="4147" y="1108"/>
                    <a:pt x="4145" y="1109"/>
                  </a:cubicBezTo>
                  <a:lnTo>
                    <a:pt x="4117" y="1131"/>
                  </a:lnTo>
                  <a:cubicBezTo>
                    <a:pt x="4116" y="1132"/>
                    <a:pt x="4115" y="1133"/>
                    <a:pt x="4114" y="1134"/>
                  </a:cubicBezTo>
                  <a:lnTo>
                    <a:pt x="4083" y="1151"/>
                  </a:lnTo>
                  <a:cubicBezTo>
                    <a:pt x="4082" y="1151"/>
                    <a:pt x="4080" y="1152"/>
                    <a:pt x="4079" y="1152"/>
                  </a:cubicBezTo>
                  <a:lnTo>
                    <a:pt x="4044" y="1163"/>
                  </a:lnTo>
                  <a:cubicBezTo>
                    <a:pt x="4042" y="1164"/>
                    <a:pt x="4041" y="1164"/>
                    <a:pt x="4039" y="1164"/>
                  </a:cubicBezTo>
                  <a:lnTo>
                    <a:pt x="4001" y="1168"/>
                  </a:lnTo>
                  <a:lnTo>
                    <a:pt x="211" y="1168"/>
                  </a:lnTo>
                  <a:lnTo>
                    <a:pt x="171" y="1164"/>
                  </a:lnTo>
                  <a:cubicBezTo>
                    <a:pt x="169" y="1164"/>
                    <a:pt x="168" y="1164"/>
                    <a:pt x="166" y="1163"/>
                  </a:cubicBezTo>
                  <a:lnTo>
                    <a:pt x="131" y="1152"/>
                  </a:lnTo>
                  <a:cubicBezTo>
                    <a:pt x="130" y="1152"/>
                    <a:pt x="128" y="1151"/>
                    <a:pt x="127" y="1151"/>
                  </a:cubicBezTo>
                  <a:lnTo>
                    <a:pt x="96" y="1134"/>
                  </a:lnTo>
                  <a:cubicBezTo>
                    <a:pt x="95" y="1133"/>
                    <a:pt x="94" y="1132"/>
                    <a:pt x="93" y="1131"/>
                  </a:cubicBezTo>
                  <a:lnTo>
                    <a:pt x="65" y="1109"/>
                  </a:lnTo>
                  <a:cubicBezTo>
                    <a:pt x="63" y="1108"/>
                    <a:pt x="62" y="1107"/>
                    <a:pt x="61" y="1106"/>
                  </a:cubicBezTo>
                  <a:lnTo>
                    <a:pt x="38" y="1078"/>
                  </a:lnTo>
                  <a:cubicBezTo>
                    <a:pt x="37" y="1077"/>
                    <a:pt x="36" y="1075"/>
                    <a:pt x="35" y="1074"/>
                  </a:cubicBezTo>
                  <a:lnTo>
                    <a:pt x="18" y="1043"/>
                  </a:lnTo>
                  <a:cubicBezTo>
                    <a:pt x="18" y="1042"/>
                    <a:pt x="17" y="1040"/>
                    <a:pt x="17" y="1039"/>
                  </a:cubicBezTo>
                  <a:lnTo>
                    <a:pt x="6" y="1004"/>
                  </a:lnTo>
                  <a:cubicBezTo>
                    <a:pt x="5" y="1002"/>
                    <a:pt x="5" y="1001"/>
                    <a:pt x="5" y="999"/>
                  </a:cubicBezTo>
                  <a:lnTo>
                    <a:pt x="1" y="961"/>
                  </a:lnTo>
                  <a:lnTo>
                    <a:pt x="0" y="211"/>
                  </a:lnTo>
                  <a:close/>
                  <a:moveTo>
                    <a:pt x="48" y="956"/>
                  </a:moveTo>
                  <a:lnTo>
                    <a:pt x="52" y="994"/>
                  </a:lnTo>
                  <a:lnTo>
                    <a:pt x="51" y="989"/>
                  </a:lnTo>
                  <a:lnTo>
                    <a:pt x="62" y="1024"/>
                  </a:lnTo>
                  <a:lnTo>
                    <a:pt x="61" y="1020"/>
                  </a:lnTo>
                  <a:lnTo>
                    <a:pt x="78" y="1051"/>
                  </a:lnTo>
                  <a:lnTo>
                    <a:pt x="75" y="1047"/>
                  </a:lnTo>
                  <a:lnTo>
                    <a:pt x="98" y="1075"/>
                  </a:lnTo>
                  <a:lnTo>
                    <a:pt x="94" y="1072"/>
                  </a:lnTo>
                  <a:lnTo>
                    <a:pt x="122" y="1094"/>
                  </a:lnTo>
                  <a:lnTo>
                    <a:pt x="119" y="1091"/>
                  </a:lnTo>
                  <a:lnTo>
                    <a:pt x="150" y="1108"/>
                  </a:lnTo>
                  <a:lnTo>
                    <a:pt x="146" y="1107"/>
                  </a:lnTo>
                  <a:lnTo>
                    <a:pt x="181" y="1118"/>
                  </a:lnTo>
                  <a:lnTo>
                    <a:pt x="176" y="1117"/>
                  </a:lnTo>
                  <a:lnTo>
                    <a:pt x="211" y="1120"/>
                  </a:lnTo>
                  <a:lnTo>
                    <a:pt x="3996" y="1121"/>
                  </a:lnTo>
                  <a:lnTo>
                    <a:pt x="4034" y="1117"/>
                  </a:lnTo>
                  <a:lnTo>
                    <a:pt x="4029" y="1118"/>
                  </a:lnTo>
                  <a:lnTo>
                    <a:pt x="4064" y="1107"/>
                  </a:lnTo>
                  <a:lnTo>
                    <a:pt x="4060" y="1108"/>
                  </a:lnTo>
                  <a:lnTo>
                    <a:pt x="4091" y="1091"/>
                  </a:lnTo>
                  <a:lnTo>
                    <a:pt x="4088" y="1094"/>
                  </a:lnTo>
                  <a:lnTo>
                    <a:pt x="4116" y="1072"/>
                  </a:lnTo>
                  <a:lnTo>
                    <a:pt x="4112" y="1076"/>
                  </a:lnTo>
                  <a:lnTo>
                    <a:pt x="4134" y="1048"/>
                  </a:lnTo>
                  <a:lnTo>
                    <a:pt x="4131" y="1051"/>
                  </a:lnTo>
                  <a:lnTo>
                    <a:pt x="4148" y="1020"/>
                  </a:lnTo>
                  <a:lnTo>
                    <a:pt x="4147" y="1024"/>
                  </a:lnTo>
                  <a:lnTo>
                    <a:pt x="4158" y="989"/>
                  </a:lnTo>
                  <a:lnTo>
                    <a:pt x="4157" y="994"/>
                  </a:lnTo>
                  <a:lnTo>
                    <a:pt x="4160" y="958"/>
                  </a:lnTo>
                  <a:lnTo>
                    <a:pt x="4161" y="214"/>
                  </a:lnTo>
                  <a:lnTo>
                    <a:pt x="4157" y="176"/>
                  </a:lnTo>
                  <a:lnTo>
                    <a:pt x="4158" y="181"/>
                  </a:lnTo>
                  <a:lnTo>
                    <a:pt x="4147" y="146"/>
                  </a:lnTo>
                  <a:lnTo>
                    <a:pt x="4148" y="150"/>
                  </a:lnTo>
                  <a:lnTo>
                    <a:pt x="4131" y="119"/>
                  </a:lnTo>
                  <a:lnTo>
                    <a:pt x="4134" y="122"/>
                  </a:lnTo>
                  <a:lnTo>
                    <a:pt x="4112" y="94"/>
                  </a:lnTo>
                  <a:lnTo>
                    <a:pt x="4115" y="98"/>
                  </a:lnTo>
                  <a:lnTo>
                    <a:pt x="4087" y="75"/>
                  </a:lnTo>
                  <a:lnTo>
                    <a:pt x="4091" y="78"/>
                  </a:lnTo>
                  <a:lnTo>
                    <a:pt x="4060" y="61"/>
                  </a:lnTo>
                  <a:lnTo>
                    <a:pt x="4064" y="62"/>
                  </a:lnTo>
                  <a:lnTo>
                    <a:pt x="4029" y="51"/>
                  </a:lnTo>
                  <a:lnTo>
                    <a:pt x="4034" y="52"/>
                  </a:lnTo>
                  <a:lnTo>
                    <a:pt x="3998" y="48"/>
                  </a:lnTo>
                  <a:lnTo>
                    <a:pt x="214" y="48"/>
                  </a:lnTo>
                  <a:lnTo>
                    <a:pt x="176" y="52"/>
                  </a:lnTo>
                  <a:lnTo>
                    <a:pt x="181" y="51"/>
                  </a:lnTo>
                  <a:lnTo>
                    <a:pt x="146" y="62"/>
                  </a:lnTo>
                  <a:lnTo>
                    <a:pt x="150" y="61"/>
                  </a:lnTo>
                  <a:lnTo>
                    <a:pt x="119" y="78"/>
                  </a:lnTo>
                  <a:lnTo>
                    <a:pt x="123" y="75"/>
                  </a:lnTo>
                  <a:lnTo>
                    <a:pt x="95" y="98"/>
                  </a:lnTo>
                  <a:lnTo>
                    <a:pt x="98" y="95"/>
                  </a:lnTo>
                  <a:lnTo>
                    <a:pt x="75" y="123"/>
                  </a:lnTo>
                  <a:lnTo>
                    <a:pt x="78" y="119"/>
                  </a:lnTo>
                  <a:lnTo>
                    <a:pt x="61" y="150"/>
                  </a:lnTo>
                  <a:lnTo>
                    <a:pt x="62" y="146"/>
                  </a:lnTo>
                  <a:lnTo>
                    <a:pt x="51" y="181"/>
                  </a:lnTo>
                  <a:lnTo>
                    <a:pt x="52" y="176"/>
                  </a:lnTo>
                  <a:lnTo>
                    <a:pt x="48" y="211"/>
                  </a:lnTo>
                  <a:lnTo>
                    <a:pt x="48" y="956"/>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59" name="Rectangle 337"/>
            <p:cNvSpPr>
              <a:spLocks noChangeArrowheads="1"/>
            </p:cNvSpPr>
            <p:nvPr/>
          </p:nvSpPr>
          <p:spPr bwMode="auto">
            <a:xfrm>
              <a:off x="3321" y="73"/>
              <a:ext cx="447"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Arial" pitchFamily="34" charset="0"/>
                  <a:ea typeface="SimSun" pitchFamily="2" charset="-122"/>
                  <a:cs typeface="Georgia" pitchFamily="18" charset="0"/>
                </a:rPr>
                <a:t>Apex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60" name="Rectangle 336"/>
            <p:cNvSpPr>
              <a:spLocks noChangeArrowheads="1"/>
            </p:cNvSpPr>
            <p:nvPr/>
          </p:nvSpPr>
          <p:spPr bwMode="auto">
            <a:xfrm>
              <a:off x="3024" y="310"/>
              <a:ext cx="848"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1" i="0" u="none" strike="noStrike" cap="none" normalizeH="0" baseline="0" smtClean="0">
                  <a:ln>
                    <a:noFill/>
                  </a:ln>
                  <a:solidFill>
                    <a:srgbClr val="FFFFFF"/>
                  </a:solidFill>
                  <a:effectLst/>
                  <a:latin typeface="Arial" pitchFamily="34" charset="0"/>
                  <a:ea typeface="SimSun" pitchFamily="2" charset="-122"/>
                  <a:cs typeface="Georgia" pitchFamily="18" charset="0"/>
                </a:rPr>
                <a:t>Committee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161" name="Picture 335"/>
            <p:cNvPicPr>
              <a:picLocks noChangeAspect="1" noChangeArrowheads="1"/>
            </p:cNvPicPr>
            <p:nvPr/>
          </p:nvPicPr>
          <p:blipFill>
            <a:blip r:embed="rId4" cstate="print"/>
            <a:srcRect/>
            <a:stretch>
              <a:fillRect/>
            </a:stretch>
          </p:blipFill>
          <p:spPr bwMode="auto">
            <a:xfrm>
              <a:off x="373" y="902"/>
              <a:ext cx="5566" cy="955"/>
            </a:xfrm>
            <a:prstGeom prst="rect">
              <a:avLst/>
            </a:prstGeom>
            <a:noFill/>
          </p:spPr>
        </p:pic>
        <p:pic>
          <p:nvPicPr>
            <p:cNvPr id="162" name="Picture 334"/>
            <p:cNvPicPr>
              <a:picLocks noChangeAspect="1" noChangeArrowheads="1"/>
            </p:cNvPicPr>
            <p:nvPr/>
          </p:nvPicPr>
          <p:blipFill>
            <a:blip r:embed="rId5" cstate="print"/>
            <a:srcRect/>
            <a:stretch>
              <a:fillRect/>
            </a:stretch>
          </p:blipFill>
          <p:spPr bwMode="auto">
            <a:xfrm>
              <a:off x="373" y="902"/>
              <a:ext cx="5566" cy="955"/>
            </a:xfrm>
            <a:prstGeom prst="rect">
              <a:avLst/>
            </a:prstGeom>
            <a:noFill/>
          </p:spPr>
        </p:pic>
        <p:pic>
          <p:nvPicPr>
            <p:cNvPr id="163" name="Picture 333"/>
            <p:cNvPicPr>
              <a:picLocks noChangeAspect="1" noChangeArrowheads="1"/>
            </p:cNvPicPr>
            <p:nvPr/>
          </p:nvPicPr>
          <p:blipFill>
            <a:blip r:embed="rId6" cstate="print"/>
            <a:srcRect/>
            <a:stretch>
              <a:fillRect/>
            </a:stretch>
          </p:blipFill>
          <p:spPr bwMode="auto">
            <a:xfrm>
              <a:off x="2738" y="915"/>
              <a:ext cx="817" cy="389"/>
            </a:xfrm>
            <a:prstGeom prst="rect">
              <a:avLst/>
            </a:prstGeom>
            <a:noFill/>
          </p:spPr>
        </p:pic>
        <p:pic>
          <p:nvPicPr>
            <p:cNvPr id="164" name="Picture 332"/>
            <p:cNvPicPr>
              <a:picLocks noChangeAspect="1" noChangeArrowheads="1"/>
            </p:cNvPicPr>
            <p:nvPr/>
          </p:nvPicPr>
          <p:blipFill>
            <a:blip r:embed="rId7" cstate="print"/>
            <a:srcRect/>
            <a:stretch>
              <a:fillRect/>
            </a:stretch>
          </p:blipFill>
          <p:spPr bwMode="auto">
            <a:xfrm>
              <a:off x="2738" y="915"/>
              <a:ext cx="817" cy="389"/>
            </a:xfrm>
            <a:prstGeom prst="rect">
              <a:avLst/>
            </a:prstGeom>
            <a:noFill/>
          </p:spPr>
        </p:pic>
        <p:pic>
          <p:nvPicPr>
            <p:cNvPr id="165" name="Picture 331"/>
            <p:cNvPicPr>
              <a:picLocks noChangeAspect="1" noChangeArrowheads="1"/>
            </p:cNvPicPr>
            <p:nvPr/>
          </p:nvPicPr>
          <p:blipFill>
            <a:blip r:embed="rId8" cstate="print"/>
            <a:srcRect/>
            <a:stretch>
              <a:fillRect/>
            </a:stretch>
          </p:blipFill>
          <p:spPr bwMode="auto">
            <a:xfrm>
              <a:off x="419" y="928"/>
              <a:ext cx="5474" cy="863"/>
            </a:xfrm>
            <a:prstGeom prst="rect">
              <a:avLst/>
            </a:prstGeom>
            <a:noFill/>
          </p:spPr>
        </p:pic>
        <p:sp>
          <p:nvSpPr>
            <p:cNvPr id="166" name="Freeform 330"/>
            <p:cNvSpPr>
              <a:spLocks noEditPoints="1"/>
            </p:cNvSpPr>
            <p:nvPr/>
          </p:nvSpPr>
          <p:spPr bwMode="auto">
            <a:xfrm>
              <a:off x="416" y="925"/>
              <a:ext cx="5474" cy="862"/>
            </a:xfrm>
            <a:custGeom>
              <a:avLst/>
              <a:gdLst/>
              <a:ahLst/>
              <a:cxnLst>
                <a:cxn ang="0">
                  <a:pos x="8" y="283"/>
                </a:cxn>
                <a:cxn ang="0">
                  <a:pos x="60" y="158"/>
                </a:cxn>
                <a:cxn ang="0">
                  <a:pos x="105" y="104"/>
                </a:cxn>
                <a:cxn ang="0">
                  <a:pos x="217" y="28"/>
                </a:cxn>
                <a:cxn ang="0">
                  <a:pos x="285" y="7"/>
                </a:cxn>
                <a:cxn ang="0">
                  <a:pos x="13013" y="7"/>
                </a:cxn>
                <a:cxn ang="0">
                  <a:pos x="13081" y="28"/>
                </a:cxn>
                <a:cxn ang="0">
                  <a:pos x="13193" y="104"/>
                </a:cxn>
                <a:cxn ang="0">
                  <a:pos x="13237" y="158"/>
                </a:cxn>
                <a:cxn ang="0">
                  <a:pos x="13289" y="283"/>
                </a:cxn>
                <a:cxn ang="0">
                  <a:pos x="13296" y="1742"/>
                </a:cxn>
                <a:cxn ang="0">
                  <a:pos x="13269" y="1880"/>
                </a:cxn>
                <a:cxn ang="0">
                  <a:pos x="13236" y="1940"/>
                </a:cxn>
                <a:cxn ang="0">
                  <a:pos x="13140" y="2036"/>
                </a:cxn>
                <a:cxn ang="0">
                  <a:pos x="13080" y="2069"/>
                </a:cxn>
                <a:cxn ang="0">
                  <a:pos x="12943" y="2096"/>
                </a:cxn>
                <a:cxn ang="0">
                  <a:pos x="283" y="2089"/>
                </a:cxn>
                <a:cxn ang="0">
                  <a:pos x="158" y="2037"/>
                </a:cxn>
                <a:cxn ang="0">
                  <a:pos x="104" y="1993"/>
                </a:cxn>
                <a:cxn ang="0">
                  <a:pos x="28" y="1881"/>
                </a:cxn>
                <a:cxn ang="0">
                  <a:pos x="8" y="1813"/>
                </a:cxn>
                <a:cxn ang="0">
                  <a:pos x="16" y="1742"/>
                </a:cxn>
                <a:cxn ang="0">
                  <a:pos x="43" y="1875"/>
                </a:cxn>
                <a:cxn ang="0">
                  <a:pos x="74" y="1930"/>
                </a:cxn>
                <a:cxn ang="0">
                  <a:pos x="167" y="2023"/>
                </a:cxn>
                <a:cxn ang="0">
                  <a:pos x="223" y="2054"/>
                </a:cxn>
                <a:cxn ang="0">
                  <a:pos x="355" y="2080"/>
                </a:cxn>
                <a:cxn ang="0">
                  <a:pos x="13010" y="2074"/>
                </a:cxn>
                <a:cxn ang="0">
                  <a:pos x="13132" y="2022"/>
                </a:cxn>
                <a:cxn ang="0">
                  <a:pos x="13181" y="1982"/>
                </a:cxn>
                <a:cxn ang="0">
                  <a:pos x="13254" y="1874"/>
                </a:cxn>
                <a:cxn ang="0">
                  <a:pos x="13273" y="1812"/>
                </a:cxn>
                <a:cxn ang="0">
                  <a:pos x="13273" y="286"/>
                </a:cxn>
                <a:cxn ang="0">
                  <a:pos x="13254" y="224"/>
                </a:cxn>
                <a:cxn ang="0">
                  <a:pos x="13181" y="116"/>
                </a:cxn>
                <a:cxn ang="0">
                  <a:pos x="13132" y="74"/>
                </a:cxn>
                <a:cxn ang="0">
                  <a:pos x="13010" y="23"/>
                </a:cxn>
                <a:cxn ang="0">
                  <a:pos x="356" y="16"/>
                </a:cxn>
                <a:cxn ang="0">
                  <a:pos x="223" y="43"/>
                </a:cxn>
                <a:cxn ang="0">
                  <a:pos x="167" y="74"/>
                </a:cxn>
                <a:cxn ang="0">
                  <a:pos x="74" y="167"/>
                </a:cxn>
                <a:cxn ang="0">
                  <a:pos x="43" y="223"/>
                </a:cxn>
                <a:cxn ang="0">
                  <a:pos x="16" y="355"/>
                </a:cxn>
              </a:cxnLst>
              <a:rect l="0" t="0" r="r" b="b"/>
              <a:pathLst>
                <a:path w="13296" h="2096">
                  <a:moveTo>
                    <a:pt x="0" y="355"/>
                  </a:moveTo>
                  <a:lnTo>
                    <a:pt x="8" y="285"/>
                  </a:lnTo>
                  <a:cubicBezTo>
                    <a:pt x="8" y="284"/>
                    <a:pt x="8" y="284"/>
                    <a:pt x="8" y="283"/>
                  </a:cubicBezTo>
                  <a:lnTo>
                    <a:pt x="28" y="218"/>
                  </a:lnTo>
                  <a:cubicBezTo>
                    <a:pt x="28" y="218"/>
                    <a:pt x="28" y="217"/>
                    <a:pt x="28" y="217"/>
                  </a:cubicBezTo>
                  <a:lnTo>
                    <a:pt x="60" y="158"/>
                  </a:lnTo>
                  <a:cubicBezTo>
                    <a:pt x="61" y="157"/>
                    <a:pt x="61" y="157"/>
                    <a:pt x="61" y="156"/>
                  </a:cubicBezTo>
                  <a:lnTo>
                    <a:pt x="104" y="105"/>
                  </a:lnTo>
                  <a:cubicBezTo>
                    <a:pt x="105" y="105"/>
                    <a:pt x="105" y="105"/>
                    <a:pt x="105" y="104"/>
                  </a:cubicBezTo>
                  <a:lnTo>
                    <a:pt x="156" y="61"/>
                  </a:lnTo>
                  <a:cubicBezTo>
                    <a:pt x="157" y="61"/>
                    <a:pt x="157" y="61"/>
                    <a:pt x="158" y="60"/>
                  </a:cubicBezTo>
                  <a:lnTo>
                    <a:pt x="217" y="28"/>
                  </a:lnTo>
                  <a:cubicBezTo>
                    <a:pt x="217" y="28"/>
                    <a:pt x="218" y="28"/>
                    <a:pt x="218" y="28"/>
                  </a:cubicBezTo>
                  <a:lnTo>
                    <a:pt x="283" y="8"/>
                  </a:lnTo>
                  <a:cubicBezTo>
                    <a:pt x="284" y="8"/>
                    <a:pt x="284" y="8"/>
                    <a:pt x="285" y="7"/>
                  </a:cubicBezTo>
                  <a:lnTo>
                    <a:pt x="355" y="0"/>
                  </a:lnTo>
                  <a:lnTo>
                    <a:pt x="12942" y="0"/>
                  </a:lnTo>
                  <a:lnTo>
                    <a:pt x="13013" y="7"/>
                  </a:lnTo>
                  <a:cubicBezTo>
                    <a:pt x="13014" y="8"/>
                    <a:pt x="13014" y="8"/>
                    <a:pt x="13015" y="8"/>
                  </a:cubicBezTo>
                  <a:lnTo>
                    <a:pt x="13080" y="28"/>
                  </a:lnTo>
                  <a:cubicBezTo>
                    <a:pt x="13080" y="28"/>
                    <a:pt x="13081" y="28"/>
                    <a:pt x="13081" y="28"/>
                  </a:cubicBezTo>
                  <a:lnTo>
                    <a:pt x="13139" y="60"/>
                  </a:lnTo>
                  <a:cubicBezTo>
                    <a:pt x="13140" y="61"/>
                    <a:pt x="13140" y="61"/>
                    <a:pt x="13141" y="61"/>
                  </a:cubicBezTo>
                  <a:lnTo>
                    <a:pt x="13193" y="104"/>
                  </a:lnTo>
                  <a:cubicBezTo>
                    <a:pt x="13193" y="105"/>
                    <a:pt x="13193" y="105"/>
                    <a:pt x="13194" y="105"/>
                  </a:cubicBezTo>
                  <a:lnTo>
                    <a:pt x="13236" y="156"/>
                  </a:lnTo>
                  <a:cubicBezTo>
                    <a:pt x="13236" y="157"/>
                    <a:pt x="13236" y="157"/>
                    <a:pt x="13237" y="158"/>
                  </a:cubicBezTo>
                  <a:lnTo>
                    <a:pt x="13269" y="217"/>
                  </a:lnTo>
                  <a:cubicBezTo>
                    <a:pt x="13269" y="217"/>
                    <a:pt x="13269" y="218"/>
                    <a:pt x="13269" y="218"/>
                  </a:cubicBezTo>
                  <a:lnTo>
                    <a:pt x="13289" y="283"/>
                  </a:lnTo>
                  <a:cubicBezTo>
                    <a:pt x="13289" y="284"/>
                    <a:pt x="13289" y="284"/>
                    <a:pt x="13289" y="285"/>
                  </a:cubicBezTo>
                  <a:lnTo>
                    <a:pt x="13296" y="355"/>
                  </a:lnTo>
                  <a:lnTo>
                    <a:pt x="13296" y="1742"/>
                  </a:lnTo>
                  <a:lnTo>
                    <a:pt x="13289" y="1813"/>
                  </a:lnTo>
                  <a:cubicBezTo>
                    <a:pt x="13289" y="1814"/>
                    <a:pt x="13289" y="1814"/>
                    <a:pt x="13289" y="1815"/>
                  </a:cubicBezTo>
                  <a:lnTo>
                    <a:pt x="13269" y="1880"/>
                  </a:lnTo>
                  <a:cubicBezTo>
                    <a:pt x="13269" y="1880"/>
                    <a:pt x="13269" y="1881"/>
                    <a:pt x="13268" y="1881"/>
                  </a:cubicBezTo>
                  <a:lnTo>
                    <a:pt x="13236" y="1939"/>
                  </a:lnTo>
                  <a:cubicBezTo>
                    <a:pt x="13236" y="1940"/>
                    <a:pt x="13236" y="1940"/>
                    <a:pt x="13236" y="1940"/>
                  </a:cubicBezTo>
                  <a:lnTo>
                    <a:pt x="13194" y="1992"/>
                  </a:lnTo>
                  <a:cubicBezTo>
                    <a:pt x="13193" y="1993"/>
                    <a:pt x="13193" y="1993"/>
                    <a:pt x="13192" y="1994"/>
                  </a:cubicBezTo>
                  <a:lnTo>
                    <a:pt x="13140" y="2036"/>
                  </a:lnTo>
                  <a:cubicBezTo>
                    <a:pt x="13140" y="2036"/>
                    <a:pt x="13140" y="2036"/>
                    <a:pt x="13139" y="2036"/>
                  </a:cubicBezTo>
                  <a:lnTo>
                    <a:pt x="13081" y="2068"/>
                  </a:lnTo>
                  <a:cubicBezTo>
                    <a:pt x="13081" y="2069"/>
                    <a:pt x="13080" y="2069"/>
                    <a:pt x="13080" y="2069"/>
                  </a:cubicBezTo>
                  <a:lnTo>
                    <a:pt x="13015" y="2089"/>
                  </a:lnTo>
                  <a:cubicBezTo>
                    <a:pt x="13014" y="2089"/>
                    <a:pt x="13014" y="2089"/>
                    <a:pt x="13013" y="2089"/>
                  </a:cubicBezTo>
                  <a:lnTo>
                    <a:pt x="12943" y="2096"/>
                  </a:lnTo>
                  <a:lnTo>
                    <a:pt x="355" y="2096"/>
                  </a:lnTo>
                  <a:lnTo>
                    <a:pt x="285" y="2089"/>
                  </a:lnTo>
                  <a:cubicBezTo>
                    <a:pt x="284" y="2089"/>
                    <a:pt x="284" y="2089"/>
                    <a:pt x="283" y="2089"/>
                  </a:cubicBezTo>
                  <a:lnTo>
                    <a:pt x="218" y="2069"/>
                  </a:lnTo>
                  <a:cubicBezTo>
                    <a:pt x="218" y="2069"/>
                    <a:pt x="217" y="2069"/>
                    <a:pt x="217" y="2069"/>
                  </a:cubicBezTo>
                  <a:lnTo>
                    <a:pt x="158" y="2037"/>
                  </a:lnTo>
                  <a:cubicBezTo>
                    <a:pt x="157" y="2036"/>
                    <a:pt x="157" y="2036"/>
                    <a:pt x="156" y="2036"/>
                  </a:cubicBezTo>
                  <a:lnTo>
                    <a:pt x="105" y="1994"/>
                  </a:lnTo>
                  <a:cubicBezTo>
                    <a:pt x="105" y="1993"/>
                    <a:pt x="105" y="1993"/>
                    <a:pt x="104" y="1993"/>
                  </a:cubicBezTo>
                  <a:lnTo>
                    <a:pt x="61" y="1941"/>
                  </a:lnTo>
                  <a:cubicBezTo>
                    <a:pt x="61" y="1940"/>
                    <a:pt x="61" y="1940"/>
                    <a:pt x="60" y="1939"/>
                  </a:cubicBezTo>
                  <a:lnTo>
                    <a:pt x="28" y="1881"/>
                  </a:lnTo>
                  <a:cubicBezTo>
                    <a:pt x="28" y="1881"/>
                    <a:pt x="28" y="1880"/>
                    <a:pt x="28" y="1880"/>
                  </a:cubicBezTo>
                  <a:lnTo>
                    <a:pt x="8" y="1815"/>
                  </a:lnTo>
                  <a:cubicBezTo>
                    <a:pt x="8" y="1814"/>
                    <a:pt x="8" y="1814"/>
                    <a:pt x="8" y="1813"/>
                  </a:cubicBezTo>
                  <a:lnTo>
                    <a:pt x="1" y="1743"/>
                  </a:lnTo>
                  <a:lnTo>
                    <a:pt x="0" y="355"/>
                  </a:lnTo>
                  <a:close/>
                  <a:moveTo>
                    <a:pt x="16" y="1742"/>
                  </a:moveTo>
                  <a:lnTo>
                    <a:pt x="23" y="1812"/>
                  </a:lnTo>
                  <a:lnTo>
                    <a:pt x="23" y="1810"/>
                  </a:lnTo>
                  <a:lnTo>
                    <a:pt x="43" y="1875"/>
                  </a:lnTo>
                  <a:lnTo>
                    <a:pt x="42" y="1874"/>
                  </a:lnTo>
                  <a:lnTo>
                    <a:pt x="74" y="1932"/>
                  </a:lnTo>
                  <a:lnTo>
                    <a:pt x="74" y="1930"/>
                  </a:lnTo>
                  <a:lnTo>
                    <a:pt x="117" y="1982"/>
                  </a:lnTo>
                  <a:lnTo>
                    <a:pt x="116" y="1981"/>
                  </a:lnTo>
                  <a:lnTo>
                    <a:pt x="167" y="2023"/>
                  </a:lnTo>
                  <a:lnTo>
                    <a:pt x="165" y="2022"/>
                  </a:lnTo>
                  <a:lnTo>
                    <a:pt x="224" y="2054"/>
                  </a:lnTo>
                  <a:lnTo>
                    <a:pt x="223" y="2054"/>
                  </a:lnTo>
                  <a:lnTo>
                    <a:pt x="288" y="2074"/>
                  </a:lnTo>
                  <a:lnTo>
                    <a:pt x="286" y="2073"/>
                  </a:lnTo>
                  <a:lnTo>
                    <a:pt x="355" y="2080"/>
                  </a:lnTo>
                  <a:lnTo>
                    <a:pt x="12942" y="2080"/>
                  </a:lnTo>
                  <a:lnTo>
                    <a:pt x="13012" y="2073"/>
                  </a:lnTo>
                  <a:lnTo>
                    <a:pt x="13010" y="2074"/>
                  </a:lnTo>
                  <a:lnTo>
                    <a:pt x="13075" y="2054"/>
                  </a:lnTo>
                  <a:lnTo>
                    <a:pt x="13074" y="2054"/>
                  </a:lnTo>
                  <a:lnTo>
                    <a:pt x="13132" y="2022"/>
                  </a:lnTo>
                  <a:lnTo>
                    <a:pt x="13130" y="2023"/>
                  </a:lnTo>
                  <a:lnTo>
                    <a:pt x="13182" y="1981"/>
                  </a:lnTo>
                  <a:lnTo>
                    <a:pt x="13181" y="1982"/>
                  </a:lnTo>
                  <a:lnTo>
                    <a:pt x="13223" y="1930"/>
                  </a:lnTo>
                  <a:lnTo>
                    <a:pt x="13222" y="1932"/>
                  </a:lnTo>
                  <a:lnTo>
                    <a:pt x="13254" y="1874"/>
                  </a:lnTo>
                  <a:lnTo>
                    <a:pt x="13254" y="1875"/>
                  </a:lnTo>
                  <a:lnTo>
                    <a:pt x="13274" y="1810"/>
                  </a:lnTo>
                  <a:lnTo>
                    <a:pt x="13273" y="1812"/>
                  </a:lnTo>
                  <a:lnTo>
                    <a:pt x="13280" y="1742"/>
                  </a:lnTo>
                  <a:lnTo>
                    <a:pt x="13280" y="356"/>
                  </a:lnTo>
                  <a:lnTo>
                    <a:pt x="13273" y="286"/>
                  </a:lnTo>
                  <a:lnTo>
                    <a:pt x="13274" y="288"/>
                  </a:lnTo>
                  <a:lnTo>
                    <a:pt x="13254" y="223"/>
                  </a:lnTo>
                  <a:lnTo>
                    <a:pt x="13254" y="224"/>
                  </a:lnTo>
                  <a:lnTo>
                    <a:pt x="13222" y="165"/>
                  </a:lnTo>
                  <a:lnTo>
                    <a:pt x="13223" y="167"/>
                  </a:lnTo>
                  <a:lnTo>
                    <a:pt x="13181" y="116"/>
                  </a:lnTo>
                  <a:lnTo>
                    <a:pt x="13182" y="117"/>
                  </a:lnTo>
                  <a:lnTo>
                    <a:pt x="13130" y="74"/>
                  </a:lnTo>
                  <a:lnTo>
                    <a:pt x="13132" y="74"/>
                  </a:lnTo>
                  <a:lnTo>
                    <a:pt x="13074" y="42"/>
                  </a:lnTo>
                  <a:lnTo>
                    <a:pt x="13075" y="43"/>
                  </a:lnTo>
                  <a:lnTo>
                    <a:pt x="13010" y="23"/>
                  </a:lnTo>
                  <a:lnTo>
                    <a:pt x="13012" y="23"/>
                  </a:lnTo>
                  <a:lnTo>
                    <a:pt x="12942" y="16"/>
                  </a:lnTo>
                  <a:lnTo>
                    <a:pt x="356" y="16"/>
                  </a:lnTo>
                  <a:lnTo>
                    <a:pt x="286" y="23"/>
                  </a:lnTo>
                  <a:lnTo>
                    <a:pt x="288" y="23"/>
                  </a:lnTo>
                  <a:lnTo>
                    <a:pt x="223" y="43"/>
                  </a:lnTo>
                  <a:lnTo>
                    <a:pt x="224" y="43"/>
                  </a:lnTo>
                  <a:lnTo>
                    <a:pt x="165" y="75"/>
                  </a:lnTo>
                  <a:lnTo>
                    <a:pt x="167" y="74"/>
                  </a:lnTo>
                  <a:lnTo>
                    <a:pt x="116" y="117"/>
                  </a:lnTo>
                  <a:lnTo>
                    <a:pt x="117" y="116"/>
                  </a:lnTo>
                  <a:lnTo>
                    <a:pt x="74" y="167"/>
                  </a:lnTo>
                  <a:lnTo>
                    <a:pt x="75" y="165"/>
                  </a:lnTo>
                  <a:lnTo>
                    <a:pt x="43" y="224"/>
                  </a:lnTo>
                  <a:lnTo>
                    <a:pt x="43" y="223"/>
                  </a:lnTo>
                  <a:lnTo>
                    <a:pt x="23" y="288"/>
                  </a:lnTo>
                  <a:lnTo>
                    <a:pt x="23" y="286"/>
                  </a:lnTo>
                  <a:lnTo>
                    <a:pt x="16" y="355"/>
                  </a:lnTo>
                  <a:lnTo>
                    <a:pt x="16" y="1742"/>
                  </a:lnTo>
                  <a:close/>
                </a:path>
              </a:pathLst>
            </a:custGeom>
            <a:solidFill>
              <a:srgbClr val="F69240"/>
            </a:solidFill>
            <a:ln w="0">
              <a:solidFill>
                <a:srgbClr val="F6924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67" name="Rectangle 329"/>
            <p:cNvSpPr>
              <a:spLocks noChangeArrowheads="1"/>
            </p:cNvSpPr>
            <p:nvPr/>
          </p:nvSpPr>
          <p:spPr bwMode="auto">
            <a:xfrm>
              <a:off x="2905" y="1008"/>
              <a:ext cx="401"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SimSun" pitchFamily="2" charset="-122"/>
                  <a:cs typeface="Georgia" pitchFamily="18" charset="0"/>
                </a:rPr>
                <a:t>DeitY</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168" name="Picture 328"/>
            <p:cNvPicPr>
              <a:picLocks noChangeAspect="1" noChangeArrowheads="1"/>
            </p:cNvPicPr>
            <p:nvPr/>
          </p:nvPicPr>
          <p:blipFill>
            <a:blip r:embed="rId9" cstate="print"/>
            <a:srcRect/>
            <a:stretch>
              <a:fillRect/>
            </a:stretch>
          </p:blipFill>
          <p:spPr bwMode="auto">
            <a:xfrm>
              <a:off x="571" y="1231"/>
              <a:ext cx="1152" cy="626"/>
            </a:xfrm>
            <a:prstGeom prst="rect">
              <a:avLst/>
            </a:prstGeom>
            <a:noFill/>
          </p:spPr>
        </p:pic>
        <p:pic>
          <p:nvPicPr>
            <p:cNvPr id="169" name="Picture 327"/>
            <p:cNvPicPr>
              <a:picLocks noChangeAspect="1" noChangeArrowheads="1"/>
            </p:cNvPicPr>
            <p:nvPr/>
          </p:nvPicPr>
          <p:blipFill>
            <a:blip r:embed="rId10" cstate="print"/>
            <a:srcRect/>
            <a:stretch>
              <a:fillRect/>
            </a:stretch>
          </p:blipFill>
          <p:spPr bwMode="auto">
            <a:xfrm>
              <a:off x="571" y="1231"/>
              <a:ext cx="1152" cy="626"/>
            </a:xfrm>
            <a:prstGeom prst="rect">
              <a:avLst/>
            </a:prstGeom>
            <a:noFill/>
          </p:spPr>
        </p:pic>
        <p:pic>
          <p:nvPicPr>
            <p:cNvPr id="170" name="Picture 326"/>
            <p:cNvPicPr>
              <a:picLocks noChangeAspect="1" noChangeArrowheads="1"/>
            </p:cNvPicPr>
            <p:nvPr/>
          </p:nvPicPr>
          <p:blipFill>
            <a:blip r:embed="rId11" cstate="print"/>
            <a:srcRect/>
            <a:stretch>
              <a:fillRect/>
            </a:stretch>
          </p:blipFill>
          <p:spPr bwMode="auto">
            <a:xfrm>
              <a:off x="617" y="1257"/>
              <a:ext cx="1060" cy="534"/>
            </a:xfrm>
            <a:prstGeom prst="rect">
              <a:avLst/>
            </a:prstGeom>
            <a:noFill/>
          </p:spPr>
        </p:pic>
        <p:sp>
          <p:nvSpPr>
            <p:cNvPr id="171" name="Freeform 325"/>
            <p:cNvSpPr>
              <a:spLocks noEditPoints="1"/>
            </p:cNvSpPr>
            <p:nvPr/>
          </p:nvSpPr>
          <p:spPr bwMode="auto">
            <a:xfrm>
              <a:off x="614" y="1254"/>
              <a:ext cx="1060" cy="533"/>
            </a:xfrm>
            <a:custGeom>
              <a:avLst/>
              <a:gdLst/>
              <a:ahLst/>
              <a:cxnLst>
                <a:cxn ang="0">
                  <a:pos x="5" y="177"/>
                </a:cxn>
                <a:cxn ang="0">
                  <a:pos x="38" y="99"/>
                </a:cxn>
                <a:cxn ang="0">
                  <a:pos x="66" y="65"/>
                </a:cxn>
                <a:cxn ang="0">
                  <a:pos x="136" y="18"/>
                </a:cxn>
                <a:cxn ang="0">
                  <a:pos x="179" y="4"/>
                </a:cxn>
                <a:cxn ang="0">
                  <a:pos x="2399" y="4"/>
                </a:cxn>
                <a:cxn ang="0">
                  <a:pos x="2442" y="18"/>
                </a:cxn>
                <a:cxn ang="0">
                  <a:pos x="2512" y="65"/>
                </a:cxn>
                <a:cxn ang="0">
                  <a:pos x="2540" y="99"/>
                </a:cxn>
                <a:cxn ang="0">
                  <a:pos x="2572" y="177"/>
                </a:cxn>
                <a:cxn ang="0">
                  <a:pos x="2576" y="1075"/>
                </a:cxn>
                <a:cxn ang="0">
                  <a:pos x="2559" y="1161"/>
                </a:cxn>
                <a:cxn ang="0">
                  <a:pos x="2539" y="1200"/>
                </a:cxn>
                <a:cxn ang="0">
                  <a:pos x="2480" y="1259"/>
                </a:cxn>
                <a:cxn ang="0">
                  <a:pos x="2441" y="1279"/>
                </a:cxn>
                <a:cxn ang="0">
                  <a:pos x="2356"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396" y="1277"/>
                </a:cxn>
                <a:cxn ang="0">
                  <a:pos x="2471" y="1245"/>
                </a:cxn>
                <a:cxn ang="0">
                  <a:pos x="2500" y="1221"/>
                </a:cxn>
                <a:cxn ang="0">
                  <a:pos x="2544" y="1155"/>
                </a:cxn>
                <a:cxn ang="0">
                  <a:pos x="2556" y="1118"/>
                </a:cxn>
                <a:cxn ang="0">
                  <a:pos x="2556" y="180"/>
                </a:cxn>
                <a:cxn ang="0">
                  <a:pos x="2544" y="143"/>
                </a:cxn>
                <a:cxn ang="0">
                  <a:pos x="2500" y="77"/>
                </a:cxn>
                <a:cxn ang="0">
                  <a:pos x="2471" y="52"/>
                </a:cxn>
                <a:cxn ang="0">
                  <a:pos x="2396" y="20"/>
                </a:cxn>
                <a:cxn ang="0">
                  <a:pos x="223" y="16"/>
                </a:cxn>
                <a:cxn ang="0">
                  <a:pos x="142" y="33"/>
                </a:cxn>
                <a:cxn ang="0">
                  <a:pos x="108" y="52"/>
                </a:cxn>
                <a:cxn ang="0">
                  <a:pos x="52" y="108"/>
                </a:cxn>
                <a:cxn ang="0">
                  <a:pos x="33" y="142"/>
                </a:cxn>
                <a:cxn ang="0">
                  <a:pos x="16" y="222"/>
                </a:cxn>
              </a:cxnLst>
              <a:rect l="0" t="0" r="r" b="b"/>
              <a:pathLst>
                <a:path w="2576"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355" y="0"/>
                  </a:lnTo>
                  <a:lnTo>
                    <a:pt x="2399" y="4"/>
                  </a:lnTo>
                  <a:cubicBezTo>
                    <a:pt x="2400" y="5"/>
                    <a:pt x="2400" y="5"/>
                    <a:pt x="2401" y="5"/>
                  </a:cubicBezTo>
                  <a:lnTo>
                    <a:pt x="2441" y="18"/>
                  </a:lnTo>
                  <a:cubicBezTo>
                    <a:pt x="2441" y="18"/>
                    <a:pt x="2442" y="18"/>
                    <a:pt x="2442" y="18"/>
                  </a:cubicBezTo>
                  <a:lnTo>
                    <a:pt x="2478" y="38"/>
                  </a:lnTo>
                  <a:cubicBezTo>
                    <a:pt x="2479" y="39"/>
                    <a:pt x="2479" y="39"/>
                    <a:pt x="2480" y="39"/>
                  </a:cubicBezTo>
                  <a:lnTo>
                    <a:pt x="2512" y="65"/>
                  </a:lnTo>
                  <a:cubicBezTo>
                    <a:pt x="2512" y="66"/>
                    <a:pt x="2512" y="66"/>
                    <a:pt x="2513" y="66"/>
                  </a:cubicBezTo>
                  <a:lnTo>
                    <a:pt x="2539" y="97"/>
                  </a:lnTo>
                  <a:cubicBezTo>
                    <a:pt x="2539" y="98"/>
                    <a:pt x="2539" y="98"/>
                    <a:pt x="2540" y="99"/>
                  </a:cubicBezTo>
                  <a:lnTo>
                    <a:pt x="2559" y="136"/>
                  </a:lnTo>
                  <a:cubicBezTo>
                    <a:pt x="2559" y="136"/>
                    <a:pt x="2559" y="137"/>
                    <a:pt x="2559" y="137"/>
                  </a:cubicBezTo>
                  <a:lnTo>
                    <a:pt x="2572" y="177"/>
                  </a:lnTo>
                  <a:cubicBezTo>
                    <a:pt x="2572" y="178"/>
                    <a:pt x="2572" y="178"/>
                    <a:pt x="2572" y="179"/>
                  </a:cubicBezTo>
                  <a:lnTo>
                    <a:pt x="2576" y="222"/>
                  </a:lnTo>
                  <a:lnTo>
                    <a:pt x="2576" y="1075"/>
                  </a:lnTo>
                  <a:lnTo>
                    <a:pt x="2572" y="1119"/>
                  </a:lnTo>
                  <a:cubicBezTo>
                    <a:pt x="2572" y="1120"/>
                    <a:pt x="2572" y="1120"/>
                    <a:pt x="2572" y="1121"/>
                  </a:cubicBezTo>
                  <a:lnTo>
                    <a:pt x="2559" y="1161"/>
                  </a:lnTo>
                  <a:cubicBezTo>
                    <a:pt x="2559" y="1161"/>
                    <a:pt x="2559" y="1162"/>
                    <a:pt x="2559" y="1162"/>
                  </a:cubicBezTo>
                  <a:lnTo>
                    <a:pt x="2540" y="1198"/>
                  </a:lnTo>
                  <a:cubicBezTo>
                    <a:pt x="2539" y="1199"/>
                    <a:pt x="2539" y="1199"/>
                    <a:pt x="2539" y="1200"/>
                  </a:cubicBezTo>
                  <a:lnTo>
                    <a:pt x="2513" y="1232"/>
                  </a:lnTo>
                  <a:cubicBezTo>
                    <a:pt x="2512" y="1232"/>
                    <a:pt x="2512" y="1232"/>
                    <a:pt x="2512" y="1233"/>
                  </a:cubicBezTo>
                  <a:lnTo>
                    <a:pt x="2480" y="1259"/>
                  </a:lnTo>
                  <a:cubicBezTo>
                    <a:pt x="2479" y="1259"/>
                    <a:pt x="2479" y="1259"/>
                    <a:pt x="2478" y="1260"/>
                  </a:cubicBezTo>
                  <a:lnTo>
                    <a:pt x="2442" y="1279"/>
                  </a:lnTo>
                  <a:cubicBezTo>
                    <a:pt x="2442" y="1279"/>
                    <a:pt x="2441" y="1279"/>
                    <a:pt x="2441" y="1279"/>
                  </a:cubicBezTo>
                  <a:lnTo>
                    <a:pt x="2401" y="1292"/>
                  </a:lnTo>
                  <a:cubicBezTo>
                    <a:pt x="2400" y="1292"/>
                    <a:pt x="2400" y="1292"/>
                    <a:pt x="2399" y="1292"/>
                  </a:cubicBezTo>
                  <a:lnTo>
                    <a:pt x="2356"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355" y="1280"/>
                  </a:lnTo>
                  <a:lnTo>
                    <a:pt x="2398" y="1276"/>
                  </a:lnTo>
                  <a:lnTo>
                    <a:pt x="2396" y="1277"/>
                  </a:lnTo>
                  <a:lnTo>
                    <a:pt x="2436" y="1264"/>
                  </a:lnTo>
                  <a:lnTo>
                    <a:pt x="2435" y="1264"/>
                  </a:lnTo>
                  <a:lnTo>
                    <a:pt x="2471" y="1245"/>
                  </a:lnTo>
                  <a:lnTo>
                    <a:pt x="2469" y="1246"/>
                  </a:lnTo>
                  <a:lnTo>
                    <a:pt x="2501" y="1220"/>
                  </a:lnTo>
                  <a:lnTo>
                    <a:pt x="2500" y="1221"/>
                  </a:lnTo>
                  <a:lnTo>
                    <a:pt x="2526" y="1189"/>
                  </a:lnTo>
                  <a:lnTo>
                    <a:pt x="2525" y="1191"/>
                  </a:lnTo>
                  <a:lnTo>
                    <a:pt x="2544" y="1155"/>
                  </a:lnTo>
                  <a:lnTo>
                    <a:pt x="2544" y="1156"/>
                  </a:lnTo>
                  <a:lnTo>
                    <a:pt x="2557" y="1116"/>
                  </a:lnTo>
                  <a:lnTo>
                    <a:pt x="2556" y="1118"/>
                  </a:lnTo>
                  <a:lnTo>
                    <a:pt x="2560" y="1075"/>
                  </a:lnTo>
                  <a:lnTo>
                    <a:pt x="2560" y="223"/>
                  </a:lnTo>
                  <a:lnTo>
                    <a:pt x="2556" y="180"/>
                  </a:lnTo>
                  <a:lnTo>
                    <a:pt x="2557" y="182"/>
                  </a:lnTo>
                  <a:lnTo>
                    <a:pt x="2544" y="142"/>
                  </a:lnTo>
                  <a:lnTo>
                    <a:pt x="2544" y="143"/>
                  </a:lnTo>
                  <a:lnTo>
                    <a:pt x="2525" y="106"/>
                  </a:lnTo>
                  <a:lnTo>
                    <a:pt x="2526" y="108"/>
                  </a:lnTo>
                  <a:lnTo>
                    <a:pt x="2500" y="77"/>
                  </a:lnTo>
                  <a:lnTo>
                    <a:pt x="2501" y="78"/>
                  </a:lnTo>
                  <a:lnTo>
                    <a:pt x="2469" y="52"/>
                  </a:lnTo>
                  <a:lnTo>
                    <a:pt x="2471" y="52"/>
                  </a:lnTo>
                  <a:lnTo>
                    <a:pt x="2435" y="32"/>
                  </a:lnTo>
                  <a:lnTo>
                    <a:pt x="2436" y="33"/>
                  </a:lnTo>
                  <a:lnTo>
                    <a:pt x="2396" y="20"/>
                  </a:lnTo>
                  <a:lnTo>
                    <a:pt x="2398" y="20"/>
                  </a:lnTo>
                  <a:lnTo>
                    <a:pt x="2355"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72" name="Rectangle 324"/>
            <p:cNvSpPr>
              <a:spLocks noChangeArrowheads="1"/>
            </p:cNvSpPr>
            <p:nvPr/>
          </p:nvSpPr>
          <p:spPr bwMode="auto">
            <a:xfrm>
              <a:off x="886" y="1370"/>
              <a:ext cx="576"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Strategic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3" name="Rectangle 323"/>
            <p:cNvSpPr>
              <a:spLocks noChangeArrowheads="1"/>
            </p:cNvSpPr>
            <p:nvPr/>
          </p:nvSpPr>
          <p:spPr bwMode="auto">
            <a:xfrm>
              <a:off x="860" y="1528"/>
              <a:ext cx="583"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Guidance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74" name="Freeform 322"/>
            <p:cNvSpPr>
              <a:spLocks/>
            </p:cNvSpPr>
            <p:nvPr/>
          </p:nvSpPr>
          <p:spPr bwMode="auto">
            <a:xfrm>
              <a:off x="1822" y="1257"/>
              <a:ext cx="1252" cy="527"/>
            </a:xfrm>
            <a:custGeom>
              <a:avLst/>
              <a:gdLst/>
              <a:ahLst/>
              <a:cxnLst>
                <a:cxn ang="0">
                  <a:pos x="0" y="214"/>
                </a:cxn>
                <a:cxn ang="0">
                  <a:pos x="214" y="0"/>
                </a:cxn>
                <a:cxn ang="0">
                  <a:pos x="214" y="0"/>
                </a:cxn>
                <a:cxn ang="0">
                  <a:pos x="214" y="0"/>
                </a:cxn>
                <a:cxn ang="0">
                  <a:pos x="2827" y="0"/>
                </a:cxn>
                <a:cxn ang="0">
                  <a:pos x="2827" y="0"/>
                </a:cxn>
                <a:cxn ang="0">
                  <a:pos x="3040" y="214"/>
                </a:cxn>
                <a:cxn ang="0">
                  <a:pos x="3040" y="214"/>
                </a:cxn>
                <a:cxn ang="0">
                  <a:pos x="3040" y="214"/>
                </a:cxn>
                <a:cxn ang="0">
                  <a:pos x="3040" y="1067"/>
                </a:cxn>
                <a:cxn ang="0">
                  <a:pos x="3040" y="1067"/>
                </a:cxn>
                <a:cxn ang="0">
                  <a:pos x="2827" y="1280"/>
                </a:cxn>
                <a:cxn ang="0">
                  <a:pos x="2827" y="1280"/>
                </a:cxn>
                <a:cxn ang="0">
                  <a:pos x="2827" y="1280"/>
                </a:cxn>
                <a:cxn ang="0">
                  <a:pos x="214" y="1280"/>
                </a:cxn>
                <a:cxn ang="0">
                  <a:pos x="214" y="1280"/>
                </a:cxn>
                <a:cxn ang="0">
                  <a:pos x="0" y="1067"/>
                </a:cxn>
                <a:cxn ang="0">
                  <a:pos x="0" y="1067"/>
                </a:cxn>
                <a:cxn ang="0">
                  <a:pos x="0" y="214"/>
                </a:cxn>
              </a:cxnLst>
              <a:rect l="0" t="0" r="r" b="b"/>
              <a:pathLst>
                <a:path w="3040" h="1280">
                  <a:moveTo>
                    <a:pt x="0" y="214"/>
                  </a:moveTo>
                  <a:cubicBezTo>
                    <a:pt x="0" y="96"/>
                    <a:pt x="96" y="0"/>
                    <a:pt x="214" y="0"/>
                  </a:cubicBezTo>
                  <a:cubicBezTo>
                    <a:pt x="214" y="0"/>
                    <a:pt x="214" y="0"/>
                    <a:pt x="214" y="0"/>
                  </a:cubicBezTo>
                  <a:lnTo>
                    <a:pt x="214" y="0"/>
                  </a:lnTo>
                  <a:lnTo>
                    <a:pt x="2827" y="0"/>
                  </a:lnTo>
                  <a:cubicBezTo>
                    <a:pt x="2945" y="0"/>
                    <a:pt x="3040" y="96"/>
                    <a:pt x="3040" y="214"/>
                  </a:cubicBezTo>
                  <a:cubicBezTo>
                    <a:pt x="3040" y="214"/>
                    <a:pt x="3040" y="214"/>
                    <a:pt x="3040" y="214"/>
                  </a:cubicBezTo>
                  <a:lnTo>
                    <a:pt x="3040" y="214"/>
                  </a:lnTo>
                  <a:lnTo>
                    <a:pt x="3040" y="1067"/>
                  </a:lnTo>
                  <a:cubicBezTo>
                    <a:pt x="3040" y="1185"/>
                    <a:pt x="2945" y="1280"/>
                    <a:pt x="2827" y="1280"/>
                  </a:cubicBezTo>
                  <a:cubicBezTo>
                    <a:pt x="2827" y="1280"/>
                    <a:pt x="2827" y="1280"/>
                    <a:pt x="2827" y="1280"/>
                  </a:cubicBezTo>
                  <a:lnTo>
                    <a:pt x="2827" y="1280"/>
                  </a:lnTo>
                  <a:lnTo>
                    <a:pt x="214" y="1280"/>
                  </a:lnTo>
                  <a:cubicBezTo>
                    <a:pt x="96" y="1280"/>
                    <a:pt x="0" y="1185"/>
                    <a:pt x="0" y="1067"/>
                  </a:cubicBezTo>
                  <a:cubicBezTo>
                    <a:pt x="0" y="1067"/>
                    <a:pt x="0" y="1067"/>
                    <a:pt x="0" y="1067"/>
                  </a:cubicBezTo>
                  <a:lnTo>
                    <a:pt x="0" y="214"/>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75" name="Freeform 321"/>
            <p:cNvSpPr>
              <a:spLocks noEditPoints="1"/>
            </p:cNvSpPr>
            <p:nvPr/>
          </p:nvSpPr>
          <p:spPr bwMode="auto">
            <a:xfrm>
              <a:off x="1812" y="1248"/>
              <a:ext cx="1272" cy="546"/>
            </a:xfrm>
            <a:custGeom>
              <a:avLst/>
              <a:gdLst/>
              <a:ahLst/>
              <a:cxnLst>
                <a:cxn ang="0">
                  <a:pos x="6" y="188"/>
                </a:cxn>
                <a:cxn ang="0">
                  <a:pos x="40" y="107"/>
                </a:cxn>
                <a:cxn ang="0">
                  <a:pos x="72" y="69"/>
                </a:cxn>
                <a:cxn ang="0">
                  <a:pos x="144" y="20"/>
                </a:cxn>
                <a:cxn ang="0">
                  <a:pos x="193" y="5"/>
                </a:cxn>
                <a:cxn ang="0">
                  <a:pos x="2897" y="5"/>
                </a:cxn>
                <a:cxn ang="0">
                  <a:pos x="2946" y="20"/>
                </a:cxn>
                <a:cxn ang="0">
                  <a:pos x="3018" y="69"/>
                </a:cxn>
                <a:cxn ang="0">
                  <a:pos x="3050" y="108"/>
                </a:cxn>
                <a:cxn ang="0">
                  <a:pos x="3083" y="188"/>
                </a:cxn>
                <a:cxn ang="0">
                  <a:pos x="3088" y="1091"/>
                </a:cxn>
                <a:cxn ang="0">
                  <a:pos x="3070" y="1182"/>
                </a:cxn>
                <a:cxn ang="0">
                  <a:pos x="3047" y="1226"/>
                </a:cxn>
                <a:cxn ang="0">
                  <a:pos x="2986" y="1287"/>
                </a:cxn>
                <a:cxn ang="0">
                  <a:pos x="2942" y="1310"/>
                </a:cxn>
                <a:cxn ang="0">
                  <a:pos x="2854" y="1328"/>
                </a:cxn>
                <a:cxn ang="0">
                  <a:pos x="188" y="1323"/>
                </a:cxn>
                <a:cxn ang="0">
                  <a:pos x="108" y="1290"/>
                </a:cxn>
                <a:cxn ang="0">
                  <a:pos x="69" y="1258"/>
                </a:cxn>
                <a:cxn ang="0">
                  <a:pos x="20" y="1186"/>
                </a:cxn>
                <a:cxn ang="0">
                  <a:pos x="5" y="1137"/>
                </a:cxn>
                <a:cxn ang="0">
                  <a:pos x="48" y="1089"/>
                </a:cxn>
                <a:cxn ang="0">
                  <a:pos x="64" y="1167"/>
                </a:cxn>
                <a:cxn ang="0">
                  <a:pos x="80" y="1195"/>
                </a:cxn>
                <a:cxn ang="0">
                  <a:pos x="134" y="1250"/>
                </a:cxn>
                <a:cxn ang="0">
                  <a:pos x="163" y="1265"/>
                </a:cxn>
                <a:cxn ang="0">
                  <a:pos x="238" y="1280"/>
                </a:cxn>
                <a:cxn ang="0">
                  <a:pos x="2887" y="1278"/>
                </a:cxn>
                <a:cxn ang="0">
                  <a:pos x="2959" y="1247"/>
                </a:cxn>
                <a:cxn ang="0">
                  <a:pos x="2984" y="1227"/>
                </a:cxn>
                <a:cxn ang="0">
                  <a:pos x="3026" y="1163"/>
                </a:cxn>
                <a:cxn ang="0">
                  <a:pos x="3037" y="1132"/>
                </a:cxn>
                <a:cxn ang="0">
                  <a:pos x="3037" y="198"/>
                </a:cxn>
                <a:cxn ang="0">
                  <a:pos x="3026" y="166"/>
                </a:cxn>
                <a:cxn ang="0">
                  <a:pos x="2984" y="103"/>
                </a:cxn>
                <a:cxn ang="0">
                  <a:pos x="2959" y="82"/>
                </a:cxn>
                <a:cxn ang="0">
                  <a:pos x="2887" y="51"/>
                </a:cxn>
                <a:cxn ang="0">
                  <a:pos x="241" y="48"/>
                </a:cxn>
                <a:cxn ang="0">
                  <a:pos x="163" y="64"/>
                </a:cxn>
                <a:cxn ang="0">
                  <a:pos x="134" y="80"/>
                </a:cxn>
                <a:cxn ang="0">
                  <a:pos x="80" y="134"/>
                </a:cxn>
                <a:cxn ang="0">
                  <a:pos x="64" y="163"/>
                </a:cxn>
                <a:cxn ang="0">
                  <a:pos x="48" y="238"/>
                </a:cxn>
              </a:cxnLst>
              <a:rect l="0" t="0" r="r" b="b"/>
              <a:pathLst>
                <a:path w="3088" h="1328">
                  <a:moveTo>
                    <a:pt x="0" y="238"/>
                  </a:moveTo>
                  <a:lnTo>
                    <a:pt x="5" y="193"/>
                  </a:lnTo>
                  <a:cubicBezTo>
                    <a:pt x="5" y="191"/>
                    <a:pt x="5" y="190"/>
                    <a:pt x="6" y="188"/>
                  </a:cubicBezTo>
                  <a:lnTo>
                    <a:pt x="19" y="148"/>
                  </a:lnTo>
                  <a:cubicBezTo>
                    <a:pt x="19" y="147"/>
                    <a:pt x="20" y="145"/>
                    <a:pt x="20" y="144"/>
                  </a:cubicBezTo>
                  <a:lnTo>
                    <a:pt x="40" y="107"/>
                  </a:lnTo>
                  <a:cubicBezTo>
                    <a:pt x="41" y="106"/>
                    <a:pt x="42" y="104"/>
                    <a:pt x="43" y="103"/>
                  </a:cubicBezTo>
                  <a:lnTo>
                    <a:pt x="69" y="72"/>
                  </a:lnTo>
                  <a:cubicBezTo>
                    <a:pt x="70" y="71"/>
                    <a:pt x="71" y="70"/>
                    <a:pt x="72" y="69"/>
                  </a:cubicBezTo>
                  <a:lnTo>
                    <a:pt x="103" y="43"/>
                  </a:lnTo>
                  <a:cubicBezTo>
                    <a:pt x="104" y="42"/>
                    <a:pt x="106" y="41"/>
                    <a:pt x="107" y="40"/>
                  </a:cubicBezTo>
                  <a:lnTo>
                    <a:pt x="144" y="20"/>
                  </a:lnTo>
                  <a:cubicBezTo>
                    <a:pt x="145" y="20"/>
                    <a:pt x="147" y="19"/>
                    <a:pt x="148" y="19"/>
                  </a:cubicBezTo>
                  <a:lnTo>
                    <a:pt x="188" y="6"/>
                  </a:lnTo>
                  <a:cubicBezTo>
                    <a:pt x="190" y="5"/>
                    <a:pt x="191" y="5"/>
                    <a:pt x="193" y="5"/>
                  </a:cubicBezTo>
                  <a:lnTo>
                    <a:pt x="236" y="1"/>
                  </a:lnTo>
                  <a:lnTo>
                    <a:pt x="2851" y="0"/>
                  </a:lnTo>
                  <a:lnTo>
                    <a:pt x="2897" y="5"/>
                  </a:lnTo>
                  <a:cubicBezTo>
                    <a:pt x="2898" y="5"/>
                    <a:pt x="2900" y="5"/>
                    <a:pt x="2902" y="6"/>
                  </a:cubicBezTo>
                  <a:lnTo>
                    <a:pt x="2942" y="19"/>
                  </a:lnTo>
                  <a:cubicBezTo>
                    <a:pt x="2943" y="19"/>
                    <a:pt x="2945" y="20"/>
                    <a:pt x="2946" y="20"/>
                  </a:cubicBezTo>
                  <a:lnTo>
                    <a:pt x="2982" y="40"/>
                  </a:lnTo>
                  <a:cubicBezTo>
                    <a:pt x="2983" y="41"/>
                    <a:pt x="2985" y="42"/>
                    <a:pt x="2986" y="43"/>
                  </a:cubicBezTo>
                  <a:lnTo>
                    <a:pt x="3018" y="69"/>
                  </a:lnTo>
                  <a:cubicBezTo>
                    <a:pt x="3019" y="70"/>
                    <a:pt x="3020" y="71"/>
                    <a:pt x="3021" y="72"/>
                  </a:cubicBezTo>
                  <a:lnTo>
                    <a:pt x="3047" y="103"/>
                  </a:lnTo>
                  <a:cubicBezTo>
                    <a:pt x="3048" y="104"/>
                    <a:pt x="3049" y="106"/>
                    <a:pt x="3050" y="108"/>
                  </a:cubicBezTo>
                  <a:lnTo>
                    <a:pt x="3069" y="145"/>
                  </a:lnTo>
                  <a:cubicBezTo>
                    <a:pt x="3069" y="146"/>
                    <a:pt x="3070" y="147"/>
                    <a:pt x="3070" y="148"/>
                  </a:cubicBezTo>
                  <a:lnTo>
                    <a:pt x="3083" y="188"/>
                  </a:lnTo>
                  <a:cubicBezTo>
                    <a:pt x="3084" y="190"/>
                    <a:pt x="3084" y="191"/>
                    <a:pt x="3084" y="193"/>
                  </a:cubicBezTo>
                  <a:lnTo>
                    <a:pt x="3088" y="236"/>
                  </a:lnTo>
                  <a:lnTo>
                    <a:pt x="3088" y="1091"/>
                  </a:lnTo>
                  <a:lnTo>
                    <a:pt x="3084" y="1137"/>
                  </a:lnTo>
                  <a:cubicBezTo>
                    <a:pt x="3084" y="1138"/>
                    <a:pt x="3084" y="1140"/>
                    <a:pt x="3083" y="1142"/>
                  </a:cubicBezTo>
                  <a:lnTo>
                    <a:pt x="3070" y="1182"/>
                  </a:lnTo>
                  <a:cubicBezTo>
                    <a:pt x="3070" y="1183"/>
                    <a:pt x="3069" y="1184"/>
                    <a:pt x="3069" y="1186"/>
                  </a:cubicBezTo>
                  <a:lnTo>
                    <a:pt x="3050" y="1222"/>
                  </a:lnTo>
                  <a:cubicBezTo>
                    <a:pt x="3049" y="1223"/>
                    <a:pt x="3048" y="1224"/>
                    <a:pt x="3047" y="1226"/>
                  </a:cubicBezTo>
                  <a:lnTo>
                    <a:pt x="3021" y="1258"/>
                  </a:lnTo>
                  <a:cubicBezTo>
                    <a:pt x="3020" y="1259"/>
                    <a:pt x="3019" y="1260"/>
                    <a:pt x="3018" y="1261"/>
                  </a:cubicBezTo>
                  <a:lnTo>
                    <a:pt x="2986" y="1287"/>
                  </a:lnTo>
                  <a:cubicBezTo>
                    <a:pt x="2984" y="1288"/>
                    <a:pt x="2983" y="1289"/>
                    <a:pt x="2982" y="1290"/>
                  </a:cubicBezTo>
                  <a:lnTo>
                    <a:pt x="2946" y="1309"/>
                  </a:lnTo>
                  <a:cubicBezTo>
                    <a:pt x="2944" y="1309"/>
                    <a:pt x="2943" y="1310"/>
                    <a:pt x="2942" y="1310"/>
                  </a:cubicBezTo>
                  <a:lnTo>
                    <a:pt x="2902" y="1323"/>
                  </a:lnTo>
                  <a:cubicBezTo>
                    <a:pt x="2900" y="1324"/>
                    <a:pt x="2898" y="1324"/>
                    <a:pt x="2897" y="1324"/>
                  </a:cubicBezTo>
                  <a:lnTo>
                    <a:pt x="2854" y="1328"/>
                  </a:lnTo>
                  <a:lnTo>
                    <a:pt x="238" y="1328"/>
                  </a:lnTo>
                  <a:lnTo>
                    <a:pt x="193" y="1324"/>
                  </a:lnTo>
                  <a:cubicBezTo>
                    <a:pt x="191" y="1324"/>
                    <a:pt x="190" y="1324"/>
                    <a:pt x="188" y="1323"/>
                  </a:cubicBezTo>
                  <a:lnTo>
                    <a:pt x="148" y="1310"/>
                  </a:lnTo>
                  <a:cubicBezTo>
                    <a:pt x="147" y="1310"/>
                    <a:pt x="146" y="1309"/>
                    <a:pt x="145" y="1309"/>
                  </a:cubicBezTo>
                  <a:lnTo>
                    <a:pt x="108" y="1290"/>
                  </a:lnTo>
                  <a:cubicBezTo>
                    <a:pt x="106" y="1289"/>
                    <a:pt x="104" y="1288"/>
                    <a:pt x="103" y="1287"/>
                  </a:cubicBezTo>
                  <a:lnTo>
                    <a:pt x="72" y="1261"/>
                  </a:lnTo>
                  <a:cubicBezTo>
                    <a:pt x="71" y="1260"/>
                    <a:pt x="70" y="1259"/>
                    <a:pt x="69" y="1258"/>
                  </a:cubicBezTo>
                  <a:lnTo>
                    <a:pt x="43" y="1226"/>
                  </a:lnTo>
                  <a:cubicBezTo>
                    <a:pt x="42" y="1225"/>
                    <a:pt x="41" y="1223"/>
                    <a:pt x="40" y="1222"/>
                  </a:cubicBezTo>
                  <a:lnTo>
                    <a:pt x="20" y="1186"/>
                  </a:lnTo>
                  <a:cubicBezTo>
                    <a:pt x="20" y="1185"/>
                    <a:pt x="19" y="1183"/>
                    <a:pt x="19" y="1182"/>
                  </a:cubicBezTo>
                  <a:lnTo>
                    <a:pt x="6" y="1142"/>
                  </a:lnTo>
                  <a:cubicBezTo>
                    <a:pt x="5" y="1140"/>
                    <a:pt x="5" y="1138"/>
                    <a:pt x="5" y="1137"/>
                  </a:cubicBezTo>
                  <a:lnTo>
                    <a:pt x="1" y="1094"/>
                  </a:lnTo>
                  <a:lnTo>
                    <a:pt x="0" y="238"/>
                  </a:lnTo>
                  <a:close/>
                  <a:moveTo>
                    <a:pt x="48" y="1089"/>
                  </a:moveTo>
                  <a:lnTo>
                    <a:pt x="52" y="1132"/>
                  </a:lnTo>
                  <a:lnTo>
                    <a:pt x="51" y="1127"/>
                  </a:lnTo>
                  <a:lnTo>
                    <a:pt x="64" y="1167"/>
                  </a:lnTo>
                  <a:lnTo>
                    <a:pt x="62" y="1163"/>
                  </a:lnTo>
                  <a:lnTo>
                    <a:pt x="82" y="1199"/>
                  </a:lnTo>
                  <a:lnTo>
                    <a:pt x="80" y="1195"/>
                  </a:lnTo>
                  <a:lnTo>
                    <a:pt x="106" y="1227"/>
                  </a:lnTo>
                  <a:lnTo>
                    <a:pt x="103" y="1224"/>
                  </a:lnTo>
                  <a:lnTo>
                    <a:pt x="134" y="1250"/>
                  </a:lnTo>
                  <a:lnTo>
                    <a:pt x="129" y="1247"/>
                  </a:lnTo>
                  <a:lnTo>
                    <a:pt x="166" y="1266"/>
                  </a:lnTo>
                  <a:lnTo>
                    <a:pt x="163" y="1265"/>
                  </a:lnTo>
                  <a:lnTo>
                    <a:pt x="203" y="1278"/>
                  </a:lnTo>
                  <a:lnTo>
                    <a:pt x="198" y="1277"/>
                  </a:lnTo>
                  <a:lnTo>
                    <a:pt x="238" y="1280"/>
                  </a:lnTo>
                  <a:lnTo>
                    <a:pt x="2849" y="1281"/>
                  </a:lnTo>
                  <a:lnTo>
                    <a:pt x="2892" y="1277"/>
                  </a:lnTo>
                  <a:lnTo>
                    <a:pt x="2887" y="1278"/>
                  </a:lnTo>
                  <a:lnTo>
                    <a:pt x="2927" y="1265"/>
                  </a:lnTo>
                  <a:lnTo>
                    <a:pt x="2923" y="1266"/>
                  </a:lnTo>
                  <a:lnTo>
                    <a:pt x="2959" y="1247"/>
                  </a:lnTo>
                  <a:lnTo>
                    <a:pt x="2955" y="1250"/>
                  </a:lnTo>
                  <a:lnTo>
                    <a:pt x="2987" y="1224"/>
                  </a:lnTo>
                  <a:lnTo>
                    <a:pt x="2984" y="1227"/>
                  </a:lnTo>
                  <a:lnTo>
                    <a:pt x="3010" y="1195"/>
                  </a:lnTo>
                  <a:lnTo>
                    <a:pt x="3007" y="1199"/>
                  </a:lnTo>
                  <a:lnTo>
                    <a:pt x="3026" y="1163"/>
                  </a:lnTo>
                  <a:lnTo>
                    <a:pt x="3025" y="1167"/>
                  </a:lnTo>
                  <a:lnTo>
                    <a:pt x="3038" y="1127"/>
                  </a:lnTo>
                  <a:lnTo>
                    <a:pt x="3037" y="1132"/>
                  </a:lnTo>
                  <a:lnTo>
                    <a:pt x="3040" y="1091"/>
                  </a:lnTo>
                  <a:lnTo>
                    <a:pt x="3041" y="241"/>
                  </a:lnTo>
                  <a:lnTo>
                    <a:pt x="3037" y="198"/>
                  </a:lnTo>
                  <a:lnTo>
                    <a:pt x="3038" y="203"/>
                  </a:lnTo>
                  <a:lnTo>
                    <a:pt x="3025" y="163"/>
                  </a:lnTo>
                  <a:lnTo>
                    <a:pt x="3026" y="166"/>
                  </a:lnTo>
                  <a:lnTo>
                    <a:pt x="3007" y="129"/>
                  </a:lnTo>
                  <a:lnTo>
                    <a:pt x="3010" y="134"/>
                  </a:lnTo>
                  <a:lnTo>
                    <a:pt x="2984" y="103"/>
                  </a:lnTo>
                  <a:lnTo>
                    <a:pt x="2987" y="106"/>
                  </a:lnTo>
                  <a:lnTo>
                    <a:pt x="2955" y="80"/>
                  </a:lnTo>
                  <a:lnTo>
                    <a:pt x="2959" y="82"/>
                  </a:lnTo>
                  <a:lnTo>
                    <a:pt x="2923" y="62"/>
                  </a:lnTo>
                  <a:lnTo>
                    <a:pt x="2927" y="64"/>
                  </a:lnTo>
                  <a:lnTo>
                    <a:pt x="2887" y="51"/>
                  </a:lnTo>
                  <a:lnTo>
                    <a:pt x="2892" y="52"/>
                  </a:lnTo>
                  <a:lnTo>
                    <a:pt x="2851" y="48"/>
                  </a:lnTo>
                  <a:lnTo>
                    <a:pt x="241" y="48"/>
                  </a:lnTo>
                  <a:lnTo>
                    <a:pt x="198" y="52"/>
                  </a:lnTo>
                  <a:lnTo>
                    <a:pt x="203" y="51"/>
                  </a:lnTo>
                  <a:lnTo>
                    <a:pt x="163" y="64"/>
                  </a:lnTo>
                  <a:lnTo>
                    <a:pt x="167" y="63"/>
                  </a:lnTo>
                  <a:lnTo>
                    <a:pt x="130" y="83"/>
                  </a:lnTo>
                  <a:lnTo>
                    <a:pt x="134" y="80"/>
                  </a:lnTo>
                  <a:lnTo>
                    <a:pt x="103" y="106"/>
                  </a:lnTo>
                  <a:lnTo>
                    <a:pt x="106" y="103"/>
                  </a:lnTo>
                  <a:lnTo>
                    <a:pt x="80" y="134"/>
                  </a:lnTo>
                  <a:lnTo>
                    <a:pt x="83" y="130"/>
                  </a:lnTo>
                  <a:lnTo>
                    <a:pt x="63" y="167"/>
                  </a:lnTo>
                  <a:lnTo>
                    <a:pt x="64" y="163"/>
                  </a:lnTo>
                  <a:lnTo>
                    <a:pt x="51" y="203"/>
                  </a:lnTo>
                  <a:lnTo>
                    <a:pt x="52" y="198"/>
                  </a:lnTo>
                  <a:lnTo>
                    <a:pt x="48" y="238"/>
                  </a:lnTo>
                  <a:lnTo>
                    <a:pt x="48" y="1089"/>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76" name="Rectangle 320"/>
            <p:cNvSpPr>
              <a:spLocks noChangeArrowheads="1"/>
            </p:cNvSpPr>
            <p:nvPr/>
          </p:nvSpPr>
          <p:spPr bwMode="auto">
            <a:xfrm>
              <a:off x="2073" y="1370"/>
              <a:ext cx="773"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Guidelines &amp;</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77" name="Rectangle 319"/>
            <p:cNvSpPr>
              <a:spLocks noChangeArrowheads="1"/>
            </p:cNvSpPr>
            <p:nvPr/>
          </p:nvSpPr>
          <p:spPr bwMode="auto">
            <a:xfrm>
              <a:off x="2146" y="1528"/>
              <a:ext cx="62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Standards</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178" name="Picture 318"/>
            <p:cNvPicPr>
              <a:picLocks noChangeAspect="1" noChangeArrowheads="1"/>
            </p:cNvPicPr>
            <p:nvPr/>
          </p:nvPicPr>
          <p:blipFill>
            <a:blip r:embed="rId12" cstate="print"/>
            <a:srcRect/>
            <a:stretch>
              <a:fillRect/>
            </a:stretch>
          </p:blipFill>
          <p:spPr bwMode="auto">
            <a:xfrm>
              <a:off x="3206" y="1231"/>
              <a:ext cx="1416" cy="626"/>
            </a:xfrm>
            <a:prstGeom prst="rect">
              <a:avLst/>
            </a:prstGeom>
            <a:noFill/>
          </p:spPr>
        </p:pic>
        <p:pic>
          <p:nvPicPr>
            <p:cNvPr id="179" name="Picture 317"/>
            <p:cNvPicPr>
              <a:picLocks noChangeAspect="1" noChangeArrowheads="1"/>
            </p:cNvPicPr>
            <p:nvPr/>
          </p:nvPicPr>
          <p:blipFill>
            <a:blip r:embed="rId13" cstate="print"/>
            <a:srcRect/>
            <a:stretch>
              <a:fillRect/>
            </a:stretch>
          </p:blipFill>
          <p:spPr bwMode="auto">
            <a:xfrm>
              <a:off x="3206" y="1231"/>
              <a:ext cx="1416" cy="626"/>
            </a:xfrm>
            <a:prstGeom prst="rect">
              <a:avLst/>
            </a:prstGeom>
            <a:noFill/>
          </p:spPr>
        </p:pic>
        <p:pic>
          <p:nvPicPr>
            <p:cNvPr id="180" name="Picture 316"/>
            <p:cNvPicPr>
              <a:picLocks noChangeAspect="1" noChangeArrowheads="1"/>
            </p:cNvPicPr>
            <p:nvPr/>
          </p:nvPicPr>
          <p:blipFill>
            <a:blip r:embed="rId14" cstate="print"/>
            <a:srcRect/>
            <a:stretch>
              <a:fillRect/>
            </a:stretch>
          </p:blipFill>
          <p:spPr bwMode="auto">
            <a:xfrm>
              <a:off x="3252" y="1257"/>
              <a:ext cx="1324" cy="534"/>
            </a:xfrm>
            <a:prstGeom prst="rect">
              <a:avLst/>
            </a:prstGeom>
            <a:noFill/>
          </p:spPr>
        </p:pic>
        <p:sp>
          <p:nvSpPr>
            <p:cNvPr id="181" name="Freeform 315"/>
            <p:cNvSpPr>
              <a:spLocks noEditPoints="1"/>
            </p:cNvSpPr>
            <p:nvPr/>
          </p:nvSpPr>
          <p:spPr bwMode="auto">
            <a:xfrm>
              <a:off x="3248" y="1254"/>
              <a:ext cx="1324" cy="533"/>
            </a:xfrm>
            <a:custGeom>
              <a:avLst/>
              <a:gdLst/>
              <a:ahLst/>
              <a:cxnLst>
                <a:cxn ang="0">
                  <a:pos x="5" y="177"/>
                </a:cxn>
                <a:cxn ang="0">
                  <a:pos x="38" y="99"/>
                </a:cxn>
                <a:cxn ang="0">
                  <a:pos x="66" y="65"/>
                </a:cxn>
                <a:cxn ang="0">
                  <a:pos x="136" y="18"/>
                </a:cxn>
                <a:cxn ang="0">
                  <a:pos x="179" y="4"/>
                </a:cxn>
                <a:cxn ang="0">
                  <a:pos x="3039" y="4"/>
                </a:cxn>
                <a:cxn ang="0">
                  <a:pos x="3082" y="18"/>
                </a:cxn>
                <a:cxn ang="0">
                  <a:pos x="3152" y="65"/>
                </a:cxn>
                <a:cxn ang="0">
                  <a:pos x="3180" y="99"/>
                </a:cxn>
                <a:cxn ang="0">
                  <a:pos x="3212" y="177"/>
                </a:cxn>
                <a:cxn ang="0">
                  <a:pos x="3216" y="1075"/>
                </a:cxn>
                <a:cxn ang="0">
                  <a:pos x="3199" y="1161"/>
                </a:cxn>
                <a:cxn ang="0">
                  <a:pos x="3179" y="1200"/>
                </a:cxn>
                <a:cxn ang="0">
                  <a:pos x="3120" y="1259"/>
                </a:cxn>
                <a:cxn ang="0">
                  <a:pos x="3081" y="1279"/>
                </a:cxn>
                <a:cxn ang="0">
                  <a:pos x="2996"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3036" y="1277"/>
                </a:cxn>
                <a:cxn ang="0">
                  <a:pos x="3111" y="1245"/>
                </a:cxn>
                <a:cxn ang="0">
                  <a:pos x="3140" y="1221"/>
                </a:cxn>
                <a:cxn ang="0">
                  <a:pos x="3184" y="1155"/>
                </a:cxn>
                <a:cxn ang="0">
                  <a:pos x="3196" y="1118"/>
                </a:cxn>
                <a:cxn ang="0">
                  <a:pos x="3196" y="180"/>
                </a:cxn>
                <a:cxn ang="0">
                  <a:pos x="3184" y="143"/>
                </a:cxn>
                <a:cxn ang="0">
                  <a:pos x="3140" y="77"/>
                </a:cxn>
                <a:cxn ang="0">
                  <a:pos x="3111" y="52"/>
                </a:cxn>
                <a:cxn ang="0">
                  <a:pos x="3036" y="20"/>
                </a:cxn>
                <a:cxn ang="0">
                  <a:pos x="223" y="16"/>
                </a:cxn>
                <a:cxn ang="0">
                  <a:pos x="142" y="33"/>
                </a:cxn>
                <a:cxn ang="0">
                  <a:pos x="108" y="52"/>
                </a:cxn>
                <a:cxn ang="0">
                  <a:pos x="52" y="108"/>
                </a:cxn>
                <a:cxn ang="0">
                  <a:pos x="33" y="142"/>
                </a:cxn>
                <a:cxn ang="0">
                  <a:pos x="16" y="222"/>
                </a:cxn>
              </a:cxnLst>
              <a:rect l="0" t="0" r="r" b="b"/>
              <a:pathLst>
                <a:path w="3216"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995" y="0"/>
                  </a:lnTo>
                  <a:lnTo>
                    <a:pt x="3039" y="4"/>
                  </a:lnTo>
                  <a:cubicBezTo>
                    <a:pt x="3040" y="5"/>
                    <a:pt x="3040" y="5"/>
                    <a:pt x="3041" y="5"/>
                  </a:cubicBezTo>
                  <a:lnTo>
                    <a:pt x="3081" y="18"/>
                  </a:lnTo>
                  <a:cubicBezTo>
                    <a:pt x="3081" y="18"/>
                    <a:pt x="3082" y="18"/>
                    <a:pt x="3082" y="18"/>
                  </a:cubicBezTo>
                  <a:lnTo>
                    <a:pt x="3118" y="38"/>
                  </a:lnTo>
                  <a:cubicBezTo>
                    <a:pt x="3119" y="39"/>
                    <a:pt x="3119" y="39"/>
                    <a:pt x="3120" y="39"/>
                  </a:cubicBezTo>
                  <a:lnTo>
                    <a:pt x="3152" y="65"/>
                  </a:lnTo>
                  <a:cubicBezTo>
                    <a:pt x="3152" y="66"/>
                    <a:pt x="3152" y="66"/>
                    <a:pt x="3153" y="66"/>
                  </a:cubicBezTo>
                  <a:lnTo>
                    <a:pt x="3179" y="97"/>
                  </a:lnTo>
                  <a:cubicBezTo>
                    <a:pt x="3179" y="98"/>
                    <a:pt x="3179" y="98"/>
                    <a:pt x="3180" y="99"/>
                  </a:cubicBezTo>
                  <a:lnTo>
                    <a:pt x="3199" y="136"/>
                  </a:lnTo>
                  <a:cubicBezTo>
                    <a:pt x="3199" y="136"/>
                    <a:pt x="3199" y="137"/>
                    <a:pt x="3199" y="137"/>
                  </a:cubicBezTo>
                  <a:lnTo>
                    <a:pt x="3212" y="177"/>
                  </a:lnTo>
                  <a:cubicBezTo>
                    <a:pt x="3212" y="178"/>
                    <a:pt x="3212" y="178"/>
                    <a:pt x="3212" y="179"/>
                  </a:cubicBezTo>
                  <a:lnTo>
                    <a:pt x="3216" y="222"/>
                  </a:lnTo>
                  <a:lnTo>
                    <a:pt x="3216" y="1075"/>
                  </a:lnTo>
                  <a:lnTo>
                    <a:pt x="3212" y="1119"/>
                  </a:lnTo>
                  <a:cubicBezTo>
                    <a:pt x="3212" y="1120"/>
                    <a:pt x="3212" y="1120"/>
                    <a:pt x="3212" y="1121"/>
                  </a:cubicBezTo>
                  <a:lnTo>
                    <a:pt x="3199" y="1161"/>
                  </a:lnTo>
                  <a:cubicBezTo>
                    <a:pt x="3199" y="1161"/>
                    <a:pt x="3199" y="1162"/>
                    <a:pt x="3199" y="1162"/>
                  </a:cubicBezTo>
                  <a:lnTo>
                    <a:pt x="3180" y="1198"/>
                  </a:lnTo>
                  <a:cubicBezTo>
                    <a:pt x="3179" y="1199"/>
                    <a:pt x="3179" y="1199"/>
                    <a:pt x="3179" y="1200"/>
                  </a:cubicBezTo>
                  <a:lnTo>
                    <a:pt x="3153" y="1232"/>
                  </a:lnTo>
                  <a:cubicBezTo>
                    <a:pt x="3152" y="1232"/>
                    <a:pt x="3152" y="1232"/>
                    <a:pt x="3152" y="1233"/>
                  </a:cubicBezTo>
                  <a:lnTo>
                    <a:pt x="3120" y="1259"/>
                  </a:lnTo>
                  <a:cubicBezTo>
                    <a:pt x="3119" y="1259"/>
                    <a:pt x="3119" y="1259"/>
                    <a:pt x="3118" y="1260"/>
                  </a:cubicBezTo>
                  <a:lnTo>
                    <a:pt x="3082" y="1279"/>
                  </a:lnTo>
                  <a:cubicBezTo>
                    <a:pt x="3082" y="1279"/>
                    <a:pt x="3081" y="1279"/>
                    <a:pt x="3081" y="1279"/>
                  </a:cubicBezTo>
                  <a:lnTo>
                    <a:pt x="3041" y="1292"/>
                  </a:lnTo>
                  <a:cubicBezTo>
                    <a:pt x="3040" y="1292"/>
                    <a:pt x="3040" y="1292"/>
                    <a:pt x="3039" y="1292"/>
                  </a:cubicBezTo>
                  <a:lnTo>
                    <a:pt x="2996"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995" y="1280"/>
                  </a:lnTo>
                  <a:lnTo>
                    <a:pt x="3038" y="1276"/>
                  </a:lnTo>
                  <a:lnTo>
                    <a:pt x="3036" y="1277"/>
                  </a:lnTo>
                  <a:lnTo>
                    <a:pt x="3076" y="1264"/>
                  </a:lnTo>
                  <a:lnTo>
                    <a:pt x="3075" y="1264"/>
                  </a:lnTo>
                  <a:lnTo>
                    <a:pt x="3111" y="1245"/>
                  </a:lnTo>
                  <a:lnTo>
                    <a:pt x="3109" y="1246"/>
                  </a:lnTo>
                  <a:lnTo>
                    <a:pt x="3141" y="1220"/>
                  </a:lnTo>
                  <a:lnTo>
                    <a:pt x="3140" y="1221"/>
                  </a:lnTo>
                  <a:lnTo>
                    <a:pt x="3166" y="1189"/>
                  </a:lnTo>
                  <a:lnTo>
                    <a:pt x="3165" y="1191"/>
                  </a:lnTo>
                  <a:lnTo>
                    <a:pt x="3184" y="1155"/>
                  </a:lnTo>
                  <a:lnTo>
                    <a:pt x="3184" y="1156"/>
                  </a:lnTo>
                  <a:lnTo>
                    <a:pt x="3197" y="1116"/>
                  </a:lnTo>
                  <a:lnTo>
                    <a:pt x="3196" y="1118"/>
                  </a:lnTo>
                  <a:lnTo>
                    <a:pt x="3200" y="1075"/>
                  </a:lnTo>
                  <a:lnTo>
                    <a:pt x="3200" y="223"/>
                  </a:lnTo>
                  <a:lnTo>
                    <a:pt x="3196" y="180"/>
                  </a:lnTo>
                  <a:lnTo>
                    <a:pt x="3197" y="182"/>
                  </a:lnTo>
                  <a:lnTo>
                    <a:pt x="3184" y="142"/>
                  </a:lnTo>
                  <a:lnTo>
                    <a:pt x="3184" y="143"/>
                  </a:lnTo>
                  <a:lnTo>
                    <a:pt x="3165" y="106"/>
                  </a:lnTo>
                  <a:lnTo>
                    <a:pt x="3166" y="108"/>
                  </a:lnTo>
                  <a:lnTo>
                    <a:pt x="3140" y="77"/>
                  </a:lnTo>
                  <a:lnTo>
                    <a:pt x="3141" y="78"/>
                  </a:lnTo>
                  <a:lnTo>
                    <a:pt x="3109" y="52"/>
                  </a:lnTo>
                  <a:lnTo>
                    <a:pt x="3111" y="52"/>
                  </a:lnTo>
                  <a:lnTo>
                    <a:pt x="3075" y="32"/>
                  </a:lnTo>
                  <a:lnTo>
                    <a:pt x="3076" y="33"/>
                  </a:lnTo>
                  <a:lnTo>
                    <a:pt x="3036" y="20"/>
                  </a:lnTo>
                  <a:lnTo>
                    <a:pt x="3038" y="20"/>
                  </a:lnTo>
                  <a:lnTo>
                    <a:pt x="2995"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82" name="Rectangle 314"/>
            <p:cNvSpPr>
              <a:spLocks noChangeArrowheads="1"/>
            </p:cNvSpPr>
            <p:nvPr/>
          </p:nvSpPr>
          <p:spPr bwMode="auto">
            <a:xfrm>
              <a:off x="3745" y="1370"/>
              <a:ext cx="348"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Audit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83" name="Rectangle 313"/>
            <p:cNvSpPr>
              <a:spLocks noChangeArrowheads="1"/>
            </p:cNvSpPr>
            <p:nvPr/>
          </p:nvSpPr>
          <p:spPr bwMode="auto">
            <a:xfrm>
              <a:off x="3508" y="1528"/>
              <a:ext cx="819"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Conformance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84" name="Freeform 312"/>
            <p:cNvSpPr>
              <a:spLocks/>
            </p:cNvSpPr>
            <p:nvPr/>
          </p:nvSpPr>
          <p:spPr bwMode="auto">
            <a:xfrm>
              <a:off x="4714" y="1257"/>
              <a:ext cx="1054" cy="527"/>
            </a:xfrm>
            <a:custGeom>
              <a:avLst/>
              <a:gdLst/>
              <a:ahLst/>
              <a:cxnLst>
                <a:cxn ang="0">
                  <a:pos x="0" y="214"/>
                </a:cxn>
                <a:cxn ang="0">
                  <a:pos x="214" y="0"/>
                </a:cxn>
                <a:cxn ang="0">
                  <a:pos x="214" y="0"/>
                </a:cxn>
                <a:cxn ang="0">
                  <a:pos x="214" y="0"/>
                </a:cxn>
                <a:cxn ang="0">
                  <a:pos x="2347" y="0"/>
                </a:cxn>
                <a:cxn ang="0">
                  <a:pos x="2347" y="0"/>
                </a:cxn>
                <a:cxn ang="0">
                  <a:pos x="2560" y="214"/>
                </a:cxn>
                <a:cxn ang="0">
                  <a:pos x="2560" y="214"/>
                </a:cxn>
                <a:cxn ang="0">
                  <a:pos x="2560" y="214"/>
                </a:cxn>
                <a:cxn ang="0">
                  <a:pos x="2560" y="1067"/>
                </a:cxn>
                <a:cxn ang="0">
                  <a:pos x="2560" y="1067"/>
                </a:cxn>
                <a:cxn ang="0">
                  <a:pos x="2347" y="1280"/>
                </a:cxn>
                <a:cxn ang="0">
                  <a:pos x="2347" y="1280"/>
                </a:cxn>
                <a:cxn ang="0">
                  <a:pos x="2347" y="1280"/>
                </a:cxn>
                <a:cxn ang="0">
                  <a:pos x="214" y="1280"/>
                </a:cxn>
                <a:cxn ang="0">
                  <a:pos x="214" y="1280"/>
                </a:cxn>
                <a:cxn ang="0">
                  <a:pos x="0" y="1067"/>
                </a:cxn>
                <a:cxn ang="0">
                  <a:pos x="0" y="1067"/>
                </a:cxn>
                <a:cxn ang="0">
                  <a:pos x="0" y="214"/>
                </a:cxn>
              </a:cxnLst>
              <a:rect l="0" t="0" r="r" b="b"/>
              <a:pathLst>
                <a:path w="2560" h="1280">
                  <a:moveTo>
                    <a:pt x="0" y="214"/>
                  </a:moveTo>
                  <a:cubicBezTo>
                    <a:pt x="0" y="96"/>
                    <a:pt x="96" y="0"/>
                    <a:pt x="214" y="0"/>
                  </a:cubicBezTo>
                  <a:cubicBezTo>
                    <a:pt x="214" y="0"/>
                    <a:pt x="214" y="0"/>
                    <a:pt x="214" y="0"/>
                  </a:cubicBezTo>
                  <a:lnTo>
                    <a:pt x="214" y="0"/>
                  </a:lnTo>
                  <a:lnTo>
                    <a:pt x="2347" y="0"/>
                  </a:lnTo>
                  <a:cubicBezTo>
                    <a:pt x="2465" y="0"/>
                    <a:pt x="2560" y="96"/>
                    <a:pt x="2560" y="214"/>
                  </a:cubicBezTo>
                  <a:cubicBezTo>
                    <a:pt x="2560" y="214"/>
                    <a:pt x="2560" y="214"/>
                    <a:pt x="2560" y="214"/>
                  </a:cubicBezTo>
                  <a:lnTo>
                    <a:pt x="2560" y="214"/>
                  </a:lnTo>
                  <a:lnTo>
                    <a:pt x="2560" y="1067"/>
                  </a:lnTo>
                  <a:cubicBezTo>
                    <a:pt x="2560" y="1185"/>
                    <a:pt x="2465" y="1280"/>
                    <a:pt x="2347" y="1280"/>
                  </a:cubicBezTo>
                  <a:cubicBezTo>
                    <a:pt x="2347" y="1280"/>
                    <a:pt x="2347" y="1280"/>
                    <a:pt x="2347" y="1280"/>
                  </a:cubicBezTo>
                  <a:lnTo>
                    <a:pt x="2347" y="1280"/>
                  </a:lnTo>
                  <a:lnTo>
                    <a:pt x="214" y="1280"/>
                  </a:lnTo>
                  <a:cubicBezTo>
                    <a:pt x="96" y="1280"/>
                    <a:pt x="0" y="1185"/>
                    <a:pt x="0" y="1067"/>
                  </a:cubicBezTo>
                  <a:cubicBezTo>
                    <a:pt x="0" y="1067"/>
                    <a:pt x="0" y="1067"/>
                    <a:pt x="0" y="1067"/>
                  </a:cubicBezTo>
                  <a:lnTo>
                    <a:pt x="0" y="214"/>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85" name="Freeform 311"/>
            <p:cNvSpPr>
              <a:spLocks noEditPoints="1"/>
            </p:cNvSpPr>
            <p:nvPr/>
          </p:nvSpPr>
          <p:spPr bwMode="auto">
            <a:xfrm>
              <a:off x="4704" y="1248"/>
              <a:ext cx="1074" cy="546"/>
            </a:xfrm>
            <a:custGeom>
              <a:avLst/>
              <a:gdLst/>
              <a:ahLst/>
              <a:cxnLst>
                <a:cxn ang="0">
                  <a:pos x="6" y="188"/>
                </a:cxn>
                <a:cxn ang="0">
                  <a:pos x="40" y="107"/>
                </a:cxn>
                <a:cxn ang="0">
                  <a:pos x="72" y="69"/>
                </a:cxn>
                <a:cxn ang="0">
                  <a:pos x="144" y="20"/>
                </a:cxn>
                <a:cxn ang="0">
                  <a:pos x="193" y="5"/>
                </a:cxn>
                <a:cxn ang="0">
                  <a:pos x="2417" y="5"/>
                </a:cxn>
                <a:cxn ang="0">
                  <a:pos x="2466" y="20"/>
                </a:cxn>
                <a:cxn ang="0">
                  <a:pos x="2538" y="69"/>
                </a:cxn>
                <a:cxn ang="0">
                  <a:pos x="2570" y="108"/>
                </a:cxn>
                <a:cxn ang="0">
                  <a:pos x="2603" y="188"/>
                </a:cxn>
                <a:cxn ang="0">
                  <a:pos x="2608" y="1091"/>
                </a:cxn>
                <a:cxn ang="0">
                  <a:pos x="2590" y="1182"/>
                </a:cxn>
                <a:cxn ang="0">
                  <a:pos x="2567" y="1226"/>
                </a:cxn>
                <a:cxn ang="0">
                  <a:pos x="2506" y="1287"/>
                </a:cxn>
                <a:cxn ang="0">
                  <a:pos x="2462" y="1310"/>
                </a:cxn>
                <a:cxn ang="0">
                  <a:pos x="2374" y="1328"/>
                </a:cxn>
                <a:cxn ang="0">
                  <a:pos x="188" y="1323"/>
                </a:cxn>
                <a:cxn ang="0">
                  <a:pos x="108" y="1290"/>
                </a:cxn>
                <a:cxn ang="0">
                  <a:pos x="69" y="1258"/>
                </a:cxn>
                <a:cxn ang="0">
                  <a:pos x="20" y="1186"/>
                </a:cxn>
                <a:cxn ang="0">
                  <a:pos x="5" y="1137"/>
                </a:cxn>
                <a:cxn ang="0">
                  <a:pos x="48" y="1089"/>
                </a:cxn>
                <a:cxn ang="0">
                  <a:pos x="64" y="1167"/>
                </a:cxn>
                <a:cxn ang="0">
                  <a:pos x="80" y="1195"/>
                </a:cxn>
                <a:cxn ang="0">
                  <a:pos x="134" y="1250"/>
                </a:cxn>
                <a:cxn ang="0">
                  <a:pos x="163" y="1265"/>
                </a:cxn>
                <a:cxn ang="0">
                  <a:pos x="238" y="1280"/>
                </a:cxn>
                <a:cxn ang="0">
                  <a:pos x="2407" y="1278"/>
                </a:cxn>
                <a:cxn ang="0">
                  <a:pos x="2479" y="1247"/>
                </a:cxn>
                <a:cxn ang="0">
                  <a:pos x="2504" y="1227"/>
                </a:cxn>
                <a:cxn ang="0">
                  <a:pos x="2546" y="1163"/>
                </a:cxn>
                <a:cxn ang="0">
                  <a:pos x="2557" y="1132"/>
                </a:cxn>
                <a:cxn ang="0">
                  <a:pos x="2557" y="198"/>
                </a:cxn>
                <a:cxn ang="0">
                  <a:pos x="2546" y="166"/>
                </a:cxn>
                <a:cxn ang="0">
                  <a:pos x="2504" y="103"/>
                </a:cxn>
                <a:cxn ang="0">
                  <a:pos x="2479" y="82"/>
                </a:cxn>
                <a:cxn ang="0">
                  <a:pos x="2407" y="51"/>
                </a:cxn>
                <a:cxn ang="0">
                  <a:pos x="241" y="48"/>
                </a:cxn>
                <a:cxn ang="0">
                  <a:pos x="163" y="64"/>
                </a:cxn>
                <a:cxn ang="0">
                  <a:pos x="134" y="80"/>
                </a:cxn>
                <a:cxn ang="0">
                  <a:pos x="80" y="134"/>
                </a:cxn>
                <a:cxn ang="0">
                  <a:pos x="64" y="163"/>
                </a:cxn>
                <a:cxn ang="0">
                  <a:pos x="48" y="238"/>
                </a:cxn>
              </a:cxnLst>
              <a:rect l="0" t="0" r="r" b="b"/>
              <a:pathLst>
                <a:path w="2608" h="1328">
                  <a:moveTo>
                    <a:pt x="0" y="238"/>
                  </a:moveTo>
                  <a:lnTo>
                    <a:pt x="5" y="193"/>
                  </a:lnTo>
                  <a:cubicBezTo>
                    <a:pt x="5" y="191"/>
                    <a:pt x="5" y="190"/>
                    <a:pt x="6" y="188"/>
                  </a:cubicBezTo>
                  <a:lnTo>
                    <a:pt x="19" y="148"/>
                  </a:lnTo>
                  <a:cubicBezTo>
                    <a:pt x="19" y="147"/>
                    <a:pt x="20" y="145"/>
                    <a:pt x="20" y="144"/>
                  </a:cubicBezTo>
                  <a:lnTo>
                    <a:pt x="40" y="107"/>
                  </a:lnTo>
                  <a:cubicBezTo>
                    <a:pt x="41" y="106"/>
                    <a:pt x="42" y="104"/>
                    <a:pt x="43" y="103"/>
                  </a:cubicBezTo>
                  <a:lnTo>
                    <a:pt x="69" y="72"/>
                  </a:lnTo>
                  <a:cubicBezTo>
                    <a:pt x="70" y="71"/>
                    <a:pt x="71" y="70"/>
                    <a:pt x="72" y="69"/>
                  </a:cubicBezTo>
                  <a:lnTo>
                    <a:pt x="103" y="43"/>
                  </a:lnTo>
                  <a:cubicBezTo>
                    <a:pt x="104" y="42"/>
                    <a:pt x="106" y="41"/>
                    <a:pt x="107" y="40"/>
                  </a:cubicBezTo>
                  <a:lnTo>
                    <a:pt x="144" y="20"/>
                  </a:lnTo>
                  <a:cubicBezTo>
                    <a:pt x="145" y="20"/>
                    <a:pt x="147" y="19"/>
                    <a:pt x="148" y="19"/>
                  </a:cubicBezTo>
                  <a:lnTo>
                    <a:pt x="188" y="6"/>
                  </a:lnTo>
                  <a:cubicBezTo>
                    <a:pt x="190" y="5"/>
                    <a:pt x="191" y="5"/>
                    <a:pt x="193" y="5"/>
                  </a:cubicBezTo>
                  <a:lnTo>
                    <a:pt x="236" y="1"/>
                  </a:lnTo>
                  <a:lnTo>
                    <a:pt x="2371" y="0"/>
                  </a:lnTo>
                  <a:lnTo>
                    <a:pt x="2417" y="5"/>
                  </a:lnTo>
                  <a:cubicBezTo>
                    <a:pt x="2418" y="5"/>
                    <a:pt x="2420" y="5"/>
                    <a:pt x="2422" y="6"/>
                  </a:cubicBezTo>
                  <a:lnTo>
                    <a:pt x="2462" y="19"/>
                  </a:lnTo>
                  <a:cubicBezTo>
                    <a:pt x="2463" y="19"/>
                    <a:pt x="2465" y="20"/>
                    <a:pt x="2466" y="20"/>
                  </a:cubicBezTo>
                  <a:lnTo>
                    <a:pt x="2502" y="40"/>
                  </a:lnTo>
                  <a:cubicBezTo>
                    <a:pt x="2503" y="41"/>
                    <a:pt x="2505" y="42"/>
                    <a:pt x="2506" y="43"/>
                  </a:cubicBezTo>
                  <a:lnTo>
                    <a:pt x="2538" y="69"/>
                  </a:lnTo>
                  <a:cubicBezTo>
                    <a:pt x="2539" y="70"/>
                    <a:pt x="2540" y="71"/>
                    <a:pt x="2541" y="72"/>
                  </a:cubicBezTo>
                  <a:lnTo>
                    <a:pt x="2567" y="103"/>
                  </a:lnTo>
                  <a:cubicBezTo>
                    <a:pt x="2568" y="104"/>
                    <a:pt x="2569" y="106"/>
                    <a:pt x="2570" y="108"/>
                  </a:cubicBezTo>
                  <a:lnTo>
                    <a:pt x="2589" y="145"/>
                  </a:lnTo>
                  <a:cubicBezTo>
                    <a:pt x="2589" y="146"/>
                    <a:pt x="2590" y="147"/>
                    <a:pt x="2590" y="148"/>
                  </a:cubicBezTo>
                  <a:lnTo>
                    <a:pt x="2603" y="188"/>
                  </a:lnTo>
                  <a:cubicBezTo>
                    <a:pt x="2604" y="190"/>
                    <a:pt x="2604" y="191"/>
                    <a:pt x="2604" y="193"/>
                  </a:cubicBezTo>
                  <a:lnTo>
                    <a:pt x="2608" y="236"/>
                  </a:lnTo>
                  <a:lnTo>
                    <a:pt x="2608" y="1091"/>
                  </a:lnTo>
                  <a:lnTo>
                    <a:pt x="2604" y="1137"/>
                  </a:lnTo>
                  <a:cubicBezTo>
                    <a:pt x="2604" y="1138"/>
                    <a:pt x="2604" y="1140"/>
                    <a:pt x="2603" y="1142"/>
                  </a:cubicBezTo>
                  <a:lnTo>
                    <a:pt x="2590" y="1182"/>
                  </a:lnTo>
                  <a:cubicBezTo>
                    <a:pt x="2590" y="1183"/>
                    <a:pt x="2589" y="1184"/>
                    <a:pt x="2589" y="1186"/>
                  </a:cubicBezTo>
                  <a:lnTo>
                    <a:pt x="2570" y="1222"/>
                  </a:lnTo>
                  <a:cubicBezTo>
                    <a:pt x="2569" y="1223"/>
                    <a:pt x="2568" y="1224"/>
                    <a:pt x="2567" y="1226"/>
                  </a:cubicBezTo>
                  <a:lnTo>
                    <a:pt x="2541" y="1258"/>
                  </a:lnTo>
                  <a:cubicBezTo>
                    <a:pt x="2540" y="1259"/>
                    <a:pt x="2539" y="1260"/>
                    <a:pt x="2538" y="1261"/>
                  </a:cubicBezTo>
                  <a:lnTo>
                    <a:pt x="2506" y="1287"/>
                  </a:lnTo>
                  <a:cubicBezTo>
                    <a:pt x="2504" y="1288"/>
                    <a:pt x="2503" y="1289"/>
                    <a:pt x="2502" y="1290"/>
                  </a:cubicBezTo>
                  <a:lnTo>
                    <a:pt x="2466" y="1309"/>
                  </a:lnTo>
                  <a:cubicBezTo>
                    <a:pt x="2464" y="1309"/>
                    <a:pt x="2463" y="1310"/>
                    <a:pt x="2462" y="1310"/>
                  </a:cubicBezTo>
                  <a:lnTo>
                    <a:pt x="2422" y="1323"/>
                  </a:lnTo>
                  <a:cubicBezTo>
                    <a:pt x="2420" y="1324"/>
                    <a:pt x="2418" y="1324"/>
                    <a:pt x="2417" y="1324"/>
                  </a:cubicBezTo>
                  <a:lnTo>
                    <a:pt x="2374" y="1328"/>
                  </a:lnTo>
                  <a:lnTo>
                    <a:pt x="238" y="1328"/>
                  </a:lnTo>
                  <a:lnTo>
                    <a:pt x="193" y="1324"/>
                  </a:lnTo>
                  <a:cubicBezTo>
                    <a:pt x="191" y="1324"/>
                    <a:pt x="190" y="1324"/>
                    <a:pt x="188" y="1323"/>
                  </a:cubicBezTo>
                  <a:lnTo>
                    <a:pt x="148" y="1310"/>
                  </a:lnTo>
                  <a:cubicBezTo>
                    <a:pt x="147" y="1310"/>
                    <a:pt x="146" y="1309"/>
                    <a:pt x="145" y="1309"/>
                  </a:cubicBezTo>
                  <a:lnTo>
                    <a:pt x="108" y="1290"/>
                  </a:lnTo>
                  <a:cubicBezTo>
                    <a:pt x="106" y="1289"/>
                    <a:pt x="104" y="1288"/>
                    <a:pt x="103" y="1287"/>
                  </a:cubicBezTo>
                  <a:lnTo>
                    <a:pt x="72" y="1261"/>
                  </a:lnTo>
                  <a:cubicBezTo>
                    <a:pt x="71" y="1260"/>
                    <a:pt x="70" y="1259"/>
                    <a:pt x="69" y="1258"/>
                  </a:cubicBezTo>
                  <a:lnTo>
                    <a:pt x="43" y="1226"/>
                  </a:lnTo>
                  <a:cubicBezTo>
                    <a:pt x="42" y="1225"/>
                    <a:pt x="41" y="1223"/>
                    <a:pt x="40" y="1222"/>
                  </a:cubicBezTo>
                  <a:lnTo>
                    <a:pt x="20" y="1186"/>
                  </a:lnTo>
                  <a:cubicBezTo>
                    <a:pt x="20" y="1185"/>
                    <a:pt x="19" y="1183"/>
                    <a:pt x="19" y="1182"/>
                  </a:cubicBezTo>
                  <a:lnTo>
                    <a:pt x="6" y="1142"/>
                  </a:lnTo>
                  <a:cubicBezTo>
                    <a:pt x="5" y="1140"/>
                    <a:pt x="5" y="1138"/>
                    <a:pt x="5" y="1137"/>
                  </a:cubicBezTo>
                  <a:lnTo>
                    <a:pt x="1" y="1094"/>
                  </a:lnTo>
                  <a:lnTo>
                    <a:pt x="0" y="238"/>
                  </a:lnTo>
                  <a:close/>
                  <a:moveTo>
                    <a:pt x="48" y="1089"/>
                  </a:moveTo>
                  <a:lnTo>
                    <a:pt x="52" y="1132"/>
                  </a:lnTo>
                  <a:lnTo>
                    <a:pt x="51" y="1127"/>
                  </a:lnTo>
                  <a:lnTo>
                    <a:pt x="64" y="1167"/>
                  </a:lnTo>
                  <a:lnTo>
                    <a:pt x="62" y="1163"/>
                  </a:lnTo>
                  <a:lnTo>
                    <a:pt x="82" y="1199"/>
                  </a:lnTo>
                  <a:lnTo>
                    <a:pt x="80" y="1195"/>
                  </a:lnTo>
                  <a:lnTo>
                    <a:pt x="106" y="1227"/>
                  </a:lnTo>
                  <a:lnTo>
                    <a:pt x="103" y="1224"/>
                  </a:lnTo>
                  <a:lnTo>
                    <a:pt x="134" y="1250"/>
                  </a:lnTo>
                  <a:lnTo>
                    <a:pt x="129" y="1247"/>
                  </a:lnTo>
                  <a:lnTo>
                    <a:pt x="166" y="1266"/>
                  </a:lnTo>
                  <a:lnTo>
                    <a:pt x="163" y="1265"/>
                  </a:lnTo>
                  <a:lnTo>
                    <a:pt x="203" y="1278"/>
                  </a:lnTo>
                  <a:lnTo>
                    <a:pt x="198" y="1277"/>
                  </a:lnTo>
                  <a:lnTo>
                    <a:pt x="238" y="1280"/>
                  </a:lnTo>
                  <a:lnTo>
                    <a:pt x="2369" y="1281"/>
                  </a:lnTo>
                  <a:lnTo>
                    <a:pt x="2412" y="1277"/>
                  </a:lnTo>
                  <a:lnTo>
                    <a:pt x="2407" y="1278"/>
                  </a:lnTo>
                  <a:lnTo>
                    <a:pt x="2447" y="1265"/>
                  </a:lnTo>
                  <a:lnTo>
                    <a:pt x="2443" y="1266"/>
                  </a:lnTo>
                  <a:lnTo>
                    <a:pt x="2479" y="1247"/>
                  </a:lnTo>
                  <a:lnTo>
                    <a:pt x="2475" y="1250"/>
                  </a:lnTo>
                  <a:lnTo>
                    <a:pt x="2507" y="1224"/>
                  </a:lnTo>
                  <a:lnTo>
                    <a:pt x="2504" y="1227"/>
                  </a:lnTo>
                  <a:lnTo>
                    <a:pt x="2530" y="1195"/>
                  </a:lnTo>
                  <a:lnTo>
                    <a:pt x="2527" y="1199"/>
                  </a:lnTo>
                  <a:lnTo>
                    <a:pt x="2546" y="1163"/>
                  </a:lnTo>
                  <a:lnTo>
                    <a:pt x="2545" y="1167"/>
                  </a:lnTo>
                  <a:lnTo>
                    <a:pt x="2558" y="1127"/>
                  </a:lnTo>
                  <a:lnTo>
                    <a:pt x="2557" y="1132"/>
                  </a:lnTo>
                  <a:lnTo>
                    <a:pt x="2560" y="1091"/>
                  </a:lnTo>
                  <a:lnTo>
                    <a:pt x="2561" y="241"/>
                  </a:lnTo>
                  <a:lnTo>
                    <a:pt x="2557" y="198"/>
                  </a:lnTo>
                  <a:lnTo>
                    <a:pt x="2558" y="203"/>
                  </a:lnTo>
                  <a:lnTo>
                    <a:pt x="2545" y="163"/>
                  </a:lnTo>
                  <a:lnTo>
                    <a:pt x="2546" y="166"/>
                  </a:lnTo>
                  <a:lnTo>
                    <a:pt x="2527" y="129"/>
                  </a:lnTo>
                  <a:lnTo>
                    <a:pt x="2530" y="134"/>
                  </a:lnTo>
                  <a:lnTo>
                    <a:pt x="2504" y="103"/>
                  </a:lnTo>
                  <a:lnTo>
                    <a:pt x="2507" y="106"/>
                  </a:lnTo>
                  <a:lnTo>
                    <a:pt x="2475" y="80"/>
                  </a:lnTo>
                  <a:lnTo>
                    <a:pt x="2479" y="82"/>
                  </a:lnTo>
                  <a:lnTo>
                    <a:pt x="2443" y="62"/>
                  </a:lnTo>
                  <a:lnTo>
                    <a:pt x="2447" y="64"/>
                  </a:lnTo>
                  <a:lnTo>
                    <a:pt x="2407" y="51"/>
                  </a:lnTo>
                  <a:lnTo>
                    <a:pt x="2412" y="52"/>
                  </a:lnTo>
                  <a:lnTo>
                    <a:pt x="2371" y="48"/>
                  </a:lnTo>
                  <a:lnTo>
                    <a:pt x="241" y="48"/>
                  </a:lnTo>
                  <a:lnTo>
                    <a:pt x="198" y="52"/>
                  </a:lnTo>
                  <a:lnTo>
                    <a:pt x="203" y="51"/>
                  </a:lnTo>
                  <a:lnTo>
                    <a:pt x="163" y="64"/>
                  </a:lnTo>
                  <a:lnTo>
                    <a:pt x="167" y="63"/>
                  </a:lnTo>
                  <a:lnTo>
                    <a:pt x="130" y="83"/>
                  </a:lnTo>
                  <a:lnTo>
                    <a:pt x="134" y="80"/>
                  </a:lnTo>
                  <a:lnTo>
                    <a:pt x="103" y="106"/>
                  </a:lnTo>
                  <a:lnTo>
                    <a:pt x="106" y="103"/>
                  </a:lnTo>
                  <a:lnTo>
                    <a:pt x="80" y="134"/>
                  </a:lnTo>
                  <a:lnTo>
                    <a:pt x="83" y="130"/>
                  </a:lnTo>
                  <a:lnTo>
                    <a:pt x="63" y="167"/>
                  </a:lnTo>
                  <a:lnTo>
                    <a:pt x="64" y="163"/>
                  </a:lnTo>
                  <a:lnTo>
                    <a:pt x="51" y="203"/>
                  </a:lnTo>
                  <a:lnTo>
                    <a:pt x="52" y="198"/>
                  </a:lnTo>
                  <a:lnTo>
                    <a:pt x="48" y="238"/>
                  </a:lnTo>
                  <a:lnTo>
                    <a:pt x="48" y="1089"/>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86" name="Rectangle 310"/>
            <p:cNvSpPr>
              <a:spLocks noChangeArrowheads="1"/>
            </p:cNvSpPr>
            <p:nvPr/>
          </p:nvSpPr>
          <p:spPr bwMode="auto">
            <a:xfrm>
              <a:off x="4987" y="1449"/>
              <a:ext cx="492"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Funding</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87" name="Freeform 309"/>
            <p:cNvSpPr>
              <a:spLocks/>
            </p:cNvSpPr>
            <p:nvPr/>
          </p:nvSpPr>
          <p:spPr bwMode="auto">
            <a:xfrm>
              <a:off x="6657" y="436"/>
              <a:ext cx="1054" cy="395"/>
            </a:xfrm>
            <a:custGeom>
              <a:avLst/>
              <a:gdLst/>
              <a:ahLst/>
              <a:cxnLst>
                <a:cxn ang="0">
                  <a:pos x="0" y="160"/>
                </a:cxn>
                <a:cxn ang="0">
                  <a:pos x="160" y="0"/>
                </a:cxn>
                <a:cxn ang="0">
                  <a:pos x="160" y="0"/>
                </a:cxn>
                <a:cxn ang="0">
                  <a:pos x="160" y="0"/>
                </a:cxn>
                <a:cxn ang="0">
                  <a:pos x="2400" y="0"/>
                </a:cxn>
                <a:cxn ang="0">
                  <a:pos x="2400" y="0"/>
                </a:cxn>
                <a:cxn ang="0">
                  <a:pos x="2560" y="160"/>
                </a:cxn>
                <a:cxn ang="0">
                  <a:pos x="2560" y="160"/>
                </a:cxn>
                <a:cxn ang="0">
                  <a:pos x="2560" y="160"/>
                </a:cxn>
                <a:cxn ang="0">
                  <a:pos x="2560" y="800"/>
                </a:cxn>
                <a:cxn ang="0">
                  <a:pos x="2560" y="800"/>
                </a:cxn>
                <a:cxn ang="0">
                  <a:pos x="2400" y="960"/>
                </a:cxn>
                <a:cxn ang="0">
                  <a:pos x="2400" y="960"/>
                </a:cxn>
                <a:cxn ang="0">
                  <a:pos x="2400" y="960"/>
                </a:cxn>
                <a:cxn ang="0">
                  <a:pos x="160" y="960"/>
                </a:cxn>
                <a:cxn ang="0">
                  <a:pos x="160" y="960"/>
                </a:cxn>
                <a:cxn ang="0">
                  <a:pos x="0" y="800"/>
                </a:cxn>
                <a:cxn ang="0">
                  <a:pos x="0" y="800"/>
                </a:cxn>
                <a:cxn ang="0">
                  <a:pos x="0" y="160"/>
                </a:cxn>
              </a:cxnLst>
              <a:rect l="0" t="0" r="r" b="b"/>
              <a:pathLst>
                <a:path w="2560" h="960">
                  <a:moveTo>
                    <a:pt x="0" y="160"/>
                  </a:moveTo>
                  <a:cubicBezTo>
                    <a:pt x="0" y="72"/>
                    <a:pt x="72" y="0"/>
                    <a:pt x="160" y="0"/>
                  </a:cubicBezTo>
                  <a:cubicBezTo>
                    <a:pt x="160" y="0"/>
                    <a:pt x="160" y="0"/>
                    <a:pt x="160" y="0"/>
                  </a:cubicBezTo>
                  <a:lnTo>
                    <a:pt x="160" y="0"/>
                  </a:lnTo>
                  <a:lnTo>
                    <a:pt x="2400" y="0"/>
                  </a:lnTo>
                  <a:cubicBezTo>
                    <a:pt x="2489" y="0"/>
                    <a:pt x="2560" y="72"/>
                    <a:pt x="2560" y="160"/>
                  </a:cubicBezTo>
                  <a:cubicBezTo>
                    <a:pt x="2560" y="160"/>
                    <a:pt x="2560" y="160"/>
                    <a:pt x="2560" y="160"/>
                  </a:cubicBezTo>
                  <a:lnTo>
                    <a:pt x="2560" y="160"/>
                  </a:lnTo>
                  <a:lnTo>
                    <a:pt x="2560" y="800"/>
                  </a:lnTo>
                  <a:cubicBezTo>
                    <a:pt x="2560" y="889"/>
                    <a:pt x="2489" y="960"/>
                    <a:pt x="2400" y="960"/>
                  </a:cubicBezTo>
                  <a:cubicBezTo>
                    <a:pt x="2400" y="960"/>
                    <a:pt x="2400" y="960"/>
                    <a:pt x="2400" y="960"/>
                  </a:cubicBezTo>
                  <a:lnTo>
                    <a:pt x="2400" y="960"/>
                  </a:lnTo>
                  <a:lnTo>
                    <a:pt x="160" y="960"/>
                  </a:lnTo>
                  <a:cubicBezTo>
                    <a:pt x="72" y="960"/>
                    <a:pt x="0" y="889"/>
                    <a:pt x="0" y="800"/>
                  </a:cubicBezTo>
                  <a:cubicBezTo>
                    <a:pt x="0" y="800"/>
                    <a:pt x="0" y="800"/>
                    <a:pt x="0" y="800"/>
                  </a:cubicBezTo>
                  <a:lnTo>
                    <a:pt x="0" y="160"/>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88" name="Freeform 308"/>
            <p:cNvSpPr>
              <a:spLocks noEditPoints="1"/>
            </p:cNvSpPr>
            <p:nvPr/>
          </p:nvSpPr>
          <p:spPr bwMode="auto">
            <a:xfrm>
              <a:off x="6657" y="436"/>
              <a:ext cx="1074" cy="415"/>
            </a:xfrm>
            <a:custGeom>
              <a:avLst/>
              <a:gdLst/>
              <a:ahLst/>
              <a:cxnLst>
                <a:cxn ang="0">
                  <a:pos x="4" y="150"/>
                </a:cxn>
                <a:cxn ang="0">
                  <a:pos x="15" y="115"/>
                </a:cxn>
                <a:cxn ang="0">
                  <a:pos x="51" y="58"/>
                </a:cxn>
                <a:cxn ang="0">
                  <a:pos x="109" y="17"/>
                </a:cxn>
                <a:cxn ang="0">
                  <a:pos x="145" y="5"/>
                </a:cxn>
                <a:cxn ang="0">
                  <a:pos x="182" y="1"/>
                </a:cxn>
                <a:cxn ang="0">
                  <a:pos x="2459" y="4"/>
                </a:cxn>
                <a:cxn ang="0">
                  <a:pos x="2495" y="15"/>
                </a:cxn>
                <a:cxn ang="0">
                  <a:pos x="2551" y="52"/>
                </a:cxn>
                <a:cxn ang="0">
                  <a:pos x="2592" y="109"/>
                </a:cxn>
                <a:cxn ang="0">
                  <a:pos x="2604" y="146"/>
                </a:cxn>
                <a:cxn ang="0">
                  <a:pos x="2608" y="182"/>
                </a:cxn>
                <a:cxn ang="0">
                  <a:pos x="2605" y="859"/>
                </a:cxn>
                <a:cxn ang="0">
                  <a:pos x="2596" y="894"/>
                </a:cxn>
                <a:cxn ang="0">
                  <a:pos x="2557" y="951"/>
                </a:cxn>
                <a:cxn ang="0">
                  <a:pos x="2501" y="992"/>
                </a:cxn>
                <a:cxn ang="0">
                  <a:pos x="2463" y="1005"/>
                </a:cxn>
                <a:cxn ang="0">
                  <a:pos x="2427" y="1008"/>
                </a:cxn>
                <a:cxn ang="0">
                  <a:pos x="150" y="1005"/>
                </a:cxn>
                <a:cxn ang="0">
                  <a:pos x="116" y="995"/>
                </a:cxn>
                <a:cxn ang="0">
                  <a:pos x="58" y="957"/>
                </a:cxn>
                <a:cxn ang="0">
                  <a:pos x="18" y="901"/>
                </a:cxn>
                <a:cxn ang="0">
                  <a:pos x="5" y="864"/>
                </a:cxn>
                <a:cxn ang="0">
                  <a:pos x="1" y="827"/>
                </a:cxn>
                <a:cxn ang="0">
                  <a:pos x="48" y="822"/>
                </a:cxn>
                <a:cxn ang="0">
                  <a:pos x="50" y="849"/>
                </a:cxn>
                <a:cxn ang="0">
                  <a:pos x="57" y="874"/>
                </a:cxn>
                <a:cxn ang="0">
                  <a:pos x="85" y="918"/>
                </a:cxn>
                <a:cxn ang="0">
                  <a:pos x="129" y="949"/>
                </a:cxn>
                <a:cxn ang="0">
                  <a:pos x="155" y="958"/>
                </a:cxn>
                <a:cxn ang="0">
                  <a:pos x="2422" y="961"/>
                </a:cxn>
                <a:cxn ang="0">
                  <a:pos x="2450" y="958"/>
                </a:cxn>
                <a:cxn ang="0">
                  <a:pos x="2474" y="953"/>
                </a:cxn>
                <a:cxn ang="0">
                  <a:pos x="2518" y="924"/>
                </a:cxn>
                <a:cxn ang="0">
                  <a:pos x="2549" y="881"/>
                </a:cxn>
                <a:cxn ang="0">
                  <a:pos x="2558" y="854"/>
                </a:cxn>
                <a:cxn ang="0">
                  <a:pos x="2561" y="187"/>
                </a:cxn>
                <a:cxn ang="0">
                  <a:pos x="2558" y="159"/>
                </a:cxn>
                <a:cxn ang="0">
                  <a:pos x="2553" y="136"/>
                </a:cxn>
                <a:cxn ang="0">
                  <a:pos x="2524" y="91"/>
                </a:cxn>
                <a:cxn ang="0">
                  <a:pos x="2480" y="60"/>
                </a:cxn>
                <a:cxn ang="0">
                  <a:pos x="2454" y="51"/>
                </a:cxn>
                <a:cxn ang="0">
                  <a:pos x="187" y="48"/>
                </a:cxn>
                <a:cxn ang="0">
                  <a:pos x="160" y="50"/>
                </a:cxn>
                <a:cxn ang="0">
                  <a:pos x="136" y="57"/>
                </a:cxn>
                <a:cxn ang="0">
                  <a:pos x="91" y="85"/>
                </a:cxn>
                <a:cxn ang="0">
                  <a:pos x="60" y="130"/>
                </a:cxn>
                <a:cxn ang="0">
                  <a:pos x="51" y="155"/>
                </a:cxn>
                <a:cxn ang="0">
                  <a:pos x="48" y="822"/>
                </a:cxn>
              </a:cxnLst>
              <a:rect l="0" t="0" r="r" b="b"/>
              <a:pathLst>
                <a:path w="2608" h="1008">
                  <a:moveTo>
                    <a:pt x="0" y="184"/>
                  </a:moveTo>
                  <a:lnTo>
                    <a:pt x="4" y="150"/>
                  </a:lnTo>
                  <a:cubicBezTo>
                    <a:pt x="4" y="148"/>
                    <a:pt x="4" y="147"/>
                    <a:pt x="5" y="145"/>
                  </a:cubicBezTo>
                  <a:lnTo>
                    <a:pt x="15" y="115"/>
                  </a:lnTo>
                  <a:cubicBezTo>
                    <a:pt x="15" y="113"/>
                    <a:pt x="16" y="111"/>
                    <a:pt x="17" y="109"/>
                  </a:cubicBezTo>
                  <a:lnTo>
                    <a:pt x="51" y="58"/>
                  </a:lnTo>
                  <a:cubicBezTo>
                    <a:pt x="53" y="56"/>
                    <a:pt x="56" y="53"/>
                    <a:pt x="58" y="51"/>
                  </a:cubicBezTo>
                  <a:lnTo>
                    <a:pt x="109" y="17"/>
                  </a:lnTo>
                  <a:cubicBezTo>
                    <a:pt x="111" y="16"/>
                    <a:pt x="113" y="15"/>
                    <a:pt x="115" y="15"/>
                  </a:cubicBezTo>
                  <a:lnTo>
                    <a:pt x="145" y="5"/>
                  </a:lnTo>
                  <a:cubicBezTo>
                    <a:pt x="147" y="4"/>
                    <a:pt x="148" y="4"/>
                    <a:pt x="150" y="4"/>
                  </a:cubicBezTo>
                  <a:lnTo>
                    <a:pt x="182" y="1"/>
                  </a:lnTo>
                  <a:lnTo>
                    <a:pt x="2424" y="0"/>
                  </a:lnTo>
                  <a:lnTo>
                    <a:pt x="2459" y="4"/>
                  </a:lnTo>
                  <a:cubicBezTo>
                    <a:pt x="2460" y="4"/>
                    <a:pt x="2462" y="4"/>
                    <a:pt x="2464" y="5"/>
                  </a:cubicBezTo>
                  <a:lnTo>
                    <a:pt x="2495" y="15"/>
                  </a:lnTo>
                  <a:cubicBezTo>
                    <a:pt x="2497" y="15"/>
                    <a:pt x="2499" y="16"/>
                    <a:pt x="2501" y="18"/>
                  </a:cubicBezTo>
                  <a:lnTo>
                    <a:pt x="2551" y="52"/>
                  </a:lnTo>
                  <a:cubicBezTo>
                    <a:pt x="2553" y="53"/>
                    <a:pt x="2556" y="55"/>
                    <a:pt x="2557" y="58"/>
                  </a:cubicBezTo>
                  <a:lnTo>
                    <a:pt x="2592" y="109"/>
                  </a:lnTo>
                  <a:cubicBezTo>
                    <a:pt x="2594" y="111"/>
                    <a:pt x="2595" y="113"/>
                    <a:pt x="2595" y="116"/>
                  </a:cubicBezTo>
                  <a:lnTo>
                    <a:pt x="2604" y="146"/>
                  </a:lnTo>
                  <a:cubicBezTo>
                    <a:pt x="2605" y="147"/>
                    <a:pt x="2605" y="149"/>
                    <a:pt x="2605" y="150"/>
                  </a:cubicBezTo>
                  <a:lnTo>
                    <a:pt x="2608" y="182"/>
                  </a:lnTo>
                  <a:lnTo>
                    <a:pt x="2608" y="824"/>
                  </a:lnTo>
                  <a:lnTo>
                    <a:pt x="2605" y="859"/>
                  </a:lnTo>
                  <a:cubicBezTo>
                    <a:pt x="2605" y="860"/>
                    <a:pt x="2605" y="862"/>
                    <a:pt x="2605" y="863"/>
                  </a:cubicBezTo>
                  <a:lnTo>
                    <a:pt x="2596" y="894"/>
                  </a:lnTo>
                  <a:cubicBezTo>
                    <a:pt x="2595" y="897"/>
                    <a:pt x="2594" y="899"/>
                    <a:pt x="2592" y="901"/>
                  </a:cubicBezTo>
                  <a:lnTo>
                    <a:pt x="2557" y="951"/>
                  </a:lnTo>
                  <a:cubicBezTo>
                    <a:pt x="2556" y="954"/>
                    <a:pt x="2554" y="956"/>
                    <a:pt x="2551" y="957"/>
                  </a:cubicBezTo>
                  <a:lnTo>
                    <a:pt x="2501" y="992"/>
                  </a:lnTo>
                  <a:cubicBezTo>
                    <a:pt x="2499" y="994"/>
                    <a:pt x="2497" y="995"/>
                    <a:pt x="2494" y="996"/>
                  </a:cubicBezTo>
                  <a:lnTo>
                    <a:pt x="2463" y="1005"/>
                  </a:lnTo>
                  <a:cubicBezTo>
                    <a:pt x="2462" y="1005"/>
                    <a:pt x="2460" y="1005"/>
                    <a:pt x="2459" y="1005"/>
                  </a:cubicBezTo>
                  <a:lnTo>
                    <a:pt x="2427" y="1008"/>
                  </a:lnTo>
                  <a:lnTo>
                    <a:pt x="184" y="1008"/>
                  </a:lnTo>
                  <a:lnTo>
                    <a:pt x="150" y="1005"/>
                  </a:lnTo>
                  <a:cubicBezTo>
                    <a:pt x="149" y="1005"/>
                    <a:pt x="147" y="1005"/>
                    <a:pt x="146" y="1004"/>
                  </a:cubicBezTo>
                  <a:lnTo>
                    <a:pt x="116" y="995"/>
                  </a:lnTo>
                  <a:cubicBezTo>
                    <a:pt x="113" y="995"/>
                    <a:pt x="111" y="994"/>
                    <a:pt x="109" y="992"/>
                  </a:cubicBezTo>
                  <a:lnTo>
                    <a:pt x="58" y="957"/>
                  </a:lnTo>
                  <a:cubicBezTo>
                    <a:pt x="55" y="956"/>
                    <a:pt x="53" y="953"/>
                    <a:pt x="52" y="951"/>
                  </a:cubicBezTo>
                  <a:lnTo>
                    <a:pt x="18" y="901"/>
                  </a:lnTo>
                  <a:cubicBezTo>
                    <a:pt x="16" y="899"/>
                    <a:pt x="15" y="897"/>
                    <a:pt x="15" y="895"/>
                  </a:cubicBezTo>
                  <a:lnTo>
                    <a:pt x="5" y="864"/>
                  </a:lnTo>
                  <a:cubicBezTo>
                    <a:pt x="4" y="862"/>
                    <a:pt x="4" y="860"/>
                    <a:pt x="4" y="859"/>
                  </a:cubicBezTo>
                  <a:lnTo>
                    <a:pt x="1" y="827"/>
                  </a:lnTo>
                  <a:lnTo>
                    <a:pt x="0" y="184"/>
                  </a:lnTo>
                  <a:close/>
                  <a:moveTo>
                    <a:pt x="48" y="822"/>
                  </a:moveTo>
                  <a:lnTo>
                    <a:pt x="51" y="854"/>
                  </a:lnTo>
                  <a:lnTo>
                    <a:pt x="50" y="849"/>
                  </a:lnTo>
                  <a:lnTo>
                    <a:pt x="60" y="880"/>
                  </a:lnTo>
                  <a:lnTo>
                    <a:pt x="57" y="874"/>
                  </a:lnTo>
                  <a:lnTo>
                    <a:pt x="91" y="924"/>
                  </a:lnTo>
                  <a:lnTo>
                    <a:pt x="85" y="918"/>
                  </a:lnTo>
                  <a:lnTo>
                    <a:pt x="136" y="953"/>
                  </a:lnTo>
                  <a:lnTo>
                    <a:pt x="129" y="949"/>
                  </a:lnTo>
                  <a:lnTo>
                    <a:pt x="159" y="958"/>
                  </a:lnTo>
                  <a:lnTo>
                    <a:pt x="155" y="958"/>
                  </a:lnTo>
                  <a:lnTo>
                    <a:pt x="184" y="960"/>
                  </a:lnTo>
                  <a:lnTo>
                    <a:pt x="2422" y="961"/>
                  </a:lnTo>
                  <a:lnTo>
                    <a:pt x="2454" y="958"/>
                  </a:lnTo>
                  <a:lnTo>
                    <a:pt x="2450" y="958"/>
                  </a:lnTo>
                  <a:lnTo>
                    <a:pt x="2481" y="949"/>
                  </a:lnTo>
                  <a:lnTo>
                    <a:pt x="2474" y="953"/>
                  </a:lnTo>
                  <a:lnTo>
                    <a:pt x="2524" y="918"/>
                  </a:lnTo>
                  <a:lnTo>
                    <a:pt x="2518" y="924"/>
                  </a:lnTo>
                  <a:lnTo>
                    <a:pt x="2553" y="874"/>
                  </a:lnTo>
                  <a:lnTo>
                    <a:pt x="2549" y="881"/>
                  </a:lnTo>
                  <a:lnTo>
                    <a:pt x="2558" y="850"/>
                  </a:lnTo>
                  <a:lnTo>
                    <a:pt x="2558" y="854"/>
                  </a:lnTo>
                  <a:lnTo>
                    <a:pt x="2560" y="824"/>
                  </a:lnTo>
                  <a:lnTo>
                    <a:pt x="2561" y="187"/>
                  </a:lnTo>
                  <a:lnTo>
                    <a:pt x="2558" y="155"/>
                  </a:lnTo>
                  <a:lnTo>
                    <a:pt x="2558" y="159"/>
                  </a:lnTo>
                  <a:lnTo>
                    <a:pt x="2549" y="129"/>
                  </a:lnTo>
                  <a:lnTo>
                    <a:pt x="2553" y="136"/>
                  </a:lnTo>
                  <a:lnTo>
                    <a:pt x="2518" y="85"/>
                  </a:lnTo>
                  <a:lnTo>
                    <a:pt x="2524" y="91"/>
                  </a:lnTo>
                  <a:lnTo>
                    <a:pt x="2474" y="57"/>
                  </a:lnTo>
                  <a:lnTo>
                    <a:pt x="2480" y="60"/>
                  </a:lnTo>
                  <a:lnTo>
                    <a:pt x="2449" y="50"/>
                  </a:lnTo>
                  <a:lnTo>
                    <a:pt x="2454" y="51"/>
                  </a:lnTo>
                  <a:lnTo>
                    <a:pt x="2424" y="48"/>
                  </a:lnTo>
                  <a:lnTo>
                    <a:pt x="187" y="48"/>
                  </a:lnTo>
                  <a:lnTo>
                    <a:pt x="155" y="51"/>
                  </a:lnTo>
                  <a:lnTo>
                    <a:pt x="160" y="50"/>
                  </a:lnTo>
                  <a:lnTo>
                    <a:pt x="130" y="60"/>
                  </a:lnTo>
                  <a:lnTo>
                    <a:pt x="136" y="57"/>
                  </a:lnTo>
                  <a:lnTo>
                    <a:pt x="85" y="91"/>
                  </a:lnTo>
                  <a:lnTo>
                    <a:pt x="91" y="85"/>
                  </a:lnTo>
                  <a:lnTo>
                    <a:pt x="57" y="136"/>
                  </a:lnTo>
                  <a:lnTo>
                    <a:pt x="60" y="130"/>
                  </a:lnTo>
                  <a:lnTo>
                    <a:pt x="50" y="160"/>
                  </a:lnTo>
                  <a:lnTo>
                    <a:pt x="51" y="155"/>
                  </a:lnTo>
                  <a:lnTo>
                    <a:pt x="48" y="184"/>
                  </a:lnTo>
                  <a:lnTo>
                    <a:pt x="48" y="822"/>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89" name="Rectangle 307"/>
            <p:cNvSpPr>
              <a:spLocks noChangeArrowheads="1"/>
            </p:cNvSpPr>
            <p:nvPr/>
          </p:nvSpPr>
          <p:spPr bwMode="auto">
            <a:xfrm>
              <a:off x="6897" y="541"/>
              <a:ext cx="375"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SimSun" pitchFamily="2" charset="-122"/>
                  <a:cs typeface="Georgia" pitchFamily="18" charset="0"/>
                </a:rPr>
                <a:t>AMO</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90" name="Freeform 306"/>
            <p:cNvSpPr>
              <a:spLocks/>
            </p:cNvSpPr>
            <p:nvPr/>
          </p:nvSpPr>
          <p:spPr bwMode="auto">
            <a:xfrm>
              <a:off x="6683" y="1683"/>
              <a:ext cx="1054" cy="395"/>
            </a:xfrm>
            <a:custGeom>
              <a:avLst/>
              <a:gdLst/>
              <a:ahLst/>
              <a:cxnLst>
                <a:cxn ang="0">
                  <a:pos x="0" y="160"/>
                </a:cxn>
                <a:cxn ang="0">
                  <a:pos x="160" y="0"/>
                </a:cxn>
                <a:cxn ang="0">
                  <a:pos x="160" y="0"/>
                </a:cxn>
                <a:cxn ang="0">
                  <a:pos x="160" y="0"/>
                </a:cxn>
                <a:cxn ang="0">
                  <a:pos x="2400" y="0"/>
                </a:cxn>
                <a:cxn ang="0">
                  <a:pos x="2400" y="0"/>
                </a:cxn>
                <a:cxn ang="0">
                  <a:pos x="2560" y="160"/>
                </a:cxn>
                <a:cxn ang="0">
                  <a:pos x="2560" y="160"/>
                </a:cxn>
                <a:cxn ang="0">
                  <a:pos x="2560" y="160"/>
                </a:cxn>
                <a:cxn ang="0">
                  <a:pos x="2560" y="800"/>
                </a:cxn>
                <a:cxn ang="0">
                  <a:pos x="2560" y="800"/>
                </a:cxn>
                <a:cxn ang="0">
                  <a:pos x="2400" y="960"/>
                </a:cxn>
                <a:cxn ang="0">
                  <a:pos x="2400" y="960"/>
                </a:cxn>
                <a:cxn ang="0">
                  <a:pos x="2400" y="960"/>
                </a:cxn>
                <a:cxn ang="0">
                  <a:pos x="160" y="960"/>
                </a:cxn>
                <a:cxn ang="0">
                  <a:pos x="160" y="960"/>
                </a:cxn>
                <a:cxn ang="0">
                  <a:pos x="0" y="800"/>
                </a:cxn>
                <a:cxn ang="0">
                  <a:pos x="0" y="800"/>
                </a:cxn>
                <a:cxn ang="0">
                  <a:pos x="0" y="160"/>
                </a:cxn>
              </a:cxnLst>
              <a:rect l="0" t="0" r="r" b="b"/>
              <a:pathLst>
                <a:path w="2560" h="960">
                  <a:moveTo>
                    <a:pt x="0" y="160"/>
                  </a:moveTo>
                  <a:cubicBezTo>
                    <a:pt x="0" y="72"/>
                    <a:pt x="72" y="0"/>
                    <a:pt x="160" y="0"/>
                  </a:cubicBezTo>
                  <a:cubicBezTo>
                    <a:pt x="160" y="0"/>
                    <a:pt x="160" y="0"/>
                    <a:pt x="160" y="0"/>
                  </a:cubicBezTo>
                  <a:lnTo>
                    <a:pt x="160" y="0"/>
                  </a:lnTo>
                  <a:lnTo>
                    <a:pt x="2400" y="0"/>
                  </a:lnTo>
                  <a:cubicBezTo>
                    <a:pt x="2489" y="0"/>
                    <a:pt x="2560" y="72"/>
                    <a:pt x="2560" y="160"/>
                  </a:cubicBezTo>
                  <a:cubicBezTo>
                    <a:pt x="2560" y="160"/>
                    <a:pt x="2560" y="160"/>
                    <a:pt x="2560" y="160"/>
                  </a:cubicBezTo>
                  <a:lnTo>
                    <a:pt x="2560" y="160"/>
                  </a:lnTo>
                  <a:lnTo>
                    <a:pt x="2560" y="800"/>
                  </a:lnTo>
                  <a:cubicBezTo>
                    <a:pt x="2560" y="889"/>
                    <a:pt x="2489" y="960"/>
                    <a:pt x="2400" y="960"/>
                  </a:cubicBezTo>
                  <a:cubicBezTo>
                    <a:pt x="2400" y="960"/>
                    <a:pt x="2400" y="960"/>
                    <a:pt x="2400" y="960"/>
                  </a:cubicBezTo>
                  <a:lnTo>
                    <a:pt x="2400" y="960"/>
                  </a:lnTo>
                  <a:lnTo>
                    <a:pt x="160" y="960"/>
                  </a:lnTo>
                  <a:cubicBezTo>
                    <a:pt x="72" y="960"/>
                    <a:pt x="0" y="889"/>
                    <a:pt x="0" y="800"/>
                  </a:cubicBezTo>
                  <a:cubicBezTo>
                    <a:pt x="0" y="800"/>
                    <a:pt x="0" y="800"/>
                    <a:pt x="0" y="800"/>
                  </a:cubicBezTo>
                  <a:lnTo>
                    <a:pt x="0" y="160"/>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91" name="Freeform 305"/>
            <p:cNvSpPr>
              <a:spLocks noEditPoints="1"/>
            </p:cNvSpPr>
            <p:nvPr/>
          </p:nvSpPr>
          <p:spPr bwMode="auto">
            <a:xfrm>
              <a:off x="6683" y="1663"/>
              <a:ext cx="1074" cy="415"/>
            </a:xfrm>
            <a:custGeom>
              <a:avLst/>
              <a:gdLst/>
              <a:ahLst/>
              <a:cxnLst>
                <a:cxn ang="0">
                  <a:pos x="4" y="150"/>
                </a:cxn>
                <a:cxn ang="0">
                  <a:pos x="15" y="115"/>
                </a:cxn>
                <a:cxn ang="0">
                  <a:pos x="51" y="58"/>
                </a:cxn>
                <a:cxn ang="0">
                  <a:pos x="109" y="17"/>
                </a:cxn>
                <a:cxn ang="0">
                  <a:pos x="145" y="5"/>
                </a:cxn>
                <a:cxn ang="0">
                  <a:pos x="182" y="1"/>
                </a:cxn>
                <a:cxn ang="0">
                  <a:pos x="2459" y="4"/>
                </a:cxn>
                <a:cxn ang="0">
                  <a:pos x="2495" y="15"/>
                </a:cxn>
                <a:cxn ang="0">
                  <a:pos x="2551" y="52"/>
                </a:cxn>
                <a:cxn ang="0">
                  <a:pos x="2592" y="109"/>
                </a:cxn>
                <a:cxn ang="0">
                  <a:pos x="2604" y="146"/>
                </a:cxn>
                <a:cxn ang="0">
                  <a:pos x="2608" y="182"/>
                </a:cxn>
                <a:cxn ang="0">
                  <a:pos x="2605" y="859"/>
                </a:cxn>
                <a:cxn ang="0">
                  <a:pos x="2596" y="894"/>
                </a:cxn>
                <a:cxn ang="0">
                  <a:pos x="2557" y="951"/>
                </a:cxn>
                <a:cxn ang="0">
                  <a:pos x="2501" y="992"/>
                </a:cxn>
                <a:cxn ang="0">
                  <a:pos x="2463" y="1005"/>
                </a:cxn>
                <a:cxn ang="0">
                  <a:pos x="2427" y="1008"/>
                </a:cxn>
                <a:cxn ang="0">
                  <a:pos x="150" y="1005"/>
                </a:cxn>
                <a:cxn ang="0">
                  <a:pos x="116" y="995"/>
                </a:cxn>
                <a:cxn ang="0">
                  <a:pos x="58" y="957"/>
                </a:cxn>
                <a:cxn ang="0">
                  <a:pos x="18" y="901"/>
                </a:cxn>
                <a:cxn ang="0">
                  <a:pos x="5" y="864"/>
                </a:cxn>
                <a:cxn ang="0">
                  <a:pos x="1" y="827"/>
                </a:cxn>
                <a:cxn ang="0">
                  <a:pos x="48" y="822"/>
                </a:cxn>
                <a:cxn ang="0">
                  <a:pos x="50" y="849"/>
                </a:cxn>
                <a:cxn ang="0">
                  <a:pos x="57" y="874"/>
                </a:cxn>
                <a:cxn ang="0">
                  <a:pos x="85" y="918"/>
                </a:cxn>
                <a:cxn ang="0">
                  <a:pos x="129" y="949"/>
                </a:cxn>
                <a:cxn ang="0">
                  <a:pos x="155" y="958"/>
                </a:cxn>
                <a:cxn ang="0">
                  <a:pos x="2422" y="961"/>
                </a:cxn>
                <a:cxn ang="0">
                  <a:pos x="2450" y="958"/>
                </a:cxn>
                <a:cxn ang="0">
                  <a:pos x="2474" y="953"/>
                </a:cxn>
                <a:cxn ang="0">
                  <a:pos x="2518" y="924"/>
                </a:cxn>
                <a:cxn ang="0">
                  <a:pos x="2549" y="881"/>
                </a:cxn>
                <a:cxn ang="0">
                  <a:pos x="2558" y="854"/>
                </a:cxn>
                <a:cxn ang="0">
                  <a:pos x="2561" y="187"/>
                </a:cxn>
                <a:cxn ang="0">
                  <a:pos x="2558" y="159"/>
                </a:cxn>
                <a:cxn ang="0">
                  <a:pos x="2553" y="136"/>
                </a:cxn>
                <a:cxn ang="0">
                  <a:pos x="2524" y="91"/>
                </a:cxn>
                <a:cxn ang="0">
                  <a:pos x="2480" y="60"/>
                </a:cxn>
                <a:cxn ang="0">
                  <a:pos x="2454" y="51"/>
                </a:cxn>
                <a:cxn ang="0">
                  <a:pos x="187" y="48"/>
                </a:cxn>
                <a:cxn ang="0">
                  <a:pos x="160" y="50"/>
                </a:cxn>
                <a:cxn ang="0">
                  <a:pos x="136" y="57"/>
                </a:cxn>
                <a:cxn ang="0">
                  <a:pos x="91" y="85"/>
                </a:cxn>
                <a:cxn ang="0">
                  <a:pos x="60" y="130"/>
                </a:cxn>
                <a:cxn ang="0">
                  <a:pos x="51" y="155"/>
                </a:cxn>
                <a:cxn ang="0">
                  <a:pos x="48" y="822"/>
                </a:cxn>
              </a:cxnLst>
              <a:rect l="0" t="0" r="r" b="b"/>
              <a:pathLst>
                <a:path w="2608" h="1008">
                  <a:moveTo>
                    <a:pt x="0" y="184"/>
                  </a:moveTo>
                  <a:lnTo>
                    <a:pt x="4" y="150"/>
                  </a:lnTo>
                  <a:cubicBezTo>
                    <a:pt x="4" y="148"/>
                    <a:pt x="4" y="147"/>
                    <a:pt x="5" y="145"/>
                  </a:cubicBezTo>
                  <a:lnTo>
                    <a:pt x="15" y="115"/>
                  </a:lnTo>
                  <a:cubicBezTo>
                    <a:pt x="15" y="113"/>
                    <a:pt x="16" y="111"/>
                    <a:pt x="17" y="109"/>
                  </a:cubicBezTo>
                  <a:lnTo>
                    <a:pt x="51" y="58"/>
                  </a:lnTo>
                  <a:cubicBezTo>
                    <a:pt x="53" y="56"/>
                    <a:pt x="56" y="53"/>
                    <a:pt x="58" y="51"/>
                  </a:cubicBezTo>
                  <a:lnTo>
                    <a:pt x="109" y="17"/>
                  </a:lnTo>
                  <a:cubicBezTo>
                    <a:pt x="111" y="16"/>
                    <a:pt x="113" y="15"/>
                    <a:pt x="115" y="15"/>
                  </a:cubicBezTo>
                  <a:lnTo>
                    <a:pt x="145" y="5"/>
                  </a:lnTo>
                  <a:cubicBezTo>
                    <a:pt x="147" y="4"/>
                    <a:pt x="148" y="4"/>
                    <a:pt x="150" y="4"/>
                  </a:cubicBezTo>
                  <a:lnTo>
                    <a:pt x="182" y="1"/>
                  </a:lnTo>
                  <a:lnTo>
                    <a:pt x="2424" y="0"/>
                  </a:lnTo>
                  <a:lnTo>
                    <a:pt x="2459" y="4"/>
                  </a:lnTo>
                  <a:cubicBezTo>
                    <a:pt x="2460" y="4"/>
                    <a:pt x="2462" y="4"/>
                    <a:pt x="2464" y="5"/>
                  </a:cubicBezTo>
                  <a:lnTo>
                    <a:pt x="2495" y="15"/>
                  </a:lnTo>
                  <a:cubicBezTo>
                    <a:pt x="2497" y="15"/>
                    <a:pt x="2499" y="16"/>
                    <a:pt x="2501" y="18"/>
                  </a:cubicBezTo>
                  <a:lnTo>
                    <a:pt x="2551" y="52"/>
                  </a:lnTo>
                  <a:cubicBezTo>
                    <a:pt x="2553" y="53"/>
                    <a:pt x="2556" y="55"/>
                    <a:pt x="2557" y="58"/>
                  </a:cubicBezTo>
                  <a:lnTo>
                    <a:pt x="2592" y="109"/>
                  </a:lnTo>
                  <a:cubicBezTo>
                    <a:pt x="2594" y="111"/>
                    <a:pt x="2595" y="113"/>
                    <a:pt x="2595" y="116"/>
                  </a:cubicBezTo>
                  <a:lnTo>
                    <a:pt x="2604" y="146"/>
                  </a:lnTo>
                  <a:cubicBezTo>
                    <a:pt x="2605" y="147"/>
                    <a:pt x="2605" y="149"/>
                    <a:pt x="2605" y="150"/>
                  </a:cubicBezTo>
                  <a:lnTo>
                    <a:pt x="2608" y="182"/>
                  </a:lnTo>
                  <a:lnTo>
                    <a:pt x="2608" y="824"/>
                  </a:lnTo>
                  <a:lnTo>
                    <a:pt x="2605" y="859"/>
                  </a:lnTo>
                  <a:cubicBezTo>
                    <a:pt x="2605" y="860"/>
                    <a:pt x="2605" y="862"/>
                    <a:pt x="2605" y="863"/>
                  </a:cubicBezTo>
                  <a:lnTo>
                    <a:pt x="2596" y="894"/>
                  </a:lnTo>
                  <a:cubicBezTo>
                    <a:pt x="2595" y="897"/>
                    <a:pt x="2594" y="899"/>
                    <a:pt x="2592" y="901"/>
                  </a:cubicBezTo>
                  <a:lnTo>
                    <a:pt x="2557" y="951"/>
                  </a:lnTo>
                  <a:cubicBezTo>
                    <a:pt x="2556" y="954"/>
                    <a:pt x="2554" y="956"/>
                    <a:pt x="2551" y="957"/>
                  </a:cubicBezTo>
                  <a:lnTo>
                    <a:pt x="2501" y="992"/>
                  </a:lnTo>
                  <a:cubicBezTo>
                    <a:pt x="2499" y="994"/>
                    <a:pt x="2497" y="995"/>
                    <a:pt x="2494" y="996"/>
                  </a:cubicBezTo>
                  <a:lnTo>
                    <a:pt x="2463" y="1005"/>
                  </a:lnTo>
                  <a:cubicBezTo>
                    <a:pt x="2462" y="1005"/>
                    <a:pt x="2460" y="1005"/>
                    <a:pt x="2459" y="1005"/>
                  </a:cubicBezTo>
                  <a:lnTo>
                    <a:pt x="2427" y="1008"/>
                  </a:lnTo>
                  <a:lnTo>
                    <a:pt x="184" y="1008"/>
                  </a:lnTo>
                  <a:lnTo>
                    <a:pt x="150" y="1005"/>
                  </a:lnTo>
                  <a:cubicBezTo>
                    <a:pt x="149" y="1005"/>
                    <a:pt x="147" y="1005"/>
                    <a:pt x="146" y="1004"/>
                  </a:cubicBezTo>
                  <a:lnTo>
                    <a:pt x="116" y="995"/>
                  </a:lnTo>
                  <a:cubicBezTo>
                    <a:pt x="113" y="995"/>
                    <a:pt x="111" y="994"/>
                    <a:pt x="109" y="992"/>
                  </a:cubicBezTo>
                  <a:lnTo>
                    <a:pt x="58" y="957"/>
                  </a:lnTo>
                  <a:cubicBezTo>
                    <a:pt x="55" y="956"/>
                    <a:pt x="53" y="953"/>
                    <a:pt x="52" y="951"/>
                  </a:cubicBezTo>
                  <a:lnTo>
                    <a:pt x="18" y="901"/>
                  </a:lnTo>
                  <a:cubicBezTo>
                    <a:pt x="16" y="899"/>
                    <a:pt x="15" y="897"/>
                    <a:pt x="15" y="895"/>
                  </a:cubicBezTo>
                  <a:lnTo>
                    <a:pt x="5" y="864"/>
                  </a:lnTo>
                  <a:cubicBezTo>
                    <a:pt x="4" y="862"/>
                    <a:pt x="4" y="860"/>
                    <a:pt x="4" y="859"/>
                  </a:cubicBezTo>
                  <a:lnTo>
                    <a:pt x="1" y="827"/>
                  </a:lnTo>
                  <a:lnTo>
                    <a:pt x="0" y="184"/>
                  </a:lnTo>
                  <a:close/>
                  <a:moveTo>
                    <a:pt x="48" y="822"/>
                  </a:moveTo>
                  <a:lnTo>
                    <a:pt x="51" y="854"/>
                  </a:lnTo>
                  <a:lnTo>
                    <a:pt x="50" y="849"/>
                  </a:lnTo>
                  <a:lnTo>
                    <a:pt x="60" y="880"/>
                  </a:lnTo>
                  <a:lnTo>
                    <a:pt x="57" y="874"/>
                  </a:lnTo>
                  <a:lnTo>
                    <a:pt x="91" y="924"/>
                  </a:lnTo>
                  <a:lnTo>
                    <a:pt x="85" y="918"/>
                  </a:lnTo>
                  <a:lnTo>
                    <a:pt x="136" y="953"/>
                  </a:lnTo>
                  <a:lnTo>
                    <a:pt x="129" y="949"/>
                  </a:lnTo>
                  <a:lnTo>
                    <a:pt x="159" y="958"/>
                  </a:lnTo>
                  <a:lnTo>
                    <a:pt x="155" y="958"/>
                  </a:lnTo>
                  <a:lnTo>
                    <a:pt x="184" y="960"/>
                  </a:lnTo>
                  <a:lnTo>
                    <a:pt x="2422" y="961"/>
                  </a:lnTo>
                  <a:lnTo>
                    <a:pt x="2454" y="958"/>
                  </a:lnTo>
                  <a:lnTo>
                    <a:pt x="2450" y="958"/>
                  </a:lnTo>
                  <a:lnTo>
                    <a:pt x="2481" y="949"/>
                  </a:lnTo>
                  <a:lnTo>
                    <a:pt x="2474" y="953"/>
                  </a:lnTo>
                  <a:lnTo>
                    <a:pt x="2524" y="918"/>
                  </a:lnTo>
                  <a:lnTo>
                    <a:pt x="2518" y="924"/>
                  </a:lnTo>
                  <a:lnTo>
                    <a:pt x="2553" y="874"/>
                  </a:lnTo>
                  <a:lnTo>
                    <a:pt x="2549" y="881"/>
                  </a:lnTo>
                  <a:lnTo>
                    <a:pt x="2558" y="850"/>
                  </a:lnTo>
                  <a:lnTo>
                    <a:pt x="2558" y="854"/>
                  </a:lnTo>
                  <a:lnTo>
                    <a:pt x="2560" y="824"/>
                  </a:lnTo>
                  <a:lnTo>
                    <a:pt x="2561" y="187"/>
                  </a:lnTo>
                  <a:lnTo>
                    <a:pt x="2558" y="155"/>
                  </a:lnTo>
                  <a:lnTo>
                    <a:pt x="2558" y="159"/>
                  </a:lnTo>
                  <a:lnTo>
                    <a:pt x="2549" y="129"/>
                  </a:lnTo>
                  <a:lnTo>
                    <a:pt x="2553" y="136"/>
                  </a:lnTo>
                  <a:lnTo>
                    <a:pt x="2518" y="85"/>
                  </a:lnTo>
                  <a:lnTo>
                    <a:pt x="2524" y="91"/>
                  </a:lnTo>
                  <a:lnTo>
                    <a:pt x="2474" y="57"/>
                  </a:lnTo>
                  <a:lnTo>
                    <a:pt x="2480" y="60"/>
                  </a:lnTo>
                  <a:lnTo>
                    <a:pt x="2449" y="50"/>
                  </a:lnTo>
                  <a:lnTo>
                    <a:pt x="2454" y="51"/>
                  </a:lnTo>
                  <a:lnTo>
                    <a:pt x="2424" y="48"/>
                  </a:lnTo>
                  <a:lnTo>
                    <a:pt x="187" y="48"/>
                  </a:lnTo>
                  <a:lnTo>
                    <a:pt x="155" y="51"/>
                  </a:lnTo>
                  <a:lnTo>
                    <a:pt x="160" y="50"/>
                  </a:lnTo>
                  <a:lnTo>
                    <a:pt x="130" y="60"/>
                  </a:lnTo>
                  <a:lnTo>
                    <a:pt x="136" y="57"/>
                  </a:lnTo>
                  <a:lnTo>
                    <a:pt x="85" y="91"/>
                  </a:lnTo>
                  <a:lnTo>
                    <a:pt x="91" y="85"/>
                  </a:lnTo>
                  <a:lnTo>
                    <a:pt x="57" y="136"/>
                  </a:lnTo>
                  <a:lnTo>
                    <a:pt x="60" y="130"/>
                  </a:lnTo>
                  <a:lnTo>
                    <a:pt x="50" y="160"/>
                  </a:lnTo>
                  <a:lnTo>
                    <a:pt x="51" y="155"/>
                  </a:lnTo>
                  <a:lnTo>
                    <a:pt x="48" y="184"/>
                  </a:lnTo>
                  <a:lnTo>
                    <a:pt x="48" y="822"/>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92" name="Rectangle 304"/>
            <p:cNvSpPr>
              <a:spLocks noChangeArrowheads="1"/>
            </p:cNvSpPr>
            <p:nvPr/>
          </p:nvSpPr>
          <p:spPr bwMode="auto">
            <a:xfrm>
              <a:off x="7019" y="1718"/>
              <a:ext cx="319"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000000"/>
                  </a:solidFill>
                  <a:effectLst/>
                  <a:latin typeface="Arial" pitchFamily="34" charset="0"/>
                  <a:ea typeface="SimSun" pitchFamily="2" charset="-122"/>
                  <a:cs typeface="Georgia" pitchFamily="18" charset="0"/>
                </a:rPr>
                <a:t>CoE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193" name="Freeform 303"/>
            <p:cNvSpPr>
              <a:spLocks/>
            </p:cNvSpPr>
            <p:nvPr/>
          </p:nvSpPr>
          <p:spPr bwMode="auto">
            <a:xfrm>
              <a:off x="6271" y="660"/>
              <a:ext cx="20" cy="1251"/>
            </a:xfrm>
            <a:custGeom>
              <a:avLst/>
              <a:gdLst/>
              <a:ahLst/>
              <a:cxnLst>
                <a:cxn ang="0">
                  <a:pos x="20" y="0"/>
                </a:cxn>
                <a:cxn ang="0">
                  <a:pos x="7" y="1251"/>
                </a:cxn>
                <a:cxn ang="0">
                  <a:pos x="0" y="1250"/>
                </a:cxn>
                <a:cxn ang="0">
                  <a:pos x="13" y="0"/>
                </a:cxn>
                <a:cxn ang="0">
                  <a:pos x="20" y="0"/>
                </a:cxn>
              </a:cxnLst>
              <a:rect l="0" t="0" r="r" b="b"/>
              <a:pathLst>
                <a:path w="20" h="1251">
                  <a:moveTo>
                    <a:pt x="20" y="0"/>
                  </a:moveTo>
                  <a:lnTo>
                    <a:pt x="7" y="1251"/>
                  </a:lnTo>
                  <a:lnTo>
                    <a:pt x="0" y="1250"/>
                  </a:lnTo>
                  <a:lnTo>
                    <a:pt x="13" y="0"/>
                  </a:lnTo>
                  <a:lnTo>
                    <a:pt x="20" y="0"/>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94" name="Rectangle 302"/>
            <p:cNvSpPr>
              <a:spLocks noChangeArrowheads="1"/>
            </p:cNvSpPr>
            <p:nvPr/>
          </p:nvSpPr>
          <p:spPr bwMode="auto">
            <a:xfrm>
              <a:off x="6288" y="656"/>
              <a:ext cx="395" cy="7"/>
            </a:xfrm>
            <a:prstGeom prst="rect">
              <a:avLst/>
            </a:pr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95" name="Rectangle 301"/>
            <p:cNvSpPr>
              <a:spLocks noChangeArrowheads="1"/>
            </p:cNvSpPr>
            <p:nvPr/>
          </p:nvSpPr>
          <p:spPr bwMode="auto">
            <a:xfrm>
              <a:off x="6288" y="1907"/>
              <a:ext cx="395" cy="7"/>
            </a:xfrm>
            <a:prstGeom prst="rect">
              <a:avLst/>
            </a:pr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pic>
          <p:nvPicPr>
            <p:cNvPr id="196" name="Picture 300"/>
            <p:cNvPicPr>
              <a:picLocks noChangeAspect="1" noChangeArrowheads="1"/>
            </p:cNvPicPr>
            <p:nvPr/>
          </p:nvPicPr>
          <p:blipFill>
            <a:blip r:embed="rId15" cstate="print"/>
            <a:srcRect/>
            <a:stretch>
              <a:fillRect/>
            </a:stretch>
          </p:blipFill>
          <p:spPr bwMode="auto">
            <a:xfrm>
              <a:off x="0" y="2140"/>
              <a:ext cx="7568" cy="1132"/>
            </a:xfrm>
            <a:prstGeom prst="rect">
              <a:avLst/>
            </a:prstGeom>
            <a:noFill/>
          </p:spPr>
        </p:pic>
        <p:pic>
          <p:nvPicPr>
            <p:cNvPr id="197" name="Picture 299"/>
            <p:cNvPicPr>
              <a:picLocks noChangeAspect="1" noChangeArrowheads="1"/>
            </p:cNvPicPr>
            <p:nvPr/>
          </p:nvPicPr>
          <p:blipFill>
            <a:blip r:embed="rId16" cstate="print"/>
            <a:srcRect/>
            <a:stretch>
              <a:fillRect/>
            </a:stretch>
          </p:blipFill>
          <p:spPr bwMode="auto">
            <a:xfrm>
              <a:off x="0" y="2140"/>
              <a:ext cx="7568" cy="1132"/>
            </a:xfrm>
            <a:prstGeom prst="rect">
              <a:avLst/>
            </a:prstGeom>
            <a:noFill/>
          </p:spPr>
        </p:pic>
        <p:sp>
          <p:nvSpPr>
            <p:cNvPr id="198" name="Freeform 298"/>
            <p:cNvSpPr>
              <a:spLocks/>
            </p:cNvSpPr>
            <p:nvPr/>
          </p:nvSpPr>
          <p:spPr bwMode="auto">
            <a:xfrm>
              <a:off x="59" y="2179"/>
              <a:ext cx="7444" cy="1007"/>
            </a:xfrm>
            <a:custGeom>
              <a:avLst/>
              <a:gdLst/>
              <a:ahLst/>
              <a:cxnLst>
                <a:cxn ang="0">
                  <a:pos x="0" y="408"/>
                </a:cxn>
                <a:cxn ang="0">
                  <a:pos x="408" y="0"/>
                </a:cxn>
                <a:cxn ang="0">
                  <a:pos x="408" y="0"/>
                </a:cxn>
                <a:cxn ang="0">
                  <a:pos x="408" y="0"/>
                </a:cxn>
                <a:cxn ang="0">
                  <a:pos x="17672" y="0"/>
                </a:cxn>
                <a:cxn ang="0">
                  <a:pos x="17672" y="0"/>
                </a:cxn>
                <a:cxn ang="0">
                  <a:pos x="18080" y="408"/>
                </a:cxn>
                <a:cxn ang="0">
                  <a:pos x="18080" y="408"/>
                </a:cxn>
                <a:cxn ang="0">
                  <a:pos x="18080" y="408"/>
                </a:cxn>
                <a:cxn ang="0">
                  <a:pos x="18080" y="2040"/>
                </a:cxn>
                <a:cxn ang="0">
                  <a:pos x="18080" y="2040"/>
                </a:cxn>
                <a:cxn ang="0">
                  <a:pos x="17672" y="2448"/>
                </a:cxn>
                <a:cxn ang="0">
                  <a:pos x="17672" y="2448"/>
                </a:cxn>
                <a:cxn ang="0">
                  <a:pos x="17672" y="2448"/>
                </a:cxn>
                <a:cxn ang="0">
                  <a:pos x="408" y="2448"/>
                </a:cxn>
                <a:cxn ang="0">
                  <a:pos x="408" y="2448"/>
                </a:cxn>
                <a:cxn ang="0">
                  <a:pos x="0" y="2040"/>
                </a:cxn>
                <a:cxn ang="0">
                  <a:pos x="0" y="2040"/>
                </a:cxn>
                <a:cxn ang="0">
                  <a:pos x="0" y="408"/>
                </a:cxn>
              </a:cxnLst>
              <a:rect l="0" t="0" r="r" b="b"/>
              <a:pathLst>
                <a:path w="18080" h="2448">
                  <a:moveTo>
                    <a:pt x="0" y="408"/>
                  </a:moveTo>
                  <a:cubicBezTo>
                    <a:pt x="0" y="183"/>
                    <a:pt x="183" y="0"/>
                    <a:pt x="408" y="0"/>
                  </a:cubicBezTo>
                  <a:cubicBezTo>
                    <a:pt x="408" y="0"/>
                    <a:pt x="408" y="0"/>
                    <a:pt x="408" y="0"/>
                  </a:cubicBezTo>
                  <a:lnTo>
                    <a:pt x="408" y="0"/>
                  </a:lnTo>
                  <a:lnTo>
                    <a:pt x="17672" y="0"/>
                  </a:lnTo>
                  <a:cubicBezTo>
                    <a:pt x="17898" y="0"/>
                    <a:pt x="18080" y="183"/>
                    <a:pt x="18080" y="408"/>
                  </a:cubicBezTo>
                  <a:cubicBezTo>
                    <a:pt x="18080" y="408"/>
                    <a:pt x="18080" y="408"/>
                    <a:pt x="18080" y="408"/>
                  </a:cubicBezTo>
                  <a:lnTo>
                    <a:pt x="18080" y="408"/>
                  </a:lnTo>
                  <a:lnTo>
                    <a:pt x="18080" y="2040"/>
                  </a:lnTo>
                  <a:cubicBezTo>
                    <a:pt x="18080" y="2266"/>
                    <a:pt x="17898" y="2448"/>
                    <a:pt x="17672" y="2448"/>
                  </a:cubicBezTo>
                  <a:cubicBezTo>
                    <a:pt x="17672" y="2448"/>
                    <a:pt x="17672" y="2448"/>
                    <a:pt x="17672" y="2448"/>
                  </a:cubicBezTo>
                  <a:lnTo>
                    <a:pt x="17672" y="2448"/>
                  </a:lnTo>
                  <a:lnTo>
                    <a:pt x="408" y="2448"/>
                  </a:lnTo>
                  <a:cubicBezTo>
                    <a:pt x="183" y="2448"/>
                    <a:pt x="0" y="2266"/>
                    <a:pt x="0" y="2040"/>
                  </a:cubicBezTo>
                  <a:cubicBezTo>
                    <a:pt x="0" y="2040"/>
                    <a:pt x="0" y="2040"/>
                    <a:pt x="0" y="2040"/>
                  </a:cubicBezTo>
                  <a:lnTo>
                    <a:pt x="0" y="408"/>
                  </a:lnTo>
                  <a:close/>
                </a:path>
              </a:pathLst>
            </a:custGeom>
            <a:solidFill>
              <a:srgbClr val="C0504D"/>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199" name="Freeform 297"/>
            <p:cNvSpPr>
              <a:spLocks noEditPoints="1"/>
            </p:cNvSpPr>
            <p:nvPr/>
          </p:nvSpPr>
          <p:spPr bwMode="auto">
            <a:xfrm>
              <a:off x="94" y="2172"/>
              <a:ext cx="7363" cy="1031"/>
            </a:xfrm>
            <a:custGeom>
              <a:avLst/>
              <a:gdLst/>
              <a:ahLst/>
              <a:cxnLst>
                <a:cxn ang="0">
                  <a:pos x="10" y="355"/>
                </a:cxn>
                <a:cxn ang="0">
                  <a:pos x="75" y="201"/>
                </a:cxn>
                <a:cxn ang="0">
                  <a:pos x="135" y="130"/>
                </a:cxn>
                <a:cxn ang="0">
                  <a:pos x="270" y="37"/>
                </a:cxn>
                <a:cxn ang="0">
                  <a:pos x="363" y="9"/>
                </a:cxn>
                <a:cxn ang="0">
                  <a:pos x="17798" y="9"/>
                </a:cxn>
                <a:cxn ang="0">
                  <a:pos x="17891" y="37"/>
                </a:cxn>
                <a:cxn ang="0">
                  <a:pos x="18027" y="130"/>
                </a:cxn>
                <a:cxn ang="0">
                  <a:pos x="18085" y="201"/>
                </a:cxn>
                <a:cxn ang="0">
                  <a:pos x="18151" y="355"/>
                </a:cxn>
                <a:cxn ang="0">
                  <a:pos x="18160" y="2080"/>
                </a:cxn>
                <a:cxn ang="0">
                  <a:pos x="18127" y="2251"/>
                </a:cxn>
                <a:cxn ang="0">
                  <a:pos x="18082" y="2334"/>
                </a:cxn>
                <a:cxn ang="0">
                  <a:pos x="17966" y="2450"/>
                </a:cxn>
                <a:cxn ang="0">
                  <a:pos x="17883" y="2495"/>
                </a:cxn>
                <a:cxn ang="0">
                  <a:pos x="17716" y="2528"/>
                </a:cxn>
                <a:cxn ang="0">
                  <a:pos x="355" y="2519"/>
                </a:cxn>
                <a:cxn ang="0">
                  <a:pos x="201" y="2454"/>
                </a:cxn>
                <a:cxn ang="0">
                  <a:pos x="130" y="2395"/>
                </a:cxn>
                <a:cxn ang="0">
                  <a:pos x="37" y="2259"/>
                </a:cxn>
                <a:cxn ang="0">
                  <a:pos x="9" y="2166"/>
                </a:cxn>
                <a:cxn ang="0">
                  <a:pos x="80" y="2077"/>
                </a:cxn>
                <a:cxn ang="0">
                  <a:pos x="111" y="2228"/>
                </a:cxn>
                <a:cxn ang="0">
                  <a:pos x="141" y="2283"/>
                </a:cxn>
                <a:cxn ang="0">
                  <a:pos x="246" y="2387"/>
                </a:cxn>
                <a:cxn ang="0">
                  <a:pos x="301" y="2418"/>
                </a:cxn>
                <a:cxn ang="0">
                  <a:pos x="448" y="2448"/>
                </a:cxn>
                <a:cxn ang="0">
                  <a:pos x="17783" y="2442"/>
                </a:cxn>
                <a:cxn ang="0">
                  <a:pos x="17921" y="2383"/>
                </a:cxn>
                <a:cxn ang="0">
                  <a:pos x="17970" y="2344"/>
                </a:cxn>
                <a:cxn ang="0">
                  <a:pos x="18053" y="2220"/>
                </a:cxn>
                <a:cxn ang="0">
                  <a:pos x="18073" y="2159"/>
                </a:cxn>
                <a:cxn ang="0">
                  <a:pos x="18073" y="370"/>
                </a:cxn>
                <a:cxn ang="0">
                  <a:pos x="18053" y="309"/>
                </a:cxn>
                <a:cxn ang="0">
                  <a:pos x="17970" y="186"/>
                </a:cxn>
                <a:cxn ang="0">
                  <a:pos x="17921" y="146"/>
                </a:cxn>
                <a:cxn ang="0">
                  <a:pos x="17783" y="87"/>
                </a:cxn>
                <a:cxn ang="0">
                  <a:pos x="452" y="80"/>
                </a:cxn>
                <a:cxn ang="0">
                  <a:pos x="301" y="111"/>
                </a:cxn>
                <a:cxn ang="0">
                  <a:pos x="246" y="141"/>
                </a:cxn>
                <a:cxn ang="0">
                  <a:pos x="141" y="246"/>
                </a:cxn>
                <a:cxn ang="0">
                  <a:pos x="111" y="301"/>
                </a:cxn>
                <a:cxn ang="0">
                  <a:pos x="80" y="448"/>
                </a:cxn>
              </a:cxnLst>
              <a:rect l="0" t="0" r="r" b="b"/>
              <a:pathLst>
                <a:path w="18160" h="2528">
                  <a:moveTo>
                    <a:pt x="0" y="448"/>
                  </a:moveTo>
                  <a:lnTo>
                    <a:pt x="9" y="363"/>
                  </a:lnTo>
                  <a:cubicBezTo>
                    <a:pt x="9" y="360"/>
                    <a:pt x="9" y="357"/>
                    <a:pt x="10" y="355"/>
                  </a:cubicBezTo>
                  <a:lnTo>
                    <a:pt x="34" y="278"/>
                  </a:lnTo>
                  <a:cubicBezTo>
                    <a:pt x="35" y="275"/>
                    <a:pt x="36" y="273"/>
                    <a:pt x="37" y="270"/>
                  </a:cubicBezTo>
                  <a:lnTo>
                    <a:pt x="75" y="201"/>
                  </a:lnTo>
                  <a:cubicBezTo>
                    <a:pt x="77" y="199"/>
                    <a:pt x="78" y="197"/>
                    <a:pt x="80" y="195"/>
                  </a:cubicBezTo>
                  <a:lnTo>
                    <a:pt x="130" y="135"/>
                  </a:lnTo>
                  <a:cubicBezTo>
                    <a:pt x="131" y="133"/>
                    <a:pt x="133" y="131"/>
                    <a:pt x="135" y="130"/>
                  </a:cubicBezTo>
                  <a:lnTo>
                    <a:pt x="195" y="80"/>
                  </a:lnTo>
                  <a:cubicBezTo>
                    <a:pt x="197" y="78"/>
                    <a:pt x="199" y="77"/>
                    <a:pt x="201" y="75"/>
                  </a:cubicBezTo>
                  <a:lnTo>
                    <a:pt x="270" y="37"/>
                  </a:lnTo>
                  <a:cubicBezTo>
                    <a:pt x="273" y="36"/>
                    <a:pt x="275" y="35"/>
                    <a:pt x="278" y="34"/>
                  </a:cubicBezTo>
                  <a:lnTo>
                    <a:pt x="355" y="10"/>
                  </a:lnTo>
                  <a:cubicBezTo>
                    <a:pt x="357" y="9"/>
                    <a:pt x="360" y="9"/>
                    <a:pt x="363" y="9"/>
                  </a:cubicBezTo>
                  <a:lnTo>
                    <a:pt x="445" y="1"/>
                  </a:lnTo>
                  <a:lnTo>
                    <a:pt x="17712" y="0"/>
                  </a:lnTo>
                  <a:lnTo>
                    <a:pt x="17798" y="9"/>
                  </a:lnTo>
                  <a:cubicBezTo>
                    <a:pt x="17801" y="9"/>
                    <a:pt x="17804" y="9"/>
                    <a:pt x="17806" y="10"/>
                  </a:cubicBezTo>
                  <a:lnTo>
                    <a:pt x="17883" y="34"/>
                  </a:lnTo>
                  <a:cubicBezTo>
                    <a:pt x="17886" y="35"/>
                    <a:pt x="17888" y="36"/>
                    <a:pt x="17891" y="37"/>
                  </a:cubicBezTo>
                  <a:lnTo>
                    <a:pt x="17960" y="75"/>
                  </a:lnTo>
                  <a:cubicBezTo>
                    <a:pt x="17962" y="77"/>
                    <a:pt x="17964" y="78"/>
                    <a:pt x="17966" y="80"/>
                  </a:cubicBezTo>
                  <a:lnTo>
                    <a:pt x="18027" y="130"/>
                  </a:lnTo>
                  <a:cubicBezTo>
                    <a:pt x="18029" y="131"/>
                    <a:pt x="18031" y="133"/>
                    <a:pt x="18032" y="135"/>
                  </a:cubicBezTo>
                  <a:lnTo>
                    <a:pt x="18081" y="195"/>
                  </a:lnTo>
                  <a:cubicBezTo>
                    <a:pt x="18083" y="197"/>
                    <a:pt x="18084" y="199"/>
                    <a:pt x="18085" y="201"/>
                  </a:cubicBezTo>
                  <a:lnTo>
                    <a:pt x="18123" y="270"/>
                  </a:lnTo>
                  <a:cubicBezTo>
                    <a:pt x="18125" y="273"/>
                    <a:pt x="18126" y="275"/>
                    <a:pt x="18127" y="278"/>
                  </a:cubicBezTo>
                  <a:lnTo>
                    <a:pt x="18151" y="355"/>
                  </a:lnTo>
                  <a:cubicBezTo>
                    <a:pt x="18151" y="357"/>
                    <a:pt x="18152" y="360"/>
                    <a:pt x="18152" y="363"/>
                  </a:cubicBezTo>
                  <a:lnTo>
                    <a:pt x="18160" y="445"/>
                  </a:lnTo>
                  <a:lnTo>
                    <a:pt x="18160" y="2080"/>
                  </a:lnTo>
                  <a:lnTo>
                    <a:pt x="18152" y="2166"/>
                  </a:lnTo>
                  <a:cubicBezTo>
                    <a:pt x="18152" y="2169"/>
                    <a:pt x="18151" y="2172"/>
                    <a:pt x="18151" y="2174"/>
                  </a:cubicBezTo>
                  <a:lnTo>
                    <a:pt x="18127" y="2251"/>
                  </a:lnTo>
                  <a:cubicBezTo>
                    <a:pt x="18126" y="2254"/>
                    <a:pt x="18125" y="2256"/>
                    <a:pt x="18123" y="2259"/>
                  </a:cubicBezTo>
                  <a:lnTo>
                    <a:pt x="18085" y="2328"/>
                  </a:lnTo>
                  <a:cubicBezTo>
                    <a:pt x="18084" y="2330"/>
                    <a:pt x="18083" y="2332"/>
                    <a:pt x="18082" y="2334"/>
                  </a:cubicBezTo>
                  <a:lnTo>
                    <a:pt x="18033" y="2395"/>
                  </a:lnTo>
                  <a:cubicBezTo>
                    <a:pt x="18031" y="2397"/>
                    <a:pt x="18029" y="2399"/>
                    <a:pt x="18027" y="2401"/>
                  </a:cubicBezTo>
                  <a:lnTo>
                    <a:pt x="17966" y="2450"/>
                  </a:lnTo>
                  <a:cubicBezTo>
                    <a:pt x="17964" y="2451"/>
                    <a:pt x="17962" y="2452"/>
                    <a:pt x="17960" y="2454"/>
                  </a:cubicBezTo>
                  <a:lnTo>
                    <a:pt x="17891" y="2492"/>
                  </a:lnTo>
                  <a:cubicBezTo>
                    <a:pt x="17888" y="2493"/>
                    <a:pt x="17886" y="2494"/>
                    <a:pt x="17883" y="2495"/>
                  </a:cubicBezTo>
                  <a:lnTo>
                    <a:pt x="17806" y="2519"/>
                  </a:lnTo>
                  <a:cubicBezTo>
                    <a:pt x="17804" y="2519"/>
                    <a:pt x="17801" y="2520"/>
                    <a:pt x="17798" y="2520"/>
                  </a:cubicBezTo>
                  <a:lnTo>
                    <a:pt x="17716" y="2528"/>
                  </a:lnTo>
                  <a:lnTo>
                    <a:pt x="448" y="2528"/>
                  </a:lnTo>
                  <a:lnTo>
                    <a:pt x="363" y="2520"/>
                  </a:lnTo>
                  <a:cubicBezTo>
                    <a:pt x="360" y="2520"/>
                    <a:pt x="357" y="2519"/>
                    <a:pt x="355" y="2519"/>
                  </a:cubicBezTo>
                  <a:lnTo>
                    <a:pt x="278" y="2495"/>
                  </a:lnTo>
                  <a:cubicBezTo>
                    <a:pt x="275" y="2494"/>
                    <a:pt x="273" y="2493"/>
                    <a:pt x="270" y="2492"/>
                  </a:cubicBezTo>
                  <a:lnTo>
                    <a:pt x="201" y="2454"/>
                  </a:lnTo>
                  <a:cubicBezTo>
                    <a:pt x="199" y="2452"/>
                    <a:pt x="197" y="2451"/>
                    <a:pt x="195" y="2449"/>
                  </a:cubicBezTo>
                  <a:lnTo>
                    <a:pt x="135" y="2400"/>
                  </a:lnTo>
                  <a:cubicBezTo>
                    <a:pt x="133" y="2399"/>
                    <a:pt x="131" y="2397"/>
                    <a:pt x="130" y="2395"/>
                  </a:cubicBezTo>
                  <a:lnTo>
                    <a:pt x="80" y="2334"/>
                  </a:lnTo>
                  <a:cubicBezTo>
                    <a:pt x="78" y="2332"/>
                    <a:pt x="77" y="2330"/>
                    <a:pt x="75" y="2328"/>
                  </a:cubicBezTo>
                  <a:lnTo>
                    <a:pt x="37" y="2259"/>
                  </a:lnTo>
                  <a:cubicBezTo>
                    <a:pt x="36" y="2256"/>
                    <a:pt x="35" y="2254"/>
                    <a:pt x="34" y="2251"/>
                  </a:cubicBezTo>
                  <a:lnTo>
                    <a:pt x="10" y="2174"/>
                  </a:lnTo>
                  <a:cubicBezTo>
                    <a:pt x="9" y="2172"/>
                    <a:pt x="9" y="2169"/>
                    <a:pt x="9" y="2166"/>
                  </a:cubicBezTo>
                  <a:lnTo>
                    <a:pt x="1" y="2084"/>
                  </a:lnTo>
                  <a:lnTo>
                    <a:pt x="0" y="448"/>
                  </a:lnTo>
                  <a:close/>
                  <a:moveTo>
                    <a:pt x="80" y="2077"/>
                  </a:moveTo>
                  <a:lnTo>
                    <a:pt x="88" y="2159"/>
                  </a:lnTo>
                  <a:lnTo>
                    <a:pt x="87" y="2151"/>
                  </a:lnTo>
                  <a:lnTo>
                    <a:pt x="111" y="2228"/>
                  </a:lnTo>
                  <a:lnTo>
                    <a:pt x="108" y="2220"/>
                  </a:lnTo>
                  <a:lnTo>
                    <a:pt x="146" y="2289"/>
                  </a:lnTo>
                  <a:lnTo>
                    <a:pt x="141" y="2283"/>
                  </a:lnTo>
                  <a:lnTo>
                    <a:pt x="191" y="2344"/>
                  </a:lnTo>
                  <a:lnTo>
                    <a:pt x="186" y="2338"/>
                  </a:lnTo>
                  <a:lnTo>
                    <a:pt x="246" y="2387"/>
                  </a:lnTo>
                  <a:lnTo>
                    <a:pt x="240" y="2383"/>
                  </a:lnTo>
                  <a:lnTo>
                    <a:pt x="309" y="2421"/>
                  </a:lnTo>
                  <a:lnTo>
                    <a:pt x="301" y="2418"/>
                  </a:lnTo>
                  <a:lnTo>
                    <a:pt x="378" y="2442"/>
                  </a:lnTo>
                  <a:lnTo>
                    <a:pt x="370" y="2441"/>
                  </a:lnTo>
                  <a:lnTo>
                    <a:pt x="448" y="2448"/>
                  </a:lnTo>
                  <a:lnTo>
                    <a:pt x="17709" y="2449"/>
                  </a:lnTo>
                  <a:lnTo>
                    <a:pt x="17791" y="2441"/>
                  </a:lnTo>
                  <a:lnTo>
                    <a:pt x="17783" y="2442"/>
                  </a:lnTo>
                  <a:lnTo>
                    <a:pt x="17860" y="2418"/>
                  </a:lnTo>
                  <a:lnTo>
                    <a:pt x="17852" y="2421"/>
                  </a:lnTo>
                  <a:lnTo>
                    <a:pt x="17921" y="2383"/>
                  </a:lnTo>
                  <a:lnTo>
                    <a:pt x="17915" y="2387"/>
                  </a:lnTo>
                  <a:lnTo>
                    <a:pt x="17976" y="2338"/>
                  </a:lnTo>
                  <a:lnTo>
                    <a:pt x="17970" y="2344"/>
                  </a:lnTo>
                  <a:lnTo>
                    <a:pt x="18019" y="2283"/>
                  </a:lnTo>
                  <a:lnTo>
                    <a:pt x="18015" y="2289"/>
                  </a:lnTo>
                  <a:lnTo>
                    <a:pt x="18053" y="2220"/>
                  </a:lnTo>
                  <a:lnTo>
                    <a:pt x="18050" y="2228"/>
                  </a:lnTo>
                  <a:lnTo>
                    <a:pt x="18074" y="2151"/>
                  </a:lnTo>
                  <a:lnTo>
                    <a:pt x="18073" y="2159"/>
                  </a:lnTo>
                  <a:lnTo>
                    <a:pt x="18080" y="2080"/>
                  </a:lnTo>
                  <a:lnTo>
                    <a:pt x="18081" y="452"/>
                  </a:lnTo>
                  <a:lnTo>
                    <a:pt x="18073" y="370"/>
                  </a:lnTo>
                  <a:lnTo>
                    <a:pt x="18074" y="378"/>
                  </a:lnTo>
                  <a:lnTo>
                    <a:pt x="18050" y="301"/>
                  </a:lnTo>
                  <a:lnTo>
                    <a:pt x="18053" y="309"/>
                  </a:lnTo>
                  <a:lnTo>
                    <a:pt x="18015" y="240"/>
                  </a:lnTo>
                  <a:lnTo>
                    <a:pt x="18019" y="246"/>
                  </a:lnTo>
                  <a:lnTo>
                    <a:pt x="17970" y="186"/>
                  </a:lnTo>
                  <a:lnTo>
                    <a:pt x="17976" y="191"/>
                  </a:lnTo>
                  <a:lnTo>
                    <a:pt x="17915" y="141"/>
                  </a:lnTo>
                  <a:lnTo>
                    <a:pt x="17921" y="146"/>
                  </a:lnTo>
                  <a:lnTo>
                    <a:pt x="17852" y="108"/>
                  </a:lnTo>
                  <a:lnTo>
                    <a:pt x="17860" y="111"/>
                  </a:lnTo>
                  <a:lnTo>
                    <a:pt x="17783" y="87"/>
                  </a:lnTo>
                  <a:lnTo>
                    <a:pt x="17791" y="88"/>
                  </a:lnTo>
                  <a:lnTo>
                    <a:pt x="17712" y="80"/>
                  </a:lnTo>
                  <a:lnTo>
                    <a:pt x="452" y="80"/>
                  </a:lnTo>
                  <a:lnTo>
                    <a:pt x="370" y="88"/>
                  </a:lnTo>
                  <a:lnTo>
                    <a:pt x="378" y="87"/>
                  </a:lnTo>
                  <a:lnTo>
                    <a:pt x="301" y="111"/>
                  </a:lnTo>
                  <a:lnTo>
                    <a:pt x="309" y="108"/>
                  </a:lnTo>
                  <a:lnTo>
                    <a:pt x="240" y="146"/>
                  </a:lnTo>
                  <a:lnTo>
                    <a:pt x="246" y="141"/>
                  </a:lnTo>
                  <a:lnTo>
                    <a:pt x="186" y="191"/>
                  </a:lnTo>
                  <a:lnTo>
                    <a:pt x="191" y="186"/>
                  </a:lnTo>
                  <a:lnTo>
                    <a:pt x="141" y="246"/>
                  </a:lnTo>
                  <a:lnTo>
                    <a:pt x="146" y="240"/>
                  </a:lnTo>
                  <a:lnTo>
                    <a:pt x="108" y="309"/>
                  </a:lnTo>
                  <a:lnTo>
                    <a:pt x="111" y="301"/>
                  </a:lnTo>
                  <a:lnTo>
                    <a:pt x="87" y="378"/>
                  </a:lnTo>
                  <a:lnTo>
                    <a:pt x="88" y="370"/>
                  </a:lnTo>
                  <a:lnTo>
                    <a:pt x="80" y="448"/>
                  </a:lnTo>
                  <a:lnTo>
                    <a:pt x="80" y="2077"/>
                  </a:lnTo>
                  <a:close/>
                </a:path>
              </a:pathLst>
            </a:custGeom>
            <a:solidFill>
              <a:srgbClr val="FFFFFF"/>
            </a:solidFill>
            <a:ln w="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00" name="Rectangle 296"/>
            <p:cNvSpPr>
              <a:spLocks noChangeArrowheads="1"/>
            </p:cNvSpPr>
            <p:nvPr/>
          </p:nvSpPr>
          <p:spPr bwMode="auto">
            <a:xfrm>
              <a:off x="1031" y="2333"/>
              <a:ext cx="4274" cy="1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rgbClr val="FFFFFF"/>
                  </a:solidFill>
                  <a:effectLst/>
                  <a:latin typeface="Arial" pitchFamily="34" charset="0"/>
                  <a:ea typeface="SimSun" pitchFamily="2" charset="-122"/>
                  <a:cs typeface="Georgia" pitchFamily="18" charset="0"/>
                </a:rPr>
                <a:t>National Information Infrastructure Authority of India (NIIAI)</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201" name="Picture 295"/>
            <p:cNvPicPr>
              <a:picLocks noChangeAspect="1" noChangeArrowheads="1"/>
            </p:cNvPicPr>
            <p:nvPr/>
          </p:nvPicPr>
          <p:blipFill>
            <a:blip r:embed="rId17" cstate="print"/>
            <a:srcRect/>
            <a:stretch>
              <a:fillRect/>
            </a:stretch>
          </p:blipFill>
          <p:spPr bwMode="auto">
            <a:xfrm>
              <a:off x="59" y="2587"/>
              <a:ext cx="1173" cy="626"/>
            </a:xfrm>
            <a:prstGeom prst="rect">
              <a:avLst/>
            </a:prstGeom>
            <a:noFill/>
          </p:spPr>
        </p:pic>
        <p:pic>
          <p:nvPicPr>
            <p:cNvPr id="202" name="Picture 294"/>
            <p:cNvPicPr>
              <a:picLocks noChangeAspect="1" noChangeArrowheads="1"/>
            </p:cNvPicPr>
            <p:nvPr/>
          </p:nvPicPr>
          <p:blipFill>
            <a:blip r:embed="rId18" cstate="print"/>
            <a:srcRect/>
            <a:stretch>
              <a:fillRect/>
            </a:stretch>
          </p:blipFill>
          <p:spPr bwMode="auto">
            <a:xfrm>
              <a:off x="59" y="2587"/>
              <a:ext cx="1173" cy="626"/>
            </a:xfrm>
            <a:prstGeom prst="rect">
              <a:avLst/>
            </a:prstGeom>
            <a:noFill/>
          </p:spPr>
        </p:pic>
        <p:pic>
          <p:nvPicPr>
            <p:cNvPr id="203" name="Picture 293"/>
            <p:cNvPicPr>
              <a:picLocks noChangeAspect="1" noChangeArrowheads="1"/>
            </p:cNvPicPr>
            <p:nvPr/>
          </p:nvPicPr>
          <p:blipFill>
            <a:blip r:embed="rId19" cstate="print"/>
            <a:srcRect/>
            <a:stretch>
              <a:fillRect/>
            </a:stretch>
          </p:blipFill>
          <p:spPr bwMode="auto">
            <a:xfrm>
              <a:off x="132" y="2647"/>
              <a:ext cx="1021" cy="454"/>
            </a:xfrm>
            <a:prstGeom prst="rect">
              <a:avLst/>
            </a:prstGeom>
            <a:noFill/>
          </p:spPr>
        </p:pic>
        <p:pic>
          <p:nvPicPr>
            <p:cNvPr id="204" name="Picture 292"/>
            <p:cNvPicPr>
              <a:picLocks noChangeAspect="1" noChangeArrowheads="1"/>
            </p:cNvPicPr>
            <p:nvPr/>
          </p:nvPicPr>
          <p:blipFill>
            <a:blip r:embed="rId20" cstate="print"/>
            <a:srcRect/>
            <a:stretch>
              <a:fillRect/>
            </a:stretch>
          </p:blipFill>
          <p:spPr bwMode="auto">
            <a:xfrm>
              <a:off x="132" y="2647"/>
              <a:ext cx="1021" cy="454"/>
            </a:xfrm>
            <a:prstGeom prst="rect">
              <a:avLst/>
            </a:prstGeom>
            <a:noFill/>
          </p:spPr>
        </p:pic>
        <p:pic>
          <p:nvPicPr>
            <p:cNvPr id="205" name="Picture 291"/>
            <p:cNvPicPr>
              <a:picLocks noChangeAspect="1" noChangeArrowheads="1"/>
            </p:cNvPicPr>
            <p:nvPr/>
          </p:nvPicPr>
          <p:blipFill>
            <a:blip r:embed="rId21" cstate="print"/>
            <a:srcRect/>
            <a:stretch>
              <a:fillRect/>
            </a:stretch>
          </p:blipFill>
          <p:spPr bwMode="auto">
            <a:xfrm>
              <a:off x="105" y="2614"/>
              <a:ext cx="1081" cy="533"/>
            </a:xfrm>
            <a:prstGeom prst="rect">
              <a:avLst/>
            </a:prstGeom>
            <a:noFill/>
          </p:spPr>
        </p:pic>
        <p:sp>
          <p:nvSpPr>
            <p:cNvPr id="206" name="Freeform 290"/>
            <p:cNvSpPr>
              <a:spLocks noEditPoints="1"/>
            </p:cNvSpPr>
            <p:nvPr/>
          </p:nvSpPr>
          <p:spPr bwMode="auto">
            <a:xfrm>
              <a:off x="102" y="2610"/>
              <a:ext cx="1080" cy="534"/>
            </a:xfrm>
            <a:custGeom>
              <a:avLst/>
              <a:gdLst/>
              <a:ahLst/>
              <a:cxnLst>
                <a:cxn ang="0">
                  <a:pos x="5" y="177"/>
                </a:cxn>
                <a:cxn ang="0">
                  <a:pos x="38" y="99"/>
                </a:cxn>
                <a:cxn ang="0">
                  <a:pos x="66" y="65"/>
                </a:cxn>
                <a:cxn ang="0">
                  <a:pos x="136" y="18"/>
                </a:cxn>
                <a:cxn ang="0">
                  <a:pos x="179" y="4"/>
                </a:cxn>
                <a:cxn ang="0">
                  <a:pos x="2447" y="4"/>
                </a:cxn>
                <a:cxn ang="0">
                  <a:pos x="2490" y="18"/>
                </a:cxn>
                <a:cxn ang="0">
                  <a:pos x="2560" y="65"/>
                </a:cxn>
                <a:cxn ang="0">
                  <a:pos x="2588" y="99"/>
                </a:cxn>
                <a:cxn ang="0">
                  <a:pos x="2620" y="177"/>
                </a:cxn>
                <a:cxn ang="0">
                  <a:pos x="2624" y="1075"/>
                </a:cxn>
                <a:cxn ang="0">
                  <a:pos x="2607" y="1161"/>
                </a:cxn>
                <a:cxn ang="0">
                  <a:pos x="2587" y="1200"/>
                </a:cxn>
                <a:cxn ang="0">
                  <a:pos x="2528" y="1259"/>
                </a:cxn>
                <a:cxn ang="0">
                  <a:pos x="2489" y="1279"/>
                </a:cxn>
                <a:cxn ang="0">
                  <a:pos x="2404"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444" y="1277"/>
                </a:cxn>
                <a:cxn ang="0">
                  <a:pos x="2519" y="1245"/>
                </a:cxn>
                <a:cxn ang="0">
                  <a:pos x="2548" y="1221"/>
                </a:cxn>
                <a:cxn ang="0">
                  <a:pos x="2592" y="1155"/>
                </a:cxn>
                <a:cxn ang="0">
                  <a:pos x="2604" y="1118"/>
                </a:cxn>
                <a:cxn ang="0">
                  <a:pos x="2604" y="180"/>
                </a:cxn>
                <a:cxn ang="0">
                  <a:pos x="2592" y="143"/>
                </a:cxn>
                <a:cxn ang="0">
                  <a:pos x="2548" y="77"/>
                </a:cxn>
                <a:cxn ang="0">
                  <a:pos x="2519" y="52"/>
                </a:cxn>
                <a:cxn ang="0">
                  <a:pos x="2444" y="20"/>
                </a:cxn>
                <a:cxn ang="0">
                  <a:pos x="223" y="16"/>
                </a:cxn>
                <a:cxn ang="0">
                  <a:pos x="142" y="33"/>
                </a:cxn>
                <a:cxn ang="0">
                  <a:pos x="108" y="52"/>
                </a:cxn>
                <a:cxn ang="0">
                  <a:pos x="52" y="108"/>
                </a:cxn>
                <a:cxn ang="0">
                  <a:pos x="33" y="142"/>
                </a:cxn>
                <a:cxn ang="0">
                  <a:pos x="16" y="222"/>
                </a:cxn>
              </a:cxnLst>
              <a:rect l="0" t="0" r="r" b="b"/>
              <a:pathLst>
                <a:path w="2624"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403" y="0"/>
                  </a:lnTo>
                  <a:lnTo>
                    <a:pt x="2447" y="4"/>
                  </a:lnTo>
                  <a:cubicBezTo>
                    <a:pt x="2448" y="5"/>
                    <a:pt x="2448" y="5"/>
                    <a:pt x="2449" y="5"/>
                  </a:cubicBezTo>
                  <a:lnTo>
                    <a:pt x="2489" y="18"/>
                  </a:lnTo>
                  <a:cubicBezTo>
                    <a:pt x="2489" y="18"/>
                    <a:pt x="2490" y="18"/>
                    <a:pt x="2490" y="18"/>
                  </a:cubicBezTo>
                  <a:lnTo>
                    <a:pt x="2526" y="38"/>
                  </a:lnTo>
                  <a:cubicBezTo>
                    <a:pt x="2527" y="39"/>
                    <a:pt x="2527" y="39"/>
                    <a:pt x="2528" y="39"/>
                  </a:cubicBezTo>
                  <a:lnTo>
                    <a:pt x="2560" y="65"/>
                  </a:lnTo>
                  <a:cubicBezTo>
                    <a:pt x="2560" y="66"/>
                    <a:pt x="2560" y="66"/>
                    <a:pt x="2561" y="66"/>
                  </a:cubicBezTo>
                  <a:lnTo>
                    <a:pt x="2587" y="97"/>
                  </a:lnTo>
                  <a:cubicBezTo>
                    <a:pt x="2587" y="98"/>
                    <a:pt x="2587" y="98"/>
                    <a:pt x="2588" y="99"/>
                  </a:cubicBezTo>
                  <a:lnTo>
                    <a:pt x="2607" y="136"/>
                  </a:lnTo>
                  <a:cubicBezTo>
                    <a:pt x="2607" y="136"/>
                    <a:pt x="2607" y="137"/>
                    <a:pt x="2607" y="137"/>
                  </a:cubicBezTo>
                  <a:lnTo>
                    <a:pt x="2620" y="177"/>
                  </a:lnTo>
                  <a:cubicBezTo>
                    <a:pt x="2620" y="178"/>
                    <a:pt x="2620" y="178"/>
                    <a:pt x="2620" y="179"/>
                  </a:cubicBezTo>
                  <a:lnTo>
                    <a:pt x="2624" y="222"/>
                  </a:lnTo>
                  <a:lnTo>
                    <a:pt x="2624" y="1075"/>
                  </a:lnTo>
                  <a:lnTo>
                    <a:pt x="2620" y="1119"/>
                  </a:lnTo>
                  <a:cubicBezTo>
                    <a:pt x="2620" y="1120"/>
                    <a:pt x="2620" y="1120"/>
                    <a:pt x="2620" y="1121"/>
                  </a:cubicBezTo>
                  <a:lnTo>
                    <a:pt x="2607" y="1161"/>
                  </a:lnTo>
                  <a:cubicBezTo>
                    <a:pt x="2607" y="1161"/>
                    <a:pt x="2607" y="1162"/>
                    <a:pt x="2607" y="1162"/>
                  </a:cubicBezTo>
                  <a:lnTo>
                    <a:pt x="2588" y="1198"/>
                  </a:lnTo>
                  <a:cubicBezTo>
                    <a:pt x="2587" y="1199"/>
                    <a:pt x="2587" y="1199"/>
                    <a:pt x="2587" y="1200"/>
                  </a:cubicBezTo>
                  <a:lnTo>
                    <a:pt x="2561" y="1232"/>
                  </a:lnTo>
                  <a:cubicBezTo>
                    <a:pt x="2560" y="1232"/>
                    <a:pt x="2560" y="1232"/>
                    <a:pt x="2560" y="1233"/>
                  </a:cubicBezTo>
                  <a:lnTo>
                    <a:pt x="2528" y="1259"/>
                  </a:lnTo>
                  <a:cubicBezTo>
                    <a:pt x="2527" y="1259"/>
                    <a:pt x="2527" y="1259"/>
                    <a:pt x="2526" y="1260"/>
                  </a:cubicBezTo>
                  <a:lnTo>
                    <a:pt x="2490" y="1279"/>
                  </a:lnTo>
                  <a:cubicBezTo>
                    <a:pt x="2490" y="1279"/>
                    <a:pt x="2489" y="1279"/>
                    <a:pt x="2489" y="1279"/>
                  </a:cubicBezTo>
                  <a:lnTo>
                    <a:pt x="2449" y="1292"/>
                  </a:lnTo>
                  <a:cubicBezTo>
                    <a:pt x="2448" y="1292"/>
                    <a:pt x="2448" y="1292"/>
                    <a:pt x="2447" y="1292"/>
                  </a:cubicBezTo>
                  <a:lnTo>
                    <a:pt x="2404"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403" y="1280"/>
                  </a:lnTo>
                  <a:lnTo>
                    <a:pt x="2446" y="1276"/>
                  </a:lnTo>
                  <a:lnTo>
                    <a:pt x="2444" y="1277"/>
                  </a:lnTo>
                  <a:lnTo>
                    <a:pt x="2484" y="1264"/>
                  </a:lnTo>
                  <a:lnTo>
                    <a:pt x="2483" y="1264"/>
                  </a:lnTo>
                  <a:lnTo>
                    <a:pt x="2519" y="1245"/>
                  </a:lnTo>
                  <a:lnTo>
                    <a:pt x="2517" y="1246"/>
                  </a:lnTo>
                  <a:lnTo>
                    <a:pt x="2549" y="1220"/>
                  </a:lnTo>
                  <a:lnTo>
                    <a:pt x="2548" y="1221"/>
                  </a:lnTo>
                  <a:lnTo>
                    <a:pt x="2574" y="1189"/>
                  </a:lnTo>
                  <a:lnTo>
                    <a:pt x="2573" y="1191"/>
                  </a:lnTo>
                  <a:lnTo>
                    <a:pt x="2592" y="1155"/>
                  </a:lnTo>
                  <a:lnTo>
                    <a:pt x="2592" y="1156"/>
                  </a:lnTo>
                  <a:lnTo>
                    <a:pt x="2605" y="1116"/>
                  </a:lnTo>
                  <a:lnTo>
                    <a:pt x="2604" y="1118"/>
                  </a:lnTo>
                  <a:lnTo>
                    <a:pt x="2608" y="1075"/>
                  </a:lnTo>
                  <a:lnTo>
                    <a:pt x="2608" y="223"/>
                  </a:lnTo>
                  <a:lnTo>
                    <a:pt x="2604" y="180"/>
                  </a:lnTo>
                  <a:lnTo>
                    <a:pt x="2605" y="182"/>
                  </a:lnTo>
                  <a:lnTo>
                    <a:pt x="2592" y="142"/>
                  </a:lnTo>
                  <a:lnTo>
                    <a:pt x="2592" y="143"/>
                  </a:lnTo>
                  <a:lnTo>
                    <a:pt x="2573" y="106"/>
                  </a:lnTo>
                  <a:lnTo>
                    <a:pt x="2574" y="108"/>
                  </a:lnTo>
                  <a:lnTo>
                    <a:pt x="2548" y="77"/>
                  </a:lnTo>
                  <a:lnTo>
                    <a:pt x="2549" y="78"/>
                  </a:lnTo>
                  <a:lnTo>
                    <a:pt x="2517" y="52"/>
                  </a:lnTo>
                  <a:lnTo>
                    <a:pt x="2519" y="52"/>
                  </a:lnTo>
                  <a:lnTo>
                    <a:pt x="2483" y="32"/>
                  </a:lnTo>
                  <a:lnTo>
                    <a:pt x="2484" y="33"/>
                  </a:lnTo>
                  <a:lnTo>
                    <a:pt x="2444" y="20"/>
                  </a:lnTo>
                  <a:lnTo>
                    <a:pt x="2446" y="20"/>
                  </a:lnTo>
                  <a:lnTo>
                    <a:pt x="2403"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07" name="Rectangle 289"/>
            <p:cNvSpPr>
              <a:spLocks noChangeArrowheads="1"/>
            </p:cNvSpPr>
            <p:nvPr/>
          </p:nvSpPr>
          <p:spPr bwMode="auto">
            <a:xfrm>
              <a:off x="79" y="2729"/>
              <a:ext cx="1260" cy="15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Policy and Standards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8" name="Rectangle 288"/>
            <p:cNvSpPr>
              <a:spLocks noChangeArrowheads="1"/>
            </p:cNvSpPr>
            <p:nvPr/>
          </p:nvSpPr>
          <p:spPr bwMode="auto">
            <a:xfrm>
              <a:off x="255" y="2887"/>
              <a:ext cx="773"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Enforcement</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9" name="Freeform 287"/>
            <p:cNvSpPr>
              <a:spLocks/>
            </p:cNvSpPr>
            <p:nvPr/>
          </p:nvSpPr>
          <p:spPr bwMode="auto">
            <a:xfrm>
              <a:off x="1212" y="2614"/>
              <a:ext cx="1061" cy="526"/>
            </a:xfrm>
            <a:custGeom>
              <a:avLst/>
              <a:gdLst/>
              <a:ahLst/>
              <a:cxnLst>
                <a:cxn ang="0">
                  <a:pos x="0" y="214"/>
                </a:cxn>
                <a:cxn ang="0">
                  <a:pos x="214" y="0"/>
                </a:cxn>
                <a:cxn ang="0">
                  <a:pos x="214" y="0"/>
                </a:cxn>
                <a:cxn ang="0">
                  <a:pos x="214" y="0"/>
                </a:cxn>
                <a:cxn ang="0">
                  <a:pos x="2363" y="0"/>
                </a:cxn>
                <a:cxn ang="0">
                  <a:pos x="2363" y="0"/>
                </a:cxn>
                <a:cxn ang="0">
                  <a:pos x="2576" y="214"/>
                </a:cxn>
                <a:cxn ang="0">
                  <a:pos x="2576" y="214"/>
                </a:cxn>
                <a:cxn ang="0">
                  <a:pos x="2576" y="214"/>
                </a:cxn>
                <a:cxn ang="0">
                  <a:pos x="2576" y="1067"/>
                </a:cxn>
                <a:cxn ang="0">
                  <a:pos x="2576" y="1067"/>
                </a:cxn>
                <a:cxn ang="0">
                  <a:pos x="2363" y="1280"/>
                </a:cxn>
                <a:cxn ang="0">
                  <a:pos x="2363" y="1280"/>
                </a:cxn>
                <a:cxn ang="0">
                  <a:pos x="2363" y="1280"/>
                </a:cxn>
                <a:cxn ang="0">
                  <a:pos x="214" y="1280"/>
                </a:cxn>
                <a:cxn ang="0">
                  <a:pos x="214" y="1280"/>
                </a:cxn>
                <a:cxn ang="0">
                  <a:pos x="0" y="1067"/>
                </a:cxn>
                <a:cxn ang="0">
                  <a:pos x="0" y="1067"/>
                </a:cxn>
                <a:cxn ang="0">
                  <a:pos x="0" y="214"/>
                </a:cxn>
              </a:cxnLst>
              <a:rect l="0" t="0" r="r" b="b"/>
              <a:pathLst>
                <a:path w="2576" h="1280">
                  <a:moveTo>
                    <a:pt x="0" y="214"/>
                  </a:moveTo>
                  <a:cubicBezTo>
                    <a:pt x="0" y="96"/>
                    <a:pt x="96" y="0"/>
                    <a:pt x="214" y="0"/>
                  </a:cubicBezTo>
                  <a:cubicBezTo>
                    <a:pt x="214" y="0"/>
                    <a:pt x="214" y="0"/>
                    <a:pt x="214" y="0"/>
                  </a:cubicBezTo>
                  <a:lnTo>
                    <a:pt x="214" y="0"/>
                  </a:lnTo>
                  <a:lnTo>
                    <a:pt x="2363" y="0"/>
                  </a:lnTo>
                  <a:cubicBezTo>
                    <a:pt x="2481" y="0"/>
                    <a:pt x="2576" y="96"/>
                    <a:pt x="2576" y="214"/>
                  </a:cubicBezTo>
                  <a:cubicBezTo>
                    <a:pt x="2576" y="214"/>
                    <a:pt x="2576" y="214"/>
                    <a:pt x="2576" y="214"/>
                  </a:cubicBezTo>
                  <a:lnTo>
                    <a:pt x="2576" y="214"/>
                  </a:lnTo>
                  <a:lnTo>
                    <a:pt x="2576" y="1067"/>
                  </a:lnTo>
                  <a:cubicBezTo>
                    <a:pt x="2576" y="1185"/>
                    <a:pt x="2481" y="1280"/>
                    <a:pt x="2363" y="1280"/>
                  </a:cubicBezTo>
                  <a:cubicBezTo>
                    <a:pt x="2363" y="1280"/>
                    <a:pt x="2363" y="1280"/>
                    <a:pt x="2363" y="1280"/>
                  </a:cubicBezTo>
                  <a:lnTo>
                    <a:pt x="2363" y="1280"/>
                  </a:lnTo>
                  <a:lnTo>
                    <a:pt x="214" y="1280"/>
                  </a:lnTo>
                  <a:cubicBezTo>
                    <a:pt x="96" y="1280"/>
                    <a:pt x="0" y="1185"/>
                    <a:pt x="0" y="1067"/>
                  </a:cubicBezTo>
                  <a:cubicBezTo>
                    <a:pt x="0" y="1067"/>
                    <a:pt x="0" y="1067"/>
                    <a:pt x="0" y="1067"/>
                  </a:cubicBezTo>
                  <a:lnTo>
                    <a:pt x="0" y="214"/>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10" name="Freeform 286"/>
            <p:cNvSpPr>
              <a:spLocks noEditPoints="1"/>
            </p:cNvSpPr>
            <p:nvPr/>
          </p:nvSpPr>
          <p:spPr bwMode="auto">
            <a:xfrm>
              <a:off x="1202" y="2604"/>
              <a:ext cx="1080" cy="546"/>
            </a:xfrm>
            <a:custGeom>
              <a:avLst/>
              <a:gdLst/>
              <a:ahLst/>
              <a:cxnLst>
                <a:cxn ang="0">
                  <a:pos x="6" y="188"/>
                </a:cxn>
                <a:cxn ang="0">
                  <a:pos x="40" y="107"/>
                </a:cxn>
                <a:cxn ang="0">
                  <a:pos x="72" y="69"/>
                </a:cxn>
                <a:cxn ang="0">
                  <a:pos x="144" y="20"/>
                </a:cxn>
                <a:cxn ang="0">
                  <a:pos x="193" y="5"/>
                </a:cxn>
                <a:cxn ang="0">
                  <a:pos x="2433" y="5"/>
                </a:cxn>
                <a:cxn ang="0">
                  <a:pos x="2482" y="20"/>
                </a:cxn>
                <a:cxn ang="0">
                  <a:pos x="2554" y="69"/>
                </a:cxn>
                <a:cxn ang="0">
                  <a:pos x="2586" y="108"/>
                </a:cxn>
                <a:cxn ang="0">
                  <a:pos x="2619" y="188"/>
                </a:cxn>
                <a:cxn ang="0">
                  <a:pos x="2624" y="1091"/>
                </a:cxn>
                <a:cxn ang="0">
                  <a:pos x="2606" y="1182"/>
                </a:cxn>
                <a:cxn ang="0">
                  <a:pos x="2583" y="1226"/>
                </a:cxn>
                <a:cxn ang="0">
                  <a:pos x="2522" y="1287"/>
                </a:cxn>
                <a:cxn ang="0">
                  <a:pos x="2478" y="1310"/>
                </a:cxn>
                <a:cxn ang="0">
                  <a:pos x="2390" y="1328"/>
                </a:cxn>
                <a:cxn ang="0">
                  <a:pos x="188" y="1323"/>
                </a:cxn>
                <a:cxn ang="0">
                  <a:pos x="108" y="1290"/>
                </a:cxn>
                <a:cxn ang="0">
                  <a:pos x="69" y="1258"/>
                </a:cxn>
                <a:cxn ang="0">
                  <a:pos x="20" y="1186"/>
                </a:cxn>
                <a:cxn ang="0">
                  <a:pos x="5" y="1137"/>
                </a:cxn>
                <a:cxn ang="0">
                  <a:pos x="48" y="1089"/>
                </a:cxn>
                <a:cxn ang="0">
                  <a:pos x="64" y="1167"/>
                </a:cxn>
                <a:cxn ang="0">
                  <a:pos x="80" y="1195"/>
                </a:cxn>
                <a:cxn ang="0">
                  <a:pos x="134" y="1250"/>
                </a:cxn>
                <a:cxn ang="0">
                  <a:pos x="163" y="1265"/>
                </a:cxn>
                <a:cxn ang="0">
                  <a:pos x="238" y="1280"/>
                </a:cxn>
                <a:cxn ang="0">
                  <a:pos x="2423" y="1278"/>
                </a:cxn>
                <a:cxn ang="0">
                  <a:pos x="2495" y="1247"/>
                </a:cxn>
                <a:cxn ang="0">
                  <a:pos x="2520" y="1227"/>
                </a:cxn>
                <a:cxn ang="0">
                  <a:pos x="2562" y="1163"/>
                </a:cxn>
                <a:cxn ang="0">
                  <a:pos x="2573" y="1132"/>
                </a:cxn>
                <a:cxn ang="0">
                  <a:pos x="2573" y="198"/>
                </a:cxn>
                <a:cxn ang="0">
                  <a:pos x="2562" y="166"/>
                </a:cxn>
                <a:cxn ang="0">
                  <a:pos x="2520" y="103"/>
                </a:cxn>
                <a:cxn ang="0">
                  <a:pos x="2495" y="82"/>
                </a:cxn>
                <a:cxn ang="0">
                  <a:pos x="2423" y="51"/>
                </a:cxn>
                <a:cxn ang="0">
                  <a:pos x="241" y="48"/>
                </a:cxn>
                <a:cxn ang="0">
                  <a:pos x="163" y="64"/>
                </a:cxn>
                <a:cxn ang="0">
                  <a:pos x="134" y="80"/>
                </a:cxn>
                <a:cxn ang="0">
                  <a:pos x="80" y="134"/>
                </a:cxn>
                <a:cxn ang="0">
                  <a:pos x="64" y="163"/>
                </a:cxn>
                <a:cxn ang="0">
                  <a:pos x="48" y="238"/>
                </a:cxn>
              </a:cxnLst>
              <a:rect l="0" t="0" r="r" b="b"/>
              <a:pathLst>
                <a:path w="2624" h="1328">
                  <a:moveTo>
                    <a:pt x="0" y="238"/>
                  </a:moveTo>
                  <a:lnTo>
                    <a:pt x="5" y="193"/>
                  </a:lnTo>
                  <a:cubicBezTo>
                    <a:pt x="5" y="191"/>
                    <a:pt x="5" y="190"/>
                    <a:pt x="6" y="188"/>
                  </a:cubicBezTo>
                  <a:lnTo>
                    <a:pt x="19" y="148"/>
                  </a:lnTo>
                  <a:cubicBezTo>
                    <a:pt x="19" y="147"/>
                    <a:pt x="20" y="145"/>
                    <a:pt x="20" y="144"/>
                  </a:cubicBezTo>
                  <a:lnTo>
                    <a:pt x="40" y="107"/>
                  </a:lnTo>
                  <a:cubicBezTo>
                    <a:pt x="41" y="106"/>
                    <a:pt x="42" y="104"/>
                    <a:pt x="43" y="103"/>
                  </a:cubicBezTo>
                  <a:lnTo>
                    <a:pt x="69" y="72"/>
                  </a:lnTo>
                  <a:cubicBezTo>
                    <a:pt x="70" y="71"/>
                    <a:pt x="71" y="70"/>
                    <a:pt x="72" y="69"/>
                  </a:cubicBezTo>
                  <a:lnTo>
                    <a:pt x="103" y="43"/>
                  </a:lnTo>
                  <a:cubicBezTo>
                    <a:pt x="104" y="42"/>
                    <a:pt x="106" y="41"/>
                    <a:pt x="107" y="40"/>
                  </a:cubicBezTo>
                  <a:lnTo>
                    <a:pt x="144" y="20"/>
                  </a:lnTo>
                  <a:cubicBezTo>
                    <a:pt x="145" y="20"/>
                    <a:pt x="147" y="19"/>
                    <a:pt x="148" y="19"/>
                  </a:cubicBezTo>
                  <a:lnTo>
                    <a:pt x="188" y="6"/>
                  </a:lnTo>
                  <a:cubicBezTo>
                    <a:pt x="190" y="5"/>
                    <a:pt x="191" y="5"/>
                    <a:pt x="193" y="5"/>
                  </a:cubicBezTo>
                  <a:lnTo>
                    <a:pt x="236" y="1"/>
                  </a:lnTo>
                  <a:lnTo>
                    <a:pt x="2387" y="0"/>
                  </a:lnTo>
                  <a:lnTo>
                    <a:pt x="2433" y="5"/>
                  </a:lnTo>
                  <a:cubicBezTo>
                    <a:pt x="2434" y="5"/>
                    <a:pt x="2436" y="5"/>
                    <a:pt x="2438" y="6"/>
                  </a:cubicBezTo>
                  <a:lnTo>
                    <a:pt x="2478" y="19"/>
                  </a:lnTo>
                  <a:cubicBezTo>
                    <a:pt x="2479" y="19"/>
                    <a:pt x="2481" y="20"/>
                    <a:pt x="2482" y="20"/>
                  </a:cubicBezTo>
                  <a:lnTo>
                    <a:pt x="2518" y="40"/>
                  </a:lnTo>
                  <a:cubicBezTo>
                    <a:pt x="2519" y="41"/>
                    <a:pt x="2521" y="42"/>
                    <a:pt x="2522" y="43"/>
                  </a:cubicBezTo>
                  <a:lnTo>
                    <a:pt x="2554" y="69"/>
                  </a:lnTo>
                  <a:cubicBezTo>
                    <a:pt x="2555" y="70"/>
                    <a:pt x="2556" y="71"/>
                    <a:pt x="2557" y="72"/>
                  </a:cubicBezTo>
                  <a:lnTo>
                    <a:pt x="2583" y="103"/>
                  </a:lnTo>
                  <a:cubicBezTo>
                    <a:pt x="2584" y="104"/>
                    <a:pt x="2585" y="106"/>
                    <a:pt x="2586" y="108"/>
                  </a:cubicBezTo>
                  <a:lnTo>
                    <a:pt x="2605" y="145"/>
                  </a:lnTo>
                  <a:cubicBezTo>
                    <a:pt x="2605" y="146"/>
                    <a:pt x="2606" y="147"/>
                    <a:pt x="2606" y="148"/>
                  </a:cubicBezTo>
                  <a:lnTo>
                    <a:pt x="2619" y="188"/>
                  </a:lnTo>
                  <a:cubicBezTo>
                    <a:pt x="2620" y="190"/>
                    <a:pt x="2620" y="191"/>
                    <a:pt x="2620" y="193"/>
                  </a:cubicBezTo>
                  <a:lnTo>
                    <a:pt x="2624" y="236"/>
                  </a:lnTo>
                  <a:lnTo>
                    <a:pt x="2624" y="1091"/>
                  </a:lnTo>
                  <a:lnTo>
                    <a:pt x="2620" y="1137"/>
                  </a:lnTo>
                  <a:cubicBezTo>
                    <a:pt x="2620" y="1138"/>
                    <a:pt x="2620" y="1140"/>
                    <a:pt x="2619" y="1142"/>
                  </a:cubicBezTo>
                  <a:lnTo>
                    <a:pt x="2606" y="1182"/>
                  </a:lnTo>
                  <a:cubicBezTo>
                    <a:pt x="2606" y="1183"/>
                    <a:pt x="2605" y="1184"/>
                    <a:pt x="2605" y="1186"/>
                  </a:cubicBezTo>
                  <a:lnTo>
                    <a:pt x="2586" y="1222"/>
                  </a:lnTo>
                  <a:cubicBezTo>
                    <a:pt x="2585" y="1223"/>
                    <a:pt x="2584" y="1224"/>
                    <a:pt x="2583" y="1226"/>
                  </a:cubicBezTo>
                  <a:lnTo>
                    <a:pt x="2557" y="1258"/>
                  </a:lnTo>
                  <a:cubicBezTo>
                    <a:pt x="2556" y="1259"/>
                    <a:pt x="2555" y="1260"/>
                    <a:pt x="2554" y="1261"/>
                  </a:cubicBezTo>
                  <a:lnTo>
                    <a:pt x="2522" y="1287"/>
                  </a:lnTo>
                  <a:cubicBezTo>
                    <a:pt x="2520" y="1288"/>
                    <a:pt x="2519" y="1289"/>
                    <a:pt x="2518" y="1290"/>
                  </a:cubicBezTo>
                  <a:lnTo>
                    <a:pt x="2482" y="1309"/>
                  </a:lnTo>
                  <a:cubicBezTo>
                    <a:pt x="2480" y="1309"/>
                    <a:pt x="2479" y="1310"/>
                    <a:pt x="2478" y="1310"/>
                  </a:cubicBezTo>
                  <a:lnTo>
                    <a:pt x="2438" y="1323"/>
                  </a:lnTo>
                  <a:cubicBezTo>
                    <a:pt x="2436" y="1324"/>
                    <a:pt x="2434" y="1324"/>
                    <a:pt x="2433" y="1324"/>
                  </a:cubicBezTo>
                  <a:lnTo>
                    <a:pt x="2390" y="1328"/>
                  </a:lnTo>
                  <a:lnTo>
                    <a:pt x="238" y="1328"/>
                  </a:lnTo>
                  <a:lnTo>
                    <a:pt x="193" y="1324"/>
                  </a:lnTo>
                  <a:cubicBezTo>
                    <a:pt x="191" y="1324"/>
                    <a:pt x="190" y="1324"/>
                    <a:pt x="188" y="1323"/>
                  </a:cubicBezTo>
                  <a:lnTo>
                    <a:pt x="148" y="1310"/>
                  </a:lnTo>
                  <a:cubicBezTo>
                    <a:pt x="147" y="1310"/>
                    <a:pt x="146" y="1309"/>
                    <a:pt x="145" y="1309"/>
                  </a:cubicBezTo>
                  <a:lnTo>
                    <a:pt x="108" y="1290"/>
                  </a:lnTo>
                  <a:cubicBezTo>
                    <a:pt x="106" y="1289"/>
                    <a:pt x="104" y="1288"/>
                    <a:pt x="103" y="1287"/>
                  </a:cubicBezTo>
                  <a:lnTo>
                    <a:pt x="72" y="1261"/>
                  </a:lnTo>
                  <a:cubicBezTo>
                    <a:pt x="71" y="1260"/>
                    <a:pt x="70" y="1259"/>
                    <a:pt x="69" y="1258"/>
                  </a:cubicBezTo>
                  <a:lnTo>
                    <a:pt x="43" y="1226"/>
                  </a:lnTo>
                  <a:cubicBezTo>
                    <a:pt x="42" y="1225"/>
                    <a:pt x="41" y="1223"/>
                    <a:pt x="40" y="1222"/>
                  </a:cubicBezTo>
                  <a:lnTo>
                    <a:pt x="20" y="1186"/>
                  </a:lnTo>
                  <a:cubicBezTo>
                    <a:pt x="20" y="1185"/>
                    <a:pt x="19" y="1183"/>
                    <a:pt x="19" y="1182"/>
                  </a:cubicBezTo>
                  <a:lnTo>
                    <a:pt x="6" y="1142"/>
                  </a:lnTo>
                  <a:cubicBezTo>
                    <a:pt x="5" y="1140"/>
                    <a:pt x="5" y="1138"/>
                    <a:pt x="5" y="1137"/>
                  </a:cubicBezTo>
                  <a:lnTo>
                    <a:pt x="1" y="1094"/>
                  </a:lnTo>
                  <a:lnTo>
                    <a:pt x="0" y="238"/>
                  </a:lnTo>
                  <a:close/>
                  <a:moveTo>
                    <a:pt x="48" y="1089"/>
                  </a:moveTo>
                  <a:lnTo>
                    <a:pt x="52" y="1132"/>
                  </a:lnTo>
                  <a:lnTo>
                    <a:pt x="51" y="1127"/>
                  </a:lnTo>
                  <a:lnTo>
                    <a:pt x="64" y="1167"/>
                  </a:lnTo>
                  <a:lnTo>
                    <a:pt x="62" y="1163"/>
                  </a:lnTo>
                  <a:lnTo>
                    <a:pt x="82" y="1199"/>
                  </a:lnTo>
                  <a:lnTo>
                    <a:pt x="80" y="1195"/>
                  </a:lnTo>
                  <a:lnTo>
                    <a:pt x="106" y="1227"/>
                  </a:lnTo>
                  <a:lnTo>
                    <a:pt x="103" y="1224"/>
                  </a:lnTo>
                  <a:lnTo>
                    <a:pt x="134" y="1250"/>
                  </a:lnTo>
                  <a:lnTo>
                    <a:pt x="129" y="1247"/>
                  </a:lnTo>
                  <a:lnTo>
                    <a:pt x="166" y="1266"/>
                  </a:lnTo>
                  <a:lnTo>
                    <a:pt x="163" y="1265"/>
                  </a:lnTo>
                  <a:lnTo>
                    <a:pt x="203" y="1278"/>
                  </a:lnTo>
                  <a:lnTo>
                    <a:pt x="198" y="1277"/>
                  </a:lnTo>
                  <a:lnTo>
                    <a:pt x="238" y="1280"/>
                  </a:lnTo>
                  <a:lnTo>
                    <a:pt x="2385" y="1281"/>
                  </a:lnTo>
                  <a:lnTo>
                    <a:pt x="2428" y="1277"/>
                  </a:lnTo>
                  <a:lnTo>
                    <a:pt x="2423" y="1278"/>
                  </a:lnTo>
                  <a:lnTo>
                    <a:pt x="2463" y="1265"/>
                  </a:lnTo>
                  <a:lnTo>
                    <a:pt x="2459" y="1266"/>
                  </a:lnTo>
                  <a:lnTo>
                    <a:pt x="2495" y="1247"/>
                  </a:lnTo>
                  <a:lnTo>
                    <a:pt x="2491" y="1250"/>
                  </a:lnTo>
                  <a:lnTo>
                    <a:pt x="2523" y="1224"/>
                  </a:lnTo>
                  <a:lnTo>
                    <a:pt x="2520" y="1227"/>
                  </a:lnTo>
                  <a:lnTo>
                    <a:pt x="2546" y="1195"/>
                  </a:lnTo>
                  <a:lnTo>
                    <a:pt x="2543" y="1199"/>
                  </a:lnTo>
                  <a:lnTo>
                    <a:pt x="2562" y="1163"/>
                  </a:lnTo>
                  <a:lnTo>
                    <a:pt x="2561" y="1167"/>
                  </a:lnTo>
                  <a:lnTo>
                    <a:pt x="2574" y="1127"/>
                  </a:lnTo>
                  <a:lnTo>
                    <a:pt x="2573" y="1132"/>
                  </a:lnTo>
                  <a:lnTo>
                    <a:pt x="2576" y="1091"/>
                  </a:lnTo>
                  <a:lnTo>
                    <a:pt x="2577" y="241"/>
                  </a:lnTo>
                  <a:lnTo>
                    <a:pt x="2573" y="198"/>
                  </a:lnTo>
                  <a:lnTo>
                    <a:pt x="2574" y="203"/>
                  </a:lnTo>
                  <a:lnTo>
                    <a:pt x="2561" y="163"/>
                  </a:lnTo>
                  <a:lnTo>
                    <a:pt x="2562" y="166"/>
                  </a:lnTo>
                  <a:lnTo>
                    <a:pt x="2543" y="129"/>
                  </a:lnTo>
                  <a:lnTo>
                    <a:pt x="2546" y="134"/>
                  </a:lnTo>
                  <a:lnTo>
                    <a:pt x="2520" y="103"/>
                  </a:lnTo>
                  <a:lnTo>
                    <a:pt x="2523" y="106"/>
                  </a:lnTo>
                  <a:lnTo>
                    <a:pt x="2491" y="80"/>
                  </a:lnTo>
                  <a:lnTo>
                    <a:pt x="2495" y="82"/>
                  </a:lnTo>
                  <a:lnTo>
                    <a:pt x="2459" y="62"/>
                  </a:lnTo>
                  <a:lnTo>
                    <a:pt x="2463" y="64"/>
                  </a:lnTo>
                  <a:lnTo>
                    <a:pt x="2423" y="51"/>
                  </a:lnTo>
                  <a:lnTo>
                    <a:pt x="2428" y="52"/>
                  </a:lnTo>
                  <a:lnTo>
                    <a:pt x="2387" y="48"/>
                  </a:lnTo>
                  <a:lnTo>
                    <a:pt x="241" y="48"/>
                  </a:lnTo>
                  <a:lnTo>
                    <a:pt x="198" y="52"/>
                  </a:lnTo>
                  <a:lnTo>
                    <a:pt x="203" y="51"/>
                  </a:lnTo>
                  <a:lnTo>
                    <a:pt x="163" y="64"/>
                  </a:lnTo>
                  <a:lnTo>
                    <a:pt x="167" y="63"/>
                  </a:lnTo>
                  <a:lnTo>
                    <a:pt x="130" y="83"/>
                  </a:lnTo>
                  <a:lnTo>
                    <a:pt x="134" y="80"/>
                  </a:lnTo>
                  <a:lnTo>
                    <a:pt x="103" y="106"/>
                  </a:lnTo>
                  <a:lnTo>
                    <a:pt x="106" y="103"/>
                  </a:lnTo>
                  <a:lnTo>
                    <a:pt x="80" y="134"/>
                  </a:lnTo>
                  <a:lnTo>
                    <a:pt x="83" y="130"/>
                  </a:lnTo>
                  <a:lnTo>
                    <a:pt x="63" y="167"/>
                  </a:lnTo>
                  <a:lnTo>
                    <a:pt x="64" y="163"/>
                  </a:lnTo>
                  <a:lnTo>
                    <a:pt x="51" y="203"/>
                  </a:lnTo>
                  <a:lnTo>
                    <a:pt x="52" y="198"/>
                  </a:lnTo>
                  <a:lnTo>
                    <a:pt x="48" y="238"/>
                  </a:lnTo>
                  <a:lnTo>
                    <a:pt x="48" y="1089"/>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11" name="Rectangle 285"/>
            <p:cNvSpPr>
              <a:spLocks noChangeArrowheads="1"/>
            </p:cNvSpPr>
            <p:nvPr/>
          </p:nvSpPr>
          <p:spPr bwMode="auto">
            <a:xfrm>
              <a:off x="1441" y="2729"/>
              <a:ext cx="605" cy="15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Managing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2" name="Rectangle 284"/>
            <p:cNvSpPr>
              <a:spLocks noChangeArrowheads="1"/>
            </p:cNvSpPr>
            <p:nvPr/>
          </p:nvSpPr>
          <p:spPr bwMode="auto">
            <a:xfrm>
              <a:off x="1385" y="2887"/>
              <a:ext cx="634" cy="15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Operations</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3" name="Picture 283"/>
            <p:cNvPicPr>
              <a:picLocks noChangeAspect="1" noChangeArrowheads="1"/>
            </p:cNvPicPr>
            <p:nvPr/>
          </p:nvPicPr>
          <p:blipFill>
            <a:blip r:embed="rId22" cstate="print"/>
            <a:srcRect/>
            <a:stretch>
              <a:fillRect/>
            </a:stretch>
          </p:blipFill>
          <p:spPr bwMode="auto">
            <a:xfrm>
              <a:off x="2253" y="2574"/>
              <a:ext cx="1179" cy="626"/>
            </a:xfrm>
            <a:prstGeom prst="rect">
              <a:avLst/>
            </a:prstGeom>
            <a:noFill/>
          </p:spPr>
        </p:pic>
        <p:pic>
          <p:nvPicPr>
            <p:cNvPr id="214" name="Picture 282"/>
            <p:cNvPicPr>
              <a:picLocks noChangeAspect="1" noChangeArrowheads="1"/>
            </p:cNvPicPr>
            <p:nvPr/>
          </p:nvPicPr>
          <p:blipFill>
            <a:blip r:embed="rId23" cstate="print"/>
            <a:srcRect/>
            <a:stretch>
              <a:fillRect/>
            </a:stretch>
          </p:blipFill>
          <p:spPr bwMode="auto">
            <a:xfrm>
              <a:off x="2253" y="2574"/>
              <a:ext cx="1179" cy="626"/>
            </a:xfrm>
            <a:prstGeom prst="rect">
              <a:avLst/>
            </a:prstGeom>
            <a:noFill/>
          </p:spPr>
        </p:pic>
        <p:pic>
          <p:nvPicPr>
            <p:cNvPr id="215" name="Picture 281"/>
            <p:cNvPicPr>
              <a:picLocks noChangeAspect="1" noChangeArrowheads="1"/>
            </p:cNvPicPr>
            <p:nvPr/>
          </p:nvPicPr>
          <p:blipFill>
            <a:blip r:embed="rId24" cstate="print"/>
            <a:srcRect/>
            <a:stretch>
              <a:fillRect/>
            </a:stretch>
          </p:blipFill>
          <p:spPr bwMode="auto">
            <a:xfrm>
              <a:off x="2312" y="2633"/>
              <a:ext cx="1041" cy="455"/>
            </a:xfrm>
            <a:prstGeom prst="rect">
              <a:avLst/>
            </a:prstGeom>
            <a:noFill/>
          </p:spPr>
        </p:pic>
        <p:pic>
          <p:nvPicPr>
            <p:cNvPr id="216" name="Picture 280"/>
            <p:cNvPicPr>
              <a:picLocks noChangeAspect="1" noChangeArrowheads="1"/>
            </p:cNvPicPr>
            <p:nvPr/>
          </p:nvPicPr>
          <p:blipFill>
            <a:blip r:embed="rId25" cstate="print"/>
            <a:srcRect/>
            <a:stretch>
              <a:fillRect/>
            </a:stretch>
          </p:blipFill>
          <p:spPr bwMode="auto">
            <a:xfrm>
              <a:off x="2312" y="2633"/>
              <a:ext cx="1041" cy="455"/>
            </a:xfrm>
            <a:prstGeom prst="rect">
              <a:avLst/>
            </a:prstGeom>
            <a:noFill/>
          </p:spPr>
        </p:pic>
        <p:pic>
          <p:nvPicPr>
            <p:cNvPr id="217" name="Picture 279"/>
            <p:cNvPicPr>
              <a:picLocks noChangeAspect="1" noChangeArrowheads="1"/>
            </p:cNvPicPr>
            <p:nvPr/>
          </p:nvPicPr>
          <p:blipFill>
            <a:blip r:embed="rId26" cstate="print"/>
            <a:srcRect/>
            <a:stretch>
              <a:fillRect/>
            </a:stretch>
          </p:blipFill>
          <p:spPr bwMode="auto">
            <a:xfrm>
              <a:off x="2299" y="2600"/>
              <a:ext cx="1087" cy="534"/>
            </a:xfrm>
            <a:prstGeom prst="rect">
              <a:avLst/>
            </a:prstGeom>
            <a:noFill/>
          </p:spPr>
        </p:pic>
        <p:sp>
          <p:nvSpPr>
            <p:cNvPr id="218" name="Freeform 278"/>
            <p:cNvSpPr>
              <a:spLocks noEditPoints="1"/>
            </p:cNvSpPr>
            <p:nvPr/>
          </p:nvSpPr>
          <p:spPr bwMode="auto">
            <a:xfrm>
              <a:off x="2296" y="2597"/>
              <a:ext cx="1086" cy="533"/>
            </a:xfrm>
            <a:custGeom>
              <a:avLst/>
              <a:gdLst/>
              <a:ahLst/>
              <a:cxnLst>
                <a:cxn ang="0">
                  <a:pos x="5" y="177"/>
                </a:cxn>
                <a:cxn ang="0">
                  <a:pos x="38" y="99"/>
                </a:cxn>
                <a:cxn ang="0">
                  <a:pos x="66" y="65"/>
                </a:cxn>
                <a:cxn ang="0">
                  <a:pos x="136" y="18"/>
                </a:cxn>
                <a:cxn ang="0">
                  <a:pos x="179" y="4"/>
                </a:cxn>
                <a:cxn ang="0">
                  <a:pos x="2463" y="4"/>
                </a:cxn>
                <a:cxn ang="0">
                  <a:pos x="2506" y="18"/>
                </a:cxn>
                <a:cxn ang="0">
                  <a:pos x="2576" y="65"/>
                </a:cxn>
                <a:cxn ang="0">
                  <a:pos x="2604" y="99"/>
                </a:cxn>
                <a:cxn ang="0">
                  <a:pos x="2636" y="177"/>
                </a:cxn>
                <a:cxn ang="0">
                  <a:pos x="2640" y="1075"/>
                </a:cxn>
                <a:cxn ang="0">
                  <a:pos x="2623" y="1161"/>
                </a:cxn>
                <a:cxn ang="0">
                  <a:pos x="2603" y="1200"/>
                </a:cxn>
                <a:cxn ang="0">
                  <a:pos x="2544" y="1259"/>
                </a:cxn>
                <a:cxn ang="0">
                  <a:pos x="2505" y="1279"/>
                </a:cxn>
                <a:cxn ang="0">
                  <a:pos x="2420"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460" y="1277"/>
                </a:cxn>
                <a:cxn ang="0">
                  <a:pos x="2535" y="1245"/>
                </a:cxn>
                <a:cxn ang="0">
                  <a:pos x="2564" y="1221"/>
                </a:cxn>
                <a:cxn ang="0">
                  <a:pos x="2608" y="1155"/>
                </a:cxn>
                <a:cxn ang="0">
                  <a:pos x="2620" y="1118"/>
                </a:cxn>
                <a:cxn ang="0">
                  <a:pos x="2620" y="180"/>
                </a:cxn>
                <a:cxn ang="0">
                  <a:pos x="2608" y="143"/>
                </a:cxn>
                <a:cxn ang="0">
                  <a:pos x="2564" y="77"/>
                </a:cxn>
                <a:cxn ang="0">
                  <a:pos x="2535" y="52"/>
                </a:cxn>
                <a:cxn ang="0">
                  <a:pos x="2460" y="20"/>
                </a:cxn>
                <a:cxn ang="0">
                  <a:pos x="223" y="16"/>
                </a:cxn>
                <a:cxn ang="0">
                  <a:pos x="142" y="33"/>
                </a:cxn>
                <a:cxn ang="0">
                  <a:pos x="108" y="52"/>
                </a:cxn>
                <a:cxn ang="0">
                  <a:pos x="52" y="108"/>
                </a:cxn>
                <a:cxn ang="0">
                  <a:pos x="33" y="142"/>
                </a:cxn>
                <a:cxn ang="0">
                  <a:pos x="16" y="222"/>
                </a:cxn>
              </a:cxnLst>
              <a:rect l="0" t="0" r="r" b="b"/>
              <a:pathLst>
                <a:path w="2640"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419" y="0"/>
                  </a:lnTo>
                  <a:lnTo>
                    <a:pt x="2463" y="4"/>
                  </a:lnTo>
                  <a:cubicBezTo>
                    <a:pt x="2464" y="5"/>
                    <a:pt x="2464" y="5"/>
                    <a:pt x="2465" y="5"/>
                  </a:cubicBezTo>
                  <a:lnTo>
                    <a:pt x="2505" y="18"/>
                  </a:lnTo>
                  <a:cubicBezTo>
                    <a:pt x="2505" y="18"/>
                    <a:pt x="2506" y="18"/>
                    <a:pt x="2506" y="18"/>
                  </a:cubicBezTo>
                  <a:lnTo>
                    <a:pt x="2542" y="38"/>
                  </a:lnTo>
                  <a:cubicBezTo>
                    <a:pt x="2543" y="39"/>
                    <a:pt x="2543" y="39"/>
                    <a:pt x="2544" y="39"/>
                  </a:cubicBezTo>
                  <a:lnTo>
                    <a:pt x="2576" y="65"/>
                  </a:lnTo>
                  <a:cubicBezTo>
                    <a:pt x="2576" y="66"/>
                    <a:pt x="2576" y="66"/>
                    <a:pt x="2577" y="66"/>
                  </a:cubicBezTo>
                  <a:lnTo>
                    <a:pt x="2603" y="97"/>
                  </a:lnTo>
                  <a:cubicBezTo>
                    <a:pt x="2603" y="98"/>
                    <a:pt x="2603" y="98"/>
                    <a:pt x="2604" y="99"/>
                  </a:cubicBezTo>
                  <a:lnTo>
                    <a:pt x="2623" y="136"/>
                  </a:lnTo>
                  <a:cubicBezTo>
                    <a:pt x="2623" y="136"/>
                    <a:pt x="2623" y="137"/>
                    <a:pt x="2623" y="137"/>
                  </a:cubicBezTo>
                  <a:lnTo>
                    <a:pt x="2636" y="177"/>
                  </a:lnTo>
                  <a:cubicBezTo>
                    <a:pt x="2636" y="178"/>
                    <a:pt x="2636" y="178"/>
                    <a:pt x="2636" y="179"/>
                  </a:cubicBezTo>
                  <a:lnTo>
                    <a:pt x="2640" y="222"/>
                  </a:lnTo>
                  <a:lnTo>
                    <a:pt x="2640" y="1075"/>
                  </a:lnTo>
                  <a:lnTo>
                    <a:pt x="2636" y="1119"/>
                  </a:lnTo>
                  <a:cubicBezTo>
                    <a:pt x="2636" y="1120"/>
                    <a:pt x="2636" y="1120"/>
                    <a:pt x="2636" y="1121"/>
                  </a:cubicBezTo>
                  <a:lnTo>
                    <a:pt x="2623" y="1161"/>
                  </a:lnTo>
                  <a:cubicBezTo>
                    <a:pt x="2623" y="1161"/>
                    <a:pt x="2623" y="1162"/>
                    <a:pt x="2623" y="1162"/>
                  </a:cubicBezTo>
                  <a:lnTo>
                    <a:pt x="2604" y="1198"/>
                  </a:lnTo>
                  <a:cubicBezTo>
                    <a:pt x="2603" y="1199"/>
                    <a:pt x="2603" y="1199"/>
                    <a:pt x="2603" y="1200"/>
                  </a:cubicBezTo>
                  <a:lnTo>
                    <a:pt x="2577" y="1232"/>
                  </a:lnTo>
                  <a:cubicBezTo>
                    <a:pt x="2576" y="1232"/>
                    <a:pt x="2576" y="1232"/>
                    <a:pt x="2576" y="1233"/>
                  </a:cubicBezTo>
                  <a:lnTo>
                    <a:pt x="2544" y="1259"/>
                  </a:lnTo>
                  <a:cubicBezTo>
                    <a:pt x="2543" y="1259"/>
                    <a:pt x="2543" y="1259"/>
                    <a:pt x="2542" y="1260"/>
                  </a:cubicBezTo>
                  <a:lnTo>
                    <a:pt x="2506" y="1279"/>
                  </a:lnTo>
                  <a:cubicBezTo>
                    <a:pt x="2506" y="1279"/>
                    <a:pt x="2505" y="1279"/>
                    <a:pt x="2505" y="1279"/>
                  </a:cubicBezTo>
                  <a:lnTo>
                    <a:pt x="2465" y="1292"/>
                  </a:lnTo>
                  <a:cubicBezTo>
                    <a:pt x="2464" y="1292"/>
                    <a:pt x="2464" y="1292"/>
                    <a:pt x="2463" y="1292"/>
                  </a:cubicBezTo>
                  <a:lnTo>
                    <a:pt x="2420"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419" y="1280"/>
                  </a:lnTo>
                  <a:lnTo>
                    <a:pt x="2462" y="1276"/>
                  </a:lnTo>
                  <a:lnTo>
                    <a:pt x="2460" y="1277"/>
                  </a:lnTo>
                  <a:lnTo>
                    <a:pt x="2500" y="1264"/>
                  </a:lnTo>
                  <a:lnTo>
                    <a:pt x="2499" y="1264"/>
                  </a:lnTo>
                  <a:lnTo>
                    <a:pt x="2535" y="1245"/>
                  </a:lnTo>
                  <a:lnTo>
                    <a:pt x="2533" y="1246"/>
                  </a:lnTo>
                  <a:lnTo>
                    <a:pt x="2565" y="1220"/>
                  </a:lnTo>
                  <a:lnTo>
                    <a:pt x="2564" y="1221"/>
                  </a:lnTo>
                  <a:lnTo>
                    <a:pt x="2590" y="1189"/>
                  </a:lnTo>
                  <a:lnTo>
                    <a:pt x="2589" y="1191"/>
                  </a:lnTo>
                  <a:lnTo>
                    <a:pt x="2608" y="1155"/>
                  </a:lnTo>
                  <a:lnTo>
                    <a:pt x="2608" y="1156"/>
                  </a:lnTo>
                  <a:lnTo>
                    <a:pt x="2621" y="1116"/>
                  </a:lnTo>
                  <a:lnTo>
                    <a:pt x="2620" y="1118"/>
                  </a:lnTo>
                  <a:lnTo>
                    <a:pt x="2624" y="1075"/>
                  </a:lnTo>
                  <a:lnTo>
                    <a:pt x="2624" y="223"/>
                  </a:lnTo>
                  <a:lnTo>
                    <a:pt x="2620" y="180"/>
                  </a:lnTo>
                  <a:lnTo>
                    <a:pt x="2621" y="182"/>
                  </a:lnTo>
                  <a:lnTo>
                    <a:pt x="2608" y="142"/>
                  </a:lnTo>
                  <a:lnTo>
                    <a:pt x="2608" y="143"/>
                  </a:lnTo>
                  <a:lnTo>
                    <a:pt x="2589" y="106"/>
                  </a:lnTo>
                  <a:lnTo>
                    <a:pt x="2590" y="108"/>
                  </a:lnTo>
                  <a:lnTo>
                    <a:pt x="2564" y="77"/>
                  </a:lnTo>
                  <a:lnTo>
                    <a:pt x="2565" y="78"/>
                  </a:lnTo>
                  <a:lnTo>
                    <a:pt x="2533" y="52"/>
                  </a:lnTo>
                  <a:lnTo>
                    <a:pt x="2535" y="52"/>
                  </a:lnTo>
                  <a:lnTo>
                    <a:pt x="2499" y="32"/>
                  </a:lnTo>
                  <a:lnTo>
                    <a:pt x="2500" y="33"/>
                  </a:lnTo>
                  <a:lnTo>
                    <a:pt x="2460" y="20"/>
                  </a:lnTo>
                  <a:lnTo>
                    <a:pt x="2462" y="20"/>
                  </a:lnTo>
                  <a:lnTo>
                    <a:pt x="2419"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19" name="Rectangle 277"/>
            <p:cNvSpPr>
              <a:spLocks noChangeArrowheads="1"/>
            </p:cNvSpPr>
            <p:nvPr/>
          </p:nvSpPr>
          <p:spPr bwMode="auto">
            <a:xfrm>
              <a:off x="2637" y="2714"/>
              <a:ext cx="461"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People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20" name="Rectangle 276"/>
            <p:cNvSpPr>
              <a:spLocks noChangeArrowheads="1"/>
            </p:cNvSpPr>
            <p:nvPr/>
          </p:nvSpPr>
          <p:spPr bwMode="auto">
            <a:xfrm>
              <a:off x="2440" y="2872"/>
              <a:ext cx="80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Development</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21" name="Freeform 275"/>
            <p:cNvSpPr>
              <a:spLocks/>
            </p:cNvSpPr>
            <p:nvPr/>
          </p:nvSpPr>
          <p:spPr bwMode="auto">
            <a:xfrm>
              <a:off x="3412" y="2594"/>
              <a:ext cx="1054" cy="527"/>
            </a:xfrm>
            <a:custGeom>
              <a:avLst/>
              <a:gdLst/>
              <a:ahLst/>
              <a:cxnLst>
                <a:cxn ang="0">
                  <a:pos x="0" y="214"/>
                </a:cxn>
                <a:cxn ang="0">
                  <a:pos x="214" y="0"/>
                </a:cxn>
                <a:cxn ang="0">
                  <a:pos x="214" y="0"/>
                </a:cxn>
                <a:cxn ang="0">
                  <a:pos x="214" y="0"/>
                </a:cxn>
                <a:cxn ang="0">
                  <a:pos x="2347" y="0"/>
                </a:cxn>
                <a:cxn ang="0">
                  <a:pos x="2347" y="0"/>
                </a:cxn>
                <a:cxn ang="0">
                  <a:pos x="2560" y="214"/>
                </a:cxn>
                <a:cxn ang="0">
                  <a:pos x="2560" y="214"/>
                </a:cxn>
                <a:cxn ang="0">
                  <a:pos x="2560" y="214"/>
                </a:cxn>
                <a:cxn ang="0">
                  <a:pos x="2560" y="1067"/>
                </a:cxn>
                <a:cxn ang="0">
                  <a:pos x="2560" y="1067"/>
                </a:cxn>
                <a:cxn ang="0">
                  <a:pos x="2347" y="1280"/>
                </a:cxn>
                <a:cxn ang="0">
                  <a:pos x="2347" y="1280"/>
                </a:cxn>
                <a:cxn ang="0">
                  <a:pos x="2347" y="1280"/>
                </a:cxn>
                <a:cxn ang="0">
                  <a:pos x="214" y="1280"/>
                </a:cxn>
                <a:cxn ang="0">
                  <a:pos x="214" y="1280"/>
                </a:cxn>
                <a:cxn ang="0">
                  <a:pos x="0" y="1067"/>
                </a:cxn>
                <a:cxn ang="0">
                  <a:pos x="0" y="1067"/>
                </a:cxn>
                <a:cxn ang="0">
                  <a:pos x="0" y="214"/>
                </a:cxn>
              </a:cxnLst>
              <a:rect l="0" t="0" r="r" b="b"/>
              <a:pathLst>
                <a:path w="2560" h="1280">
                  <a:moveTo>
                    <a:pt x="0" y="214"/>
                  </a:moveTo>
                  <a:cubicBezTo>
                    <a:pt x="0" y="96"/>
                    <a:pt x="96" y="0"/>
                    <a:pt x="214" y="0"/>
                  </a:cubicBezTo>
                  <a:cubicBezTo>
                    <a:pt x="214" y="0"/>
                    <a:pt x="214" y="0"/>
                    <a:pt x="214" y="0"/>
                  </a:cubicBezTo>
                  <a:lnTo>
                    <a:pt x="214" y="0"/>
                  </a:lnTo>
                  <a:lnTo>
                    <a:pt x="2347" y="0"/>
                  </a:lnTo>
                  <a:cubicBezTo>
                    <a:pt x="2465" y="0"/>
                    <a:pt x="2560" y="96"/>
                    <a:pt x="2560" y="214"/>
                  </a:cubicBezTo>
                  <a:cubicBezTo>
                    <a:pt x="2560" y="214"/>
                    <a:pt x="2560" y="214"/>
                    <a:pt x="2560" y="214"/>
                  </a:cubicBezTo>
                  <a:lnTo>
                    <a:pt x="2560" y="214"/>
                  </a:lnTo>
                  <a:lnTo>
                    <a:pt x="2560" y="1067"/>
                  </a:lnTo>
                  <a:cubicBezTo>
                    <a:pt x="2560" y="1185"/>
                    <a:pt x="2465" y="1280"/>
                    <a:pt x="2347" y="1280"/>
                  </a:cubicBezTo>
                  <a:cubicBezTo>
                    <a:pt x="2347" y="1280"/>
                    <a:pt x="2347" y="1280"/>
                    <a:pt x="2347" y="1280"/>
                  </a:cubicBezTo>
                  <a:lnTo>
                    <a:pt x="2347" y="1280"/>
                  </a:lnTo>
                  <a:lnTo>
                    <a:pt x="214" y="1280"/>
                  </a:lnTo>
                  <a:cubicBezTo>
                    <a:pt x="96" y="1280"/>
                    <a:pt x="0" y="1185"/>
                    <a:pt x="0" y="1067"/>
                  </a:cubicBezTo>
                  <a:cubicBezTo>
                    <a:pt x="0" y="1067"/>
                    <a:pt x="0" y="1067"/>
                    <a:pt x="0" y="1067"/>
                  </a:cubicBezTo>
                  <a:lnTo>
                    <a:pt x="0" y="214"/>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22" name="Freeform 274"/>
            <p:cNvSpPr>
              <a:spLocks noEditPoints="1"/>
            </p:cNvSpPr>
            <p:nvPr/>
          </p:nvSpPr>
          <p:spPr bwMode="auto">
            <a:xfrm>
              <a:off x="3402" y="2584"/>
              <a:ext cx="1074" cy="546"/>
            </a:xfrm>
            <a:custGeom>
              <a:avLst/>
              <a:gdLst/>
              <a:ahLst/>
              <a:cxnLst>
                <a:cxn ang="0">
                  <a:pos x="6" y="188"/>
                </a:cxn>
                <a:cxn ang="0">
                  <a:pos x="40" y="107"/>
                </a:cxn>
                <a:cxn ang="0">
                  <a:pos x="72" y="69"/>
                </a:cxn>
                <a:cxn ang="0">
                  <a:pos x="144" y="20"/>
                </a:cxn>
                <a:cxn ang="0">
                  <a:pos x="193" y="5"/>
                </a:cxn>
                <a:cxn ang="0">
                  <a:pos x="2417" y="5"/>
                </a:cxn>
                <a:cxn ang="0">
                  <a:pos x="2466" y="20"/>
                </a:cxn>
                <a:cxn ang="0">
                  <a:pos x="2538" y="69"/>
                </a:cxn>
                <a:cxn ang="0">
                  <a:pos x="2570" y="108"/>
                </a:cxn>
                <a:cxn ang="0">
                  <a:pos x="2603" y="188"/>
                </a:cxn>
                <a:cxn ang="0">
                  <a:pos x="2608" y="1091"/>
                </a:cxn>
                <a:cxn ang="0">
                  <a:pos x="2590" y="1182"/>
                </a:cxn>
                <a:cxn ang="0">
                  <a:pos x="2567" y="1226"/>
                </a:cxn>
                <a:cxn ang="0">
                  <a:pos x="2506" y="1287"/>
                </a:cxn>
                <a:cxn ang="0">
                  <a:pos x="2462" y="1310"/>
                </a:cxn>
                <a:cxn ang="0">
                  <a:pos x="2374" y="1328"/>
                </a:cxn>
                <a:cxn ang="0">
                  <a:pos x="188" y="1323"/>
                </a:cxn>
                <a:cxn ang="0">
                  <a:pos x="108" y="1290"/>
                </a:cxn>
                <a:cxn ang="0">
                  <a:pos x="69" y="1258"/>
                </a:cxn>
                <a:cxn ang="0">
                  <a:pos x="20" y="1186"/>
                </a:cxn>
                <a:cxn ang="0">
                  <a:pos x="5" y="1137"/>
                </a:cxn>
                <a:cxn ang="0">
                  <a:pos x="48" y="1089"/>
                </a:cxn>
                <a:cxn ang="0">
                  <a:pos x="64" y="1167"/>
                </a:cxn>
                <a:cxn ang="0">
                  <a:pos x="80" y="1195"/>
                </a:cxn>
                <a:cxn ang="0">
                  <a:pos x="134" y="1250"/>
                </a:cxn>
                <a:cxn ang="0">
                  <a:pos x="163" y="1265"/>
                </a:cxn>
                <a:cxn ang="0">
                  <a:pos x="238" y="1280"/>
                </a:cxn>
                <a:cxn ang="0">
                  <a:pos x="2407" y="1278"/>
                </a:cxn>
                <a:cxn ang="0">
                  <a:pos x="2479" y="1247"/>
                </a:cxn>
                <a:cxn ang="0">
                  <a:pos x="2504" y="1227"/>
                </a:cxn>
                <a:cxn ang="0">
                  <a:pos x="2546" y="1163"/>
                </a:cxn>
                <a:cxn ang="0">
                  <a:pos x="2557" y="1132"/>
                </a:cxn>
                <a:cxn ang="0">
                  <a:pos x="2557" y="198"/>
                </a:cxn>
                <a:cxn ang="0">
                  <a:pos x="2546" y="166"/>
                </a:cxn>
                <a:cxn ang="0">
                  <a:pos x="2504" y="103"/>
                </a:cxn>
                <a:cxn ang="0">
                  <a:pos x="2479" y="82"/>
                </a:cxn>
                <a:cxn ang="0">
                  <a:pos x="2407" y="51"/>
                </a:cxn>
                <a:cxn ang="0">
                  <a:pos x="241" y="48"/>
                </a:cxn>
                <a:cxn ang="0">
                  <a:pos x="163" y="64"/>
                </a:cxn>
                <a:cxn ang="0">
                  <a:pos x="134" y="80"/>
                </a:cxn>
                <a:cxn ang="0">
                  <a:pos x="80" y="134"/>
                </a:cxn>
                <a:cxn ang="0">
                  <a:pos x="64" y="163"/>
                </a:cxn>
                <a:cxn ang="0">
                  <a:pos x="48" y="238"/>
                </a:cxn>
              </a:cxnLst>
              <a:rect l="0" t="0" r="r" b="b"/>
              <a:pathLst>
                <a:path w="2608" h="1328">
                  <a:moveTo>
                    <a:pt x="0" y="238"/>
                  </a:moveTo>
                  <a:lnTo>
                    <a:pt x="5" y="193"/>
                  </a:lnTo>
                  <a:cubicBezTo>
                    <a:pt x="5" y="191"/>
                    <a:pt x="5" y="190"/>
                    <a:pt x="6" y="188"/>
                  </a:cubicBezTo>
                  <a:lnTo>
                    <a:pt x="19" y="148"/>
                  </a:lnTo>
                  <a:cubicBezTo>
                    <a:pt x="19" y="147"/>
                    <a:pt x="20" y="145"/>
                    <a:pt x="20" y="144"/>
                  </a:cubicBezTo>
                  <a:lnTo>
                    <a:pt x="40" y="107"/>
                  </a:lnTo>
                  <a:cubicBezTo>
                    <a:pt x="41" y="106"/>
                    <a:pt x="42" y="104"/>
                    <a:pt x="43" y="103"/>
                  </a:cubicBezTo>
                  <a:lnTo>
                    <a:pt x="69" y="72"/>
                  </a:lnTo>
                  <a:cubicBezTo>
                    <a:pt x="70" y="71"/>
                    <a:pt x="71" y="70"/>
                    <a:pt x="72" y="69"/>
                  </a:cubicBezTo>
                  <a:lnTo>
                    <a:pt x="103" y="43"/>
                  </a:lnTo>
                  <a:cubicBezTo>
                    <a:pt x="104" y="42"/>
                    <a:pt x="106" y="41"/>
                    <a:pt x="107" y="40"/>
                  </a:cubicBezTo>
                  <a:lnTo>
                    <a:pt x="144" y="20"/>
                  </a:lnTo>
                  <a:cubicBezTo>
                    <a:pt x="145" y="20"/>
                    <a:pt x="147" y="19"/>
                    <a:pt x="148" y="19"/>
                  </a:cubicBezTo>
                  <a:lnTo>
                    <a:pt x="188" y="6"/>
                  </a:lnTo>
                  <a:cubicBezTo>
                    <a:pt x="190" y="5"/>
                    <a:pt x="191" y="5"/>
                    <a:pt x="193" y="5"/>
                  </a:cubicBezTo>
                  <a:lnTo>
                    <a:pt x="236" y="1"/>
                  </a:lnTo>
                  <a:lnTo>
                    <a:pt x="2371" y="0"/>
                  </a:lnTo>
                  <a:lnTo>
                    <a:pt x="2417" y="5"/>
                  </a:lnTo>
                  <a:cubicBezTo>
                    <a:pt x="2418" y="5"/>
                    <a:pt x="2420" y="5"/>
                    <a:pt x="2422" y="6"/>
                  </a:cubicBezTo>
                  <a:lnTo>
                    <a:pt x="2462" y="19"/>
                  </a:lnTo>
                  <a:cubicBezTo>
                    <a:pt x="2463" y="19"/>
                    <a:pt x="2465" y="20"/>
                    <a:pt x="2466" y="20"/>
                  </a:cubicBezTo>
                  <a:lnTo>
                    <a:pt x="2502" y="40"/>
                  </a:lnTo>
                  <a:cubicBezTo>
                    <a:pt x="2503" y="41"/>
                    <a:pt x="2505" y="42"/>
                    <a:pt x="2506" y="43"/>
                  </a:cubicBezTo>
                  <a:lnTo>
                    <a:pt x="2538" y="69"/>
                  </a:lnTo>
                  <a:cubicBezTo>
                    <a:pt x="2539" y="70"/>
                    <a:pt x="2540" y="71"/>
                    <a:pt x="2541" y="72"/>
                  </a:cubicBezTo>
                  <a:lnTo>
                    <a:pt x="2567" y="103"/>
                  </a:lnTo>
                  <a:cubicBezTo>
                    <a:pt x="2568" y="104"/>
                    <a:pt x="2569" y="106"/>
                    <a:pt x="2570" y="108"/>
                  </a:cubicBezTo>
                  <a:lnTo>
                    <a:pt x="2589" y="145"/>
                  </a:lnTo>
                  <a:cubicBezTo>
                    <a:pt x="2589" y="146"/>
                    <a:pt x="2590" y="147"/>
                    <a:pt x="2590" y="148"/>
                  </a:cubicBezTo>
                  <a:lnTo>
                    <a:pt x="2603" y="188"/>
                  </a:lnTo>
                  <a:cubicBezTo>
                    <a:pt x="2604" y="190"/>
                    <a:pt x="2604" y="191"/>
                    <a:pt x="2604" y="193"/>
                  </a:cubicBezTo>
                  <a:lnTo>
                    <a:pt x="2608" y="236"/>
                  </a:lnTo>
                  <a:lnTo>
                    <a:pt x="2608" y="1091"/>
                  </a:lnTo>
                  <a:lnTo>
                    <a:pt x="2604" y="1137"/>
                  </a:lnTo>
                  <a:cubicBezTo>
                    <a:pt x="2604" y="1138"/>
                    <a:pt x="2604" y="1140"/>
                    <a:pt x="2603" y="1142"/>
                  </a:cubicBezTo>
                  <a:lnTo>
                    <a:pt x="2590" y="1182"/>
                  </a:lnTo>
                  <a:cubicBezTo>
                    <a:pt x="2590" y="1183"/>
                    <a:pt x="2589" y="1184"/>
                    <a:pt x="2589" y="1186"/>
                  </a:cubicBezTo>
                  <a:lnTo>
                    <a:pt x="2570" y="1222"/>
                  </a:lnTo>
                  <a:cubicBezTo>
                    <a:pt x="2569" y="1223"/>
                    <a:pt x="2568" y="1224"/>
                    <a:pt x="2567" y="1226"/>
                  </a:cubicBezTo>
                  <a:lnTo>
                    <a:pt x="2541" y="1258"/>
                  </a:lnTo>
                  <a:cubicBezTo>
                    <a:pt x="2540" y="1259"/>
                    <a:pt x="2539" y="1260"/>
                    <a:pt x="2538" y="1261"/>
                  </a:cubicBezTo>
                  <a:lnTo>
                    <a:pt x="2506" y="1287"/>
                  </a:lnTo>
                  <a:cubicBezTo>
                    <a:pt x="2504" y="1288"/>
                    <a:pt x="2503" y="1289"/>
                    <a:pt x="2502" y="1290"/>
                  </a:cubicBezTo>
                  <a:lnTo>
                    <a:pt x="2466" y="1309"/>
                  </a:lnTo>
                  <a:cubicBezTo>
                    <a:pt x="2464" y="1309"/>
                    <a:pt x="2463" y="1310"/>
                    <a:pt x="2462" y="1310"/>
                  </a:cubicBezTo>
                  <a:lnTo>
                    <a:pt x="2422" y="1323"/>
                  </a:lnTo>
                  <a:cubicBezTo>
                    <a:pt x="2420" y="1324"/>
                    <a:pt x="2418" y="1324"/>
                    <a:pt x="2417" y="1324"/>
                  </a:cubicBezTo>
                  <a:lnTo>
                    <a:pt x="2374" y="1328"/>
                  </a:lnTo>
                  <a:lnTo>
                    <a:pt x="238" y="1328"/>
                  </a:lnTo>
                  <a:lnTo>
                    <a:pt x="193" y="1324"/>
                  </a:lnTo>
                  <a:cubicBezTo>
                    <a:pt x="191" y="1324"/>
                    <a:pt x="190" y="1324"/>
                    <a:pt x="188" y="1323"/>
                  </a:cubicBezTo>
                  <a:lnTo>
                    <a:pt x="148" y="1310"/>
                  </a:lnTo>
                  <a:cubicBezTo>
                    <a:pt x="147" y="1310"/>
                    <a:pt x="146" y="1309"/>
                    <a:pt x="145" y="1309"/>
                  </a:cubicBezTo>
                  <a:lnTo>
                    <a:pt x="108" y="1290"/>
                  </a:lnTo>
                  <a:cubicBezTo>
                    <a:pt x="106" y="1289"/>
                    <a:pt x="104" y="1288"/>
                    <a:pt x="103" y="1287"/>
                  </a:cubicBezTo>
                  <a:lnTo>
                    <a:pt x="72" y="1261"/>
                  </a:lnTo>
                  <a:cubicBezTo>
                    <a:pt x="71" y="1260"/>
                    <a:pt x="70" y="1259"/>
                    <a:pt x="69" y="1258"/>
                  </a:cubicBezTo>
                  <a:lnTo>
                    <a:pt x="43" y="1226"/>
                  </a:lnTo>
                  <a:cubicBezTo>
                    <a:pt x="42" y="1225"/>
                    <a:pt x="41" y="1223"/>
                    <a:pt x="40" y="1222"/>
                  </a:cubicBezTo>
                  <a:lnTo>
                    <a:pt x="20" y="1186"/>
                  </a:lnTo>
                  <a:cubicBezTo>
                    <a:pt x="20" y="1185"/>
                    <a:pt x="19" y="1183"/>
                    <a:pt x="19" y="1182"/>
                  </a:cubicBezTo>
                  <a:lnTo>
                    <a:pt x="6" y="1142"/>
                  </a:lnTo>
                  <a:cubicBezTo>
                    <a:pt x="5" y="1140"/>
                    <a:pt x="5" y="1138"/>
                    <a:pt x="5" y="1137"/>
                  </a:cubicBezTo>
                  <a:lnTo>
                    <a:pt x="1" y="1094"/>
                  </a:lnTo>
                  <a:lnTo>
                    <a:pt x="0" y="238"/>
                  </a:lnTo>
                  <a:close/>
                  <a:moveTo>
                    <a:pt x="48" y="1089"/>
                  </a:moveTo>
                  <a:lnTo>
                    <a:pt x="52" y="1132"/>
                  </a:lnTo>
                  <a:lnTo>
                    <a:pt x="51" y="1127"/>
                  </a:lnTo>
                  <a:lnTo>
                    <a:pt x="64" y="1167"/>
                  </a:lnTo>
                  <a:lnTo>
                    <a:pt x="62" y="1163"/>
                  </a:lnTo>
                  <a:lnTo>
                    <a:pt x="82" y="1199"/>
                  </a:lnTo>
                  <a:lnTo>
                    <a:pt x="80" y="1195"/>
                  </a:lnTo>
                  <a:lnTo>
                    <a:pt x="106" y="1227"/>
                  </a:lnTo>
                  <a:lnTo>
                    <a:pt x="103" y="1224"/>
                  </a:lnTo>
                  <a:lnTo>
                    <a:pt x="134" y="1250"/>
                  </a:lnTo>
                  <a:lnTo>
                    <a:pt x="129" y="1247"/>
                  </a:lnTo>
                  <a:lnTo>
                    <a:pt x="166" y="1266"/>
                  </a:lnTo>
                  <a:lnTo>
                    <a:pt x="163" y="1265"/>
                  </a:lnTo>
                  <a:lnTo>
                    <a:pt x="203" y="1278"/>
                  </a:lnTo>
                  <a:lnTo>
                    <a:pt x="198" y="1277"/>
                  </a:lnTo>
                  <a:lnTo>
                    <a:pt x="238" y="1280"/>
                  </a:lnTo>
                  <a:lnTo>
                    <a:pt x="2369" y="1281"/>
                  </a:lnTo>
                  <a:lnTo>
                    <a:pt x="2412" y="1277"/>
                  </a:lnTo>
                  <a:lnTo>
                    <a:pt x="2407" y="1278"/>
                  </a:lnTo>
                  <a:lnTo>
                    <a:pt x="2447" y="1265"/>
                  </a:lnTo>
                  <a:lnTo>
                    <a:pt x="2443" y="1266"/>
                  </a:lnTo>
                  <a:lnTo>
                    <a:pt x="2479" y="1247"/>
                  </a:lnTo>
                  <a:lnTo>
                    <a:pt x="2475" y="1250"/>
                  </a:lnTo>
                  <a:lnTo>
                    <a:pt x="2507" y="1224"/>
                  </a:lnTo>
                  <a:lnTo>
                    <a:pt x="2504" y="1227"/>
                  </a:lnTo>
                  <a:lnTo>
                    <a:pt x="2530" y="1195"/>
                  </a:lnTo>
                  <a:lnTo>
                    <a:pt x="2527" y="1199"/>
                  </a:lnTo>
                  <a:lnTo>
                    <a:pt x="2546" y="1163"/>
                  </a:lnTo>
                  <a:lnTo>
                    <a:pt x="2545" y="1167"/>
                  </a:lnTo>
                  <a:lnTo>
                    <a:pt x="2558" y="1127"/>
                  </a:lnTo>
                  <a:lnTo>
                    <a:pt x="2557" y="1132"/>
                  </a:lnTo>
                  <a:lnTo>
                    <a:pt x="2560" y="1091"/>
                  </a:lnTo>
                  <a:lnTo>
                    <a:pt x="2561" y="241"/>
                  </a:lnTo>
                  <a:lnTo>
                    <a:pt x="2557" y="198"/>
                  </a:lnTo>
                  <a:lnTo>
                    <a:pt x="2558" y="203"/>
                  </a:lnTo>
                  <a:lnTo>
                    <a:pt x="2545" y="163"/>
                  </a:lnTo>
                  <a:lnTo>
                    <a:pt x="2546" y="166"/>
                  </a:lnTo>
                  <a:lnTo>
                    <a:pt x="2527" y="129"/>
                  </a:lnTo>
                  <a:lnTo>
                    <a:pt x="2530" y="134"/>
                  </a:lnTo>
                  <a:lnTo>
                    <a:pt x="2504" y="103"/>
                  </a:lnTo>
                  <a:lnTo>
                    <a:pt x="2507" y="106"/>
                  </a:lnTo>
                  <a:lnTo>
                    <a:pt x="2475" y="80"/>
                  </a:lnTo>
                  <a:lnTo>
                    <a:pt x="2479" y="82"/>
                  </a:lnTo>
                  <a:lnTo>
                    <a:pt x="2443" y="62"/>
                  </a:lnTo>
                  <a:lnTo>
                    <a:pt x="2447" y="64"/>
                  </a:lnTo>
                  <a:lnTo>
                    <a:pt x="2407" y="51"/>
                  </a:lnTo>
                  <a:lnTo>
                    <a:pt x="2412" y="52"/>
                  </a:lnTo>
                  <a:lnTo>
                    <a:pt x="2371" y="48"/>
                  </a:lnTo>
                  <a:lnTo>
                    <a:pt x="241" y="48"/>
                  </a:lnTo>
                  <a:lnTo>
                    <a:pt x="198" y="52"/>
                  </a:lnTo>
                  <a:lnTo>
                    <a:pt x="203" y="51"/>
                  </a:lnTo>
                  <a:lnTo>
                    <a:pt x="163" y="64"/>
                  </a:lnTo>
                  <a:lnTo>
                    <a:pt x="167" y="63"/>
                  </a:lnTo>
                  <a:lnTo>
                    <a:pt x="130" y="83"/>
                  </a:lnTo>
                  <a:lnTo>
                    <a:pt x="134" y="80"/>
                  </a:lnTo>
                  <a:lnTo>
                    <a:pt x="103" y="106"/>
                  </a:lnTo>
                  <a:lnTo>
                    <a:pt x="106" y="103"/>
                  </a:lnTo>
                  <a:lnTo>
                    <a:pt x="80" y="134"/>
                  </a:lnTo>
                  <a:lnTo>
                    <a:pt x="83" y="130"/>
                  </a:lnTo>
                  <a:lnTo>
                    <a:pt x="63" y="167"/>
                  </a:lnTo>
                  <a:lnTo>
                    <a:pt x="64" y="163"/>
                  </a:lnTo>
                  <a:lnTo>
                    <a:pt x="51" y="203"/>
                  </a:lnTo>
                  <a:lnTo>
                    <a:pt x="52" y="198"/>
                  </a:lnTo>
                  <a:lnTo>
                    <a:pt x="48" y="238"/>
                  </a:lnTo>
                  <a:lnTo>
                    <a:pt x="48" y="1089"/>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23" name="Rectangle 273"/>
            <p:cNvSpPr>
              <a:spLocks noChangeArrowheads="1"/>
            </p:cNvSpPr>
            <p:nvPr/>
          </p:nvSpPr>
          <p:spPr bwMode="auto">
            <a:xfrm>
              <a:off x="3529" y="2705"/>
              <a:ext cx="879"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Infra Capacity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24" name="Rectangle 272"/>
            <p:cNvSpPr>
              <a:spLocks noChangeArrowheads="1"/>
            </p:cNvSpPr>
            <p:nvPr/>
          </p:nvSpPr>
          <p:spPr bwMode="auto">
            <a:xfrm>
              <a:off x="3674" y="2863"/>
              <a:ext cx="53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Planning</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225" name="Picture 271"/>
            <p:cNvPicPr>
              <a:picLocks noChangeAspect="1" noChangeArrowheads="1"/>
            </p:cNvPicPr>
            <p:nvPr/>
          </p:nvPicPr>
          <p:blipFill>
            <a:blip r:embed="rId27" cstate="print"/>
            <a:srcRect/>
            <a:stretch>
              <a:fillRect/>
            </a:stretch>
          </p:blipFill>
          <p:spPr bwMode="auto">
            <a:xfrm>
              <a:off x="4426" y="2568"/>
              <a:ext cx="844" cy="625"/>
            </a:xfrm>
            <a:prstGeom prst="rect">
              <a:avLst/>
            </a:prstGeom>
            <a:noFill/>
          </p:spPr>
        </p:pic>
        <p:pic>
          <p:nvPicPr>
            <p:cNvPr id="226" name="Picture 270"/>
            <p:cNvPicPr>
              <a:picLocks noChangeAspect="1" noChangeArrowheads="1"/>
            </p:cNvPicPr>
            <p:nvPr/>
          </p:nvPicPr>
          <p:blipFill>
            <a:blip r:embed="rId28" cstate="print"/>
            <a:srcRect/>
            <a:stretch>
              <a:fillRect/>
            </a:stretch>
          </p:blipFill>
          <p:spPr bwMode="auto">
            <a:xfrm>
              <a:off x="4426" y="2568"/>
              <a:ext cx="844" cy="625"/>
            </a:xfrm>
            <a:prstGeom prst="rect">
              <a:avLst/>
            </a:prstGeom>
            <a:noFill/>
          </p:spPr>
        </p:pic>
        <p:pic>
          <p:nvPicPr>
            <p:cNvPr id="227" name="Picture 269"/>
            <p:cNvPicPr>
              <a:picLocks noChangeAspect="1" noChangeArrowheads="1"/>
            </p:cNvPicPr>
            <p:nvPr/>
          </p:nvPicPr>
          <p:blipFill>
            <a:blip r:embed="rId29" cstate="print"/>
            <a:srcRect/>
            <a:stretch>
              <a:fillRect/>
            </a:stretch>
          </p:blipFill>
          <p:spPr bwMode="auto">
            <a:xfrm>
              <a:off x="4473" y="2594"/>
              <a:ext cx="750" cy="533"/>
            </a:xfrm>
            <a:prstGeom prst="rect">
              <a:avLst/>
            </a:prstGeom>
            <a:noFill/>
          </p:spPr>
        </p:pic>
        <p:sp>
          <p:nvSpPr>
            <p:cNvPr id="228" name="Freeform 268"/>
            <p:cNvSpPr>
              <a:spLocks noEditPoints="1"/>
            </p:cNvSpPr>
            <p:nvPr/>
          </p:nvSpPr>
          <p:spPr bwMode="auto">
            <a:xfrm>
              <a:off x="4469" y="2591"/>
              <a:ext cx="751" cy="533"/>
            </a:xfrm>
            <a:custGeom>
              <a:avLst/>
              <a:gdLst/>
              <a:ahLst/>
              <a:cxnLst>
                <a:cxn ang="0">
                  <a:pos x="5" y="177"/>
                </a:cxn>
                <a:cxn ang="0">
                  <a:pos x="38" y="99"/>
                </a:cxn>
                <a:cxn ang="0">
                  <a:pos x="66" y="65"/>
                </a:cxn>
                <a:cxn ang="0">
                  <a:pos x="136" y="18"/>
                </a:cxn>
                <a:cxn ang="0">
                  <a:pos x="179" y="4"/>
                </a:cxn>
                <a:cxn ang="0">
                  <a:pos x="1647" y="4"/>
                </a:cxn>
                <a:cxn ang="0">
                  <a:pos x="1690" y="18"/>
                </a:cxn>
                <a:cxn ang="0">
                  <a:pos x="1760" y="65"/>
                </a:cxn>
                <a:cxn ang="0">
                  <a:pos x="1788" y="99"/>
                </a:cxn>
                <a:cxn ang="0">
                  <a:pos x="1820" y="177"/>
                </a:cxn>
                <a:cxn ang="0">
                  <a:pos x="1824" y="1075"/>
                </a:cxn>
                <a:cxn ang="0">
                  <a:pos x="1807" y="1161"/>
                </a:cxn>
                <a:cxn ang="0">
                  <a:pos x="1787" y="1200"/>
                </a:cxn>
                <a:cxn ang="0">
                  <a:pos x="1728" y="1259"/>
                </a:cxn>
                <a:cxn ang="0">
                  <a:pos x="1689" y="1279"/>
                </a:cxn>
                <a:cxn ang="0">
                  <a:pos x="1604"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1644" y="1277"/>
                </a:cxn>
                <a:cxn ang="0">
                  <a:pos x="1719" y="1245"/>
                </a:cxn>
                <a:cxn ang="0">
                  <a:pos x="1748" y="1221"/>
                </a:cxn>
                <a:cxn ang="0">
                  <a:pos x="1792" y="1155"/>
                </a:cxn>
                <a:cxn ang="0">
                  <a:pos x="1804" y="1118"/>
                </a:cxn>
                <a:cxn ang="0">
                  <a:pos x="1804" y="180"/>
                </a:cxn>
                <a:cxn ang="0">
                  <a:pos x="1792" y="143"/>
                </a:cxn>
                <a:cxn ang="0">
                  <a:pos x="1748" y="77"/>
                </a:cxn>
                <a:cxn ang="0">
                  <a:pos x="1719" y="52"/>
                </a:cxn>
                <a:cxn ang="0">
                  <a:pos x="1644" y="20"/>
                </a:cxn>
                <a:cxn ang="0">
                  <a:pos x="223" y="16"/>
                </a:cxn>
                <a:cxn ang="0">
                  <a:pos x="142" y="33"/>
                </a:cxn>
                <a:cxn ang="0">
                  <a:pos x="108" y="52"/>
                </a:cxn>
                <a:cxn ang="0">
                  <a:pos x="52" y="108"/>
                </a:cxn>
                <a:cxn ang="0">
                  <a:pos x="33" y="142"/>
                </a:cxn>
                <a:cxn ang="0">
                  <a:pos x="16" y="222"/>
                </a:cxn>
              </a:cxnLst>
              <a:rect l="0" t="0" r="r" b="b"/>
              <a:pathLst>
                <a:path w="1824"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1603" y="0"/>
                  </a:lnTo>
                  <a:lnTo>
                    <a:pt x="1647" y="4"/>
                  </a:lnTo>
                  <a:cubicBezTo>
                    <a:pt x="1648" y="5"/>
                    <a:pt x="1648" y="5"/>
                    <a:pt x="1649" y="5"/>
                  </a:cubicBezTo>
                  <a:lnTo>
                    <a:pt x="1689" y="18"/>
                  </a:lnTo>
                  <a:cubicBezTo>
                    <a:pt x="1689" y="18"/>
                    <a:pt x="1690" y="18"/>
                    <a:pt x="1690" y="18"/>
                  </a:cubicBezTo>
                  <a:lnTo>
                    <a:pt x="1726" y="38"/>
                  </a:lnTo>
                  <a:cubicBezTo>
                    <a:pt x="1727" y="39"/>
                    <a:pt x="1727" y="39"/>
                    <a:pt x="1728" y="39"/>
                  </a:cubicBezTo>
                  <a:lnTo>
                    <a:pt x="1760" y="65"/>
                  </a:lnTo>
                  <a:cubicBezTo>
                    <a:pt x="1760" y="66"/>
                    <a:pt x="1760" y="66"/>
                    <a:pt x="1761" y="66"/>
                  </a:cubicBezTo>
                  <a:lnTo>
                    <a:pt x="1787" y="97"/>
                  </a:lnTo>
                  <a:cubicBezTo>
                    <a:pt x="1787" y="98"/>
                    <a:pt x="1787" y="98"/>
                    <a:pt x="1788" y="99"/>
                  </a:cubicBezTo>
                  <a:lnTo>
                    <a:pt x="1807" y="136"/>
                  </a:lnTo>
                  <a:cubicBezTo>
                    <a:pt x="1807" y="136"/>
                    <a:pt x="1807" y="137"/>
                    <a:pt x="1807" y="137"/>
                  </a:cubicBezTo>
                  <a:lnTo>
                    <a:pt x="1820" y="177"/>
                  </a:lnTo>
                  <a:cubicBezTo>
                    <a:pt x="1820" y="178"/>
                    <a:pt x="1820" y="178"/>
                    <a:pt x="1820" y="179"/>
                  </a:cubicBezTo>
                  <a:lnTo>
                    <a:pt x="1824" y="222"/>
                  </a:lnTo>
                  <a:lnTo>
                    <a:pt x="1824" y="1075"/>
                  </a:lnTo>
                  <a:lnTo>
                    <a:pt x="1820" y="1119"/>
                  </a:lnTo>
                  <a:cubicBezTo>
                    <a:pt x="1820" y="1120"/>
                    <a:pt x="1820" y="1120"/>
                    <a:pt x="1820" y="1121"/>
                  </a:cubicBezTo>
                  <a:lnTo>
                    <a:pt x="1807" y="1161"/>
                  </a:lnTo>
                  <a:cubicBezTo>
                    <a:pt x="1807" y="1161"/>
                    <a:pt x="1807" y="1162"/>
                    <a:pt x="1807" y="1162"/>
                  </a:cubicBezTo>
                  <a:lnTo>
                    <a:pt x="1788" y="1198"/>
                  </a:lnTo>
                  <a:cubicBezTo>
                    <a:pt x="1787" y="1199"/>
                    <a:pt x="1787" y="1199"/>
                    <a:pt x="1787" y="1200"/>
                  </a:cubicBezTo>
                  <a:lnTo>
                    <a:pt x="1761" y="1232"/>
                  </a:lnTo>
                  <a:cubicBezTo>
                    <a:pt x="1760" y="1232"/>
                    <a:pt x="1760" y="1232"/>
                    <a:pt x="1760" y="1233"/>
                  </a:cubicBezTo>
                  <a:lnTo>
                    <a:pt x="1728" y="1259"/>
                  </a:lnTo>
                  <a:cubicBezTo>
                    <a:pt x="1727" y="1259"/>
                    <a:pt x="1727" y="1259"/>
                    <a:pt x="1726" y="1260"/>
                  </a:cubicBezTo>
                  <a:lnTo>
                    <a:pt x="1690" y="1279"/>
                  </a:lnTo>
                  <a:cubicBezTo>
                    <a:pt x="1690" y="1279"/>
                    <a:pt x="1689" y="1279"/>
                    <a:pt x="1689" y="1279"/>
                  </a:cubicBezTo>
                  <a:lnTo>
                    <a:pt x="1649" y="1292"/>
                  </a:lnTo>
                  <a:cubicBezTo>
                    <a:pt x="1648" y="1292"/>
                    <a:pt x="1648" y="1292"/>
                    <a:pt x="1647" y="1292"/>
                  </a:cubicBezTo>
                  <a:lnTo>
                    <a:pt x="1604"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1603" y="1280"/>
                  </a:lnTo>
                  <a:lnTo>
                    <a:pt x="1646" y="1276"/>
                  </a:lnTo>
                  <a:lnTo>
                    <a:pt x="1644" y="1277"/>
                  </a:lnTo>
                  <a:lnTo>
                    <a:pt x="1684" y="1264"/>
                  </a:lnTo>
                  <a:lnTo>
                    <a:pt x="1683" y="1264"/>
                  </a:lnTo>
                  <a:lnTo>
                    <a:pt x="1719" y="1245"/>
                  </a:lnTo>
                  <a:lnTo>
                    <a:pt x="1717" y="1246"/>
                  </a:lnTo>
                  <a:lnTo>
                    <a:pt x="1749" y="1220"/>
                  </a:lnTo>
                  <a:lnTo>
                    <a:pt x="1748" y="1221"/>
                  </a:lnTo>
                  <a:lnTo>
                    <a:pt x="1774" y="1189"/>
                  </a:lnTo>
                  <a:lnTo>
                    <a:pt x="1773" y="1191"/>
                  </a:lnTo>
                  <a:lnTo>
                    <a:pt x="1792" y="1155"/>
                  </a:lnTo>
                  <a:lnTo>
                    <a:pt x="1792" y="1156"/>
                  </a:lnTo>
                  <a:lnTo>
                    <a:pt x="1805" y="1116"/>
                  </a:lnTo>
                  <a:lnTo>
                    <a:pt x="1804" y="1118"/>
                  </a:lnTo>
                  <a:lnTo>
                    <a:pt x="1808" y="1075"/>
                  </a:lnTo>
                  <a:lnTo>
                    <a:pt x="1808" y="223"/>
                  </a:lnTo>
                  <a:lnTo>
                    <a:pt x="1804" y="180"/>
                  </a:lnTo>
                  <a:lnTo>
                    <a:pt x="1805" y="182"/>
                  </a:lnTo>
                  <a:lnTo>
                    <a:pt x="1792" y="142"/>
                  </a:lnTo>
                  <a:lnTo>
                    <a:pt x="1792" y="143"/>
                  </a:lnTo>
                  <a:lnTo>
                    <a:pt x="1773" y="106"/>
                  </a:lnTo>
                  <a:lnTo>
                    <a:pt x="1774" y="108"/>
                  </a:lnTo>
                  <a:lnTo>
                    <a:pt x="1748" y="77"/>
                  </a:lnTo>
                  <a:lnTo>
                    <a:pt x="1749" y="78"/>
                  </a:lnTo>
                  <a:lnTo>
                    <a:pt x="1717" y="52"/>
                  </a:lnTo>
                  <a:lnTo>
                    <a:pt x="1719" y="52"/>
                  </a:lnTo>
                  <a:lnTo>
                    <a:pt x="1683" y="32"/>
                  </a:lnTo>
                  <a:lnTo>
                    <a:pt x="1684" y="33"/>
                  </a:lnTo>
                  <a:lnTo>
                    <a:pt x="1644" y="20"/>
                  </a:lnTo>
                  <a:lnTo>
                    <a:pt x="1646" y="20"/>
                  </a:lnTo>
                  <a:lnTo>
                    <a:pt x="1603"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29" name="Rectangle 267"/>
            <p:cNvSpPr>
              <a:spLocks noChangeArrowheads="1"/>
            </p:cNvSpPr>
            <p:nvPr/>
          </p:nvSpPr>
          <p:spPr bwMode="auto">
            <a:xfrm>
              <a:off x="4679" y="2784"/>
              <a:ext cx="31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Audit</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30" name="Freeform 266"/>
            <p:cNvSpPr>
              <a:spLocks/>
            </p:cNvSpPr>
            <p:nvPr/>
          </p:nvSpPr>
          <p:spPr bwMode="auto">
            <a:xfrm>
              <a:off x="5250" y="2594"/>
              <a:ext cx="1185" cy="527"/>
            </a:xfrm>
            <a:custGeom>
              <a:avLst/>
              <a:gdLst/>
              <a:ahLst/>
              <a:cxnLst>
                <a:cxn ang="0">
                  <a:pos x="0" y="214"/>
                </a:cxn>
                <a:cxn ang="0">
                  <a:pos x="214" y="0"/>
                </a:cxn>
                <a:cxn ang="0">
                  <a:pos x="214" y="0"/>
                </a:cxn>
                <a:cxn ang="0">
                  <a:pos x="214" y="0"/>
                </a:cxn>
                <a:cxn ang="0">
                  <a:pos x="2667" y="0"/>
                </a:cxn>
                <a:cxn ang="0">
                  <a:pos x="2667" y="0"/>
                </a:cxn>
                <a:cxn ang="0">
                  <a:pos x="2880" y="214"/>
                </a:cxn>
                <a:cxn ang="0">
                  <a:pos x="2880" y="214"/>
                </a:cxn>
                <a:cxn ang="0">
                  <a:pos x="2880" y="214"/>
                </a:cxn>
                <a:cxn ang="0">
                  <a:pos x="2880" y="1067"/>
                </a:cxn>
                <a:cxn ang="0">
                  <a:pos x="2880" y="1067"/>
                </a:cxn>
                <a:cxn ang="0">
                  <a:pos x="2667" y="1280"/>
                </a:cxn>
                <a:cxn ang="0">
                  <a:pos x="2667" y="1280"/>
                </a:cxn>
                <a:cxn ang="0">
                  <a:pos x="2667" y="1280"/>
                </a:cxn>
                <a:cxn ang="0">
                  <a:pos x="214" y="1280"/>
                </a:cxn>
                <a:cxn ang="0">
                  <a:pos x="214" y="1280"/>
                </a:cxn>
                <a:cxn ang="0">
                  <a:pos x="0" y="1067"/>
                </a:cxn>
                <a:cxn ang="0">
                  <a:pos x="0" y="1067"/>
                </a:cxn>
                <a:cxn ang="0">
                  <a:pos x="0" y="214"/>
                </a:cxn>
              </a:cxnLst>
              <a:rect l="0" t="0" r="r" b="b"/>
              <a:pathLst>
                <a:path w="2880" h="1280">
                  <a:moveTo>
                    <a:pt x="0" y="214"/>
                  </a:moveTo>
                  <a:cubicBezTo>
                    <a:pt x="0" y="96"/>
                    <a:pt x="96" y="0"/>
                    <a:pt x="214" y="0"/>
                  </a:cubicBezTo>
                  <a:cubicBezTo>
                    <a:pt x="214" y="0"/>
                    <a:pt x="214" y="0"/>
                    <a:pt x="214" y="0"/>
                  </a:cubicBezTo>
                  <a:lnTo>
                    <a:pt x="214" y="0"/>
                  </a:lnTo>
                  <a:lnTo>
                    <a:pt x="2667" y="0"/>
                  </a:lnTo>
                  <a:cubicBezTo>
                    <a:pt x="2785" y="0"/>
                    <a:pt x="2880" y="96"/>
                    <a:pt x="2880" y="214"/>
                  </a:cubicBezTo>
                  <a:cubicBezTo>
                    <a:pt x="2880" y="214"/>
                    <a:pt x="2880" y="214"/>
                    <a:pt x="2880" y="214"/>
                  </a:cubicBezTo>
                  <a:lnTo>
                    <a:pt x="2880" y="214"/>
                  </a:lnTo>
                  <a:lnTo>
                    <a:pt x="2880" y="1067"/>
                  </a:lnTo>
                  <a:cubicBezTo>
                    <a:pt x="2880" y="1185"/>
                    <a:pt x="2785" y="1280"/>
                    <a:pt x="2667" y="1280"/>
                  </a:cubicBezTo>
                  <a:cubicBezTo>
                    <a:pt x="2667" y="1280"/>
                    <a:pt x="2667" y="1280"/>
                    <a:pt x="2667" y="1280"/>
                  </a:cubicBezTo>
                  <a:lnTo>
                    <a:pt x="2667" y="1280"/>
                  </a:lnTo>
                  <a:lnTo>
                    <a:pt x="214" y="1280"/>
                  </a:lnTo>
                  <a:cubicBezTo>
                    <a:pt x="96" y="1280"/>
                    <a:pt x="0" y="1185"/>
                    <a:pt x="0" y="1067"/>
                  </a:cubicBezTo>
                  <a:cubicBezTo>
                    <a:pt x="0" y="1067"/>
                    <a:pt x="0" y="1067"/>
                    <a:pt x="0" y="1067"/>
                  </a:cubicBezTo>
                  <a:lnTo>
                    <a:pt x="0" y="214"/>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31" name="Freeform 265"/>
            <p:cNvSpPr>
              <a:spLocks noEditPoints="1"/>
            </p:cNvSpPr>
            <p:nvPr/>
          </p:nvSpPr>
          <p:spPr bwMode="auto">
            <a:xfrm>
              <a:off x="5240" y="2584"/>
              <a:ext cx="1205" cy="546"/>
            </a:xfrm>
            <a:custGeom>
              <a:avLst/>
              <a:gdLst/>
              <a:ahLst/>
              <a:cxnLst>
                <a:cxn ang="0">
                  <a:pos x="6" y="188"/>
                </a:cxn>
                <a:cxn ang="0">
                  <a:pos x="40" y="107"/>
                </a:cxn>
                <a:cxn ang="0">
                  <a:pos x="72" y="69"/>
                </a:cxn>
                <a:cxn ang="0">
                  <a:pos x="144" y="20"/>
                </a:cxn>
                <a:cxn ang="0">
                  <a:pos x="193" y="5"/>
                </a:cxn>
                <a:cxn ang="0">
                  <a:pos x="2737" y="5"/>
                </a:cxn>
                <a:cxn ang="0">
                  <a:pos x="2786" y="20"/>
                </a:cxn>
                <a:cxn ang="0">
                  <a:pos x="2858" y="69"/>
                </a:cxn>
                <a:cxn ang="0">
                  <a:pos x="2890" y="108"/>
                </a:cxn>
                <a:cxn ang="0">
                  <a:pos x="2923" y="188"/>
                </a:cxn>
                <a:cxn ang="0">
                  <a:pos x="2928" y="1091"/>
                </a:cxn>
                <a:cxn ang="0">
                  <a:pos x="2910" y="1182"/>
                </a:cxn>
                <a:cxn ang="0">
                  <a:pos x="2887" y="1226"/>
                </a:cxn>
                <a:cxn ang="0">
                  <a:pos x="2826" y="1287"/>
                </a:cxn>
                <a:cxn ang="0">
                  <a:pos x="2782" y="1310"/>
                </a:cxn>
                <a:cxn ang="0">
                  <a:pos x="2694" y="1328"/>
                </a:cxn>
                <a:cxn ang="0">
                  <a:pos x="188" y="1323"/>
                </a:cxn>
                <a:cxn ang="0">
                  <a:pos x="108" y="1290"/>
                </a:cxn>
                <a:cxn ang="0">
                  <a:pos x="69" y="1258"/>
                </a:cxn>
                <a:cxn ang="0">
                  <a:pos x="20" y="1186"/>
                </a:cxn>
                <a:cxn ang="0">
                  <a:pos x="5" y="1137"/>
                </a:cxn>
                <a:cxn ang="0">
                  <a:pos x="48" y="1089"/>
                </a:cxn>
                <a:cxn ang="0">
                  <a:pos x="64" y="1167"/>
                </a:cxn>
                <a:cxn ang="0">
                  <a:pos x="80" y="1195"/>
                </a:cxn>
                <a:cxn ang="0">
                  <a:pos x="134" y="1250"/>
                </a:cxn>
                <a:cxn ang="0">
                  <a:pos x="163" y="1265"/>
                </a:cxn>
                <a:cxn ang="0">
                  <a:pos x="238" y="1280"/>
                </a:cxn>
                <a:cxn ang="0">
                  <a:pos x="2727" y="1278"/>
                </a:cxn>
                <a:cxn ang="0">
                  <a:pos x="2799" y="1247"/>
                </a:cxn>
                <a:cxn ang="0">
                  <a:pos x="2824" y="1227"/>
                </a:cxn>
                <a:cxn ang="0">
                  <a:pos x="2866" y="1163"/>
                </a:cxn>
                <a:cxn ang="0">
                  <a:pos x="2877" y="1132"/>
                </a:cxn>
                <a:cxn ang="0">
                  <a:pos x="2877" y="198"/>
                </a:cxn>
                <a:cxn ang="0">
                  <a:pos x="2866" y="166"/>
                </a:cxn>
                <a:cxn ang="0">
                  <a:pos x="2824" y="103"/>
                </a:cxn>
                <a:cxn ang="0">
                  <a:pos x="2799" y="82"/>
                </a:cxn>
                <a:cxn ang="0">
                  <a:pos x="2727" y="51"/>
                </a:cxn>
                <a:cxn ang="0">
                  <a:pos x="241" y="48"/>
                </a:cxn>
                <a:cxn ang="0">
                  <a:pos x="163" y="64"/>
                </a:cxn>
                <a:cxn ang="0">
                  <a:pos x="134" y="80"/>
                </a:cxn>
                <a:cxn ang="0">
                  <a:pos x="80" y="134"/>
                </a:cxn>
                <a:cxn ang="0">
                  <a:pos x="64" y="163"/>
                </a:cxn>
                <a:cxn ang="0">
                  <a:pos x="48" y="238"/>
                </a:cxn>
              </a:cxnLst>
              <a:rect l="0" t="0" r="r" b="b"/>
              <a:pathLst>
                <a:path w="2928" h="1328">
                  <a:moveTo>
                    <a:pt x="0" y="238"/>
                  </a:moveTo>
                  <a:lnTo>
                    <a:pt x="5" y="193"/>
                  </a:lnTo>
                  <a:cubicBezTo>
                    <a:pt x="5" y="191"/>
                    <a:pt x="5" y="190"/>
                    <a:pt x="6" y="188"/>
                  </a:cubicBezTo>
                  <a:lnTo>
                    <a:pt x="19" y="148"/>
                  </a:lnTo>
                  <a:cubicBezTo>
                    <a:pt x="19" y="147"/>
                    <a:pt x="20" y="145"/>
                    <a:pt x="20" y="144"/>
                  </a:cubicBezTo>
                  <a:lnTo>
                    <a:pt x="40" y="107"/>
                  </a:lnTo>
                  <a:cubicBezTo>
                    <a:pt x="41" y="106"/>
                    <a:pt x="42" y="104"/>
                    <a:pt x="43" y="103"/>
                  </a:cubicBezTo>
                  <a:lnTo>
                    <a:pt x="69" y="72"/>
                  </a:lnTo>
                  <a:cubicBezTo>
                    <a:pt x="70" y="71"/>
                    <a:pt x="71" y="70"/>
                    <a:pt x="72" y="69"/>
                  </a:cubicBezTo>
                  <a:lnTo>
                    <a:pt x="103" y="43"/>
                  </a:lnTo>
                  <a:cubicBezTo>
                    <a:pt x="104" y="42"/>
                    <a:pt x="106" y="41"/>
                    <a:pt x="107" y="40"/>
                  </a:cubicBezTo>
                  <a:lnTo>
                    <a:pt x="144" y="20"/>
                  </a:lnTo>
                  <a:cubicBezTo>
                    <a:pt x="145" y="20"/>
                    <a:pt x="147" y="19"/>
                    <a:pt x="148" y="19"/>
                  </a:cubicBezTo>
                  <a:lnTo>
                    <a:pt x="188" y="6"/>
                  </a:lnTo>
                  <a:cubicBezTo>
                    <a:pt x="190" y="5"/>
                    <a:pt x="191" y="5"/>
                    <a:pt x="193" y="5"/>
                  </a:cubicBezTo>
                  <a:lnTo>
                    <a:pt x="236" y="1"/>
                  </a:lnTo>
                  <a:lnTo>
                    <a:pt x="2691" y="0"/>
                  </a:lnTo>
                  <a:lnTo>
                    <a:pt x="2737" y="5"/>
                  </a:lnTo>
                  <a:cubicBezTo>
                    <a:pt x="2738" y="5"/>
                    <a:pt x="2740" y="5"/>
                    <a:pt x="2742" y="6"/>
                  </a:cubicBezTo>
                  <a:lnTo>
                    <a:pt x="2782" y="19"/>
                  </a:lnTo>
                  <a:cubicBezTo>
                    <a:pt x="2783" y="19"/>
                    <a:pt x="2785" y="20"/>
                    <a:pt x="2786" y="20"/>
                  </a:cubicBezTo>
                  <a:lnTo>
                    <a:pt x="2822" y="40"/>
                  </a:lnTo>
                  <a:cubicBezTo>
                    <a:pt x="2823" y="41"/>
                    <a:pt x="2825" y="42"/>
                    <a:pt x="2826" y="43"/>
                  </a:cubicBezTo>
                  <a:lnTo>
                    <a:pt x="2858" y="69"/>
                  </a:lnTo>
                  <a:cubicBezTo>
                    <a:pt x="2859" y="70"/>
                    <a:pt x="2860" y="71"/>
                    <a:pt x="2861" y="72"/>
                  </a:cubicBezTo>
                  <a:lnTo>
                    <a:pt x="2887" y="103"/>
                  </a:lnTo>
                  <a:cubicBezTo>
                    <a:pt x="2888" y="104"/>
                    <a:pt x="2889" y="106"/>
                    <a:pt x="2890" y="108"/>
                  </a:cubicBezTo>
                  <a:lnTo>
                    <a:pt x="2909" y="145"/>
                  </a:lnTo>
                  <a:cubicBezTo>
                    <a:pt x="2909" y="146"/>
                    <a:pt x="2910" y="147"/>
                    <a:pt x="2910" y="148"/>
                  </a:cubicBezTo>
                  <a:lnTo>
                    <a:pt x="2923" y="188"/>
                  </a:lnTo>
                  <a:cubicBezTo>
                    <a:pt x="2924" y="190"/>
                    <a:pt x="2924" y="191"/>
                    <a:pt x="2924" y="193"/>
                  </a:cubicBezTo>
                  <a:lnTo>
                    <a:pt x="2928" y="236"/>
                  </a:lnTo>
                  <a:lnTo>
                    <a:pt x="2928" y="1091"/>
                  </a:lnTo>
                  <a:lnTo>
                    <a:pt x="2924" y="1137"/>
                  </a:lnTo>
                  <a:cubicBezTo>
                    <a:pt x="2924" y="1138"/>
                    <a:pt x="2924" y="1140"/>
                    <a:pt x="2923" y="1142"/>
                  </a:cubicBezTo>
                  <a:lnTo>
                    <a:pt x="2910" y="1182"/>
                  </a:lnTo>
                  <a:cubicBezTo>
                    <a:pt x="2910" y="1183"/>
                    <a:pt x="2909" y="1184"/>
                    <a:pt x="2909" y="1186"/>
                  </a:cubicBezTo>
                  <a:lnTo>
                    <a:pt x="2890" y="1222"/>
                  </a:lnTo>
                  <a:cubicBezTo>
                    <a:pt x="2889" y="1223"/>
                    <a:pt x="2888" y="1224"/>
                    <a:pt x="2887" y="1226"/>
                  </a:cubicBezTo>
                  <a:lnTo>
                    <a:pt x="2861" y="1258"/>
                  </a:lnTo>
                  <a:cubicBezTo>
                    <a:pt x="2860" y="1259"/>
                    <a:pt x="2859" y="1260"/>
                    <a:pt x="2858" y="1261"/>
                  </a:cubicBezTo>
                  <a:lnTo>
                    <a:pt x="2826" y="1287"/>
                  </a:lnTo>
                  <a:cubicBezTo>
                    <a:pt x="2824" y="1288"/>
                    <a:pt x="2823" y="1289"/>
                    <a:pt x="2822" y="1290"/>
                  </a:cubicBezTo>
                  <a:lnTo>
                    <a:pt x="2786" y="1309"/>
                  </a:lnTo>
                  <a:cubicBezTo>
                    <a:pt x="2784" y="1309"/>
                    <a:pt x="2783" y="1310"/>
                    <a:pt x="2782" y="1310"/>
                  </a:cubicBezTo>
                  <a:lnTo>
                    <a:pt x="2742" y="1323"/>
                  </a:lnTo>
                  <a:cubicBezTo>
                    <a:pt x="2740" y="1324"/>
                    <a:pt x="2738" y="1324"/>
                    <a:pt x="2737" y="1324"/>
                  </a:cubicBezTo>
                  <a:lnTo>
                    <a:pt x="2694" y="1328"/>
                  </a:lnTo>
                  <a:lnTo>
                    <a:pt x="238" y="1328"/>
                  </a:lnTo>
                  <a:lnTo>
                    <a:pt x="193" y="1324"/>
                  </a:lnTo>
                  <a:cubicBezTo>
                    <a:pt x="191" y="1324"/>
                    <a:pt x="190" y="1324"/>
                    <a:pt x="188" y="1323"/>
                  </a:cubicBezTo>
                  <a:lnTo>
                    <a:pt x="148" y="1310"/>
                  </a:lnTo>
                  <a:cubicBezTo>
                    <a:pt x="147" y="1310"/>
                    <a:pt x="146" y="1309"/>
                    <a:pt x="145" y="1309"/>
                  </a:cubicBezTo>
                  <a:lnTo>
                    <a:pt x="108" y="1290"/>
                  </a:lnTo>
                  <a:cubicBezTo>
                    <a:pt x="106" y="1289"/>
                    <a:pt x="104" y="1288"/>
                    <a:pt x="103" y="1287"/>
                  </a:cubicBezTo>
                  <a:lnTo>
                    <a:pt x="72" y="1261"/>
                  </a:lnTo>
                  <a:cubicBezTo>
                    <a:pt x="71" y="1260"/>
                    <a:pt x="70" y="1259"/>
                    <a:pt x="69" y="1258"/>
                  </a:cubicBezTo>
                  <a:lnTo>
                    <a:pt x="43" y="1226"/>
                  </a:lnTo>
                  <a:cubicBezTo>
                    <a:pt x="42" y="1225"/>
                    <a:pt x="41" y="1223"/>
                    <a:pt x="40" y="1222"/>
                  </a:cubicBezTo>
                  <a:lnTo>
                    <a:pt x="20" y="1186"/>
                  </a:lnTo>
                  <a:cubicBezTo>
                    <a:pt x="20" y="1185"/>
                    <a:pt x="19" y="1183"/>
                    <a:pt x="19" y="1182"/>
                  </a:cubicBezTo>
                  <a:lnTo>
                    <a:pt x="6" y="1142"/>
                  </a:lnTo>
                  <a:cubicBezTo>
                    <a:pt x="5" y="1140"/>
                    <a:pt x="5" y="1138"/>
                    <a:pt x="5" y="1137"/>
                  </a:cubicBezTo>
                  <a:lnTo>
                    <a:pt x="1" y="1094"/>
                  </a:lnTo>
                  <a:lnTo>
                    <a:pt x="0" y="238"/>
                  </a:lnTo>
                  <a:close/>
                  <a:moveTo>
                    <a:pt x="48" y="1089"/>
                  </a:moveTo>
                  <a:lnTo>
                    <a:pt x="52" y="1132"/>
                  </a:lnTo>
                  <a:lnTo>
                    <a:pt x="51" y="1127"/>
                  </a:lnTo>
                  <a:lnTo>
                    <a:pt x="64" y="1167"/>
                  </a:lnTo>
                  <a:lnTo>
                    <a:pt x="62" y="1163"/>
                  </a:lnTo>
                  <a:lnTo>
                    <a:pt x="82" y="1199"/>
                  </a:lnTo>
                  <a:lnTo>
                    <a:pt x="80" y="1195"/>
                  </a:lnTo>
                  <a:lnTo>
                    <a:pt x="106" y="1227"/>
                  </a:lnTo>
                  <a:lnTo>
                    <a:pt x="103" y="1224"/>
                  </a:lnTo>
                  <a:lnTo>
                    <a:pt x="134" y="1250"/>
                  </a:lnTo>
                  <a:lnTo>
                    <a:pt x="129" y="1247"/>
                  </a:lnTo>
                  <a:lnTo>
                    <a:pt x="166" y="1266"/>
                  </a:lnTo>
                  <a:lnTo>
                    <a:pt x="163" y="1265"/>
                  </a:lnTo>
                  <a:lnTo>
                    <a:pt x="203" y="1278"/>
                  </a:lnTo>
                  <a:lnTo>
                    <a:pt x="198" y="1277"/>
                  </a:lnTo>
                  <a:lnTo>
                    <a:pt x="238" y="1280"/>
                  </a:lnTo>
                  <a:lnTo>
                    <a:pt x="2689" y="1281"/>
                  </a:lnTo>
                  <a:lnTo>
                    <a:pt x="2732" y="1277"/>
                  </a:lnTo>
                  <a:lnTo>
                    <a:pt x="2727" y="1278"/>
                  </a:lnTo>
                  <a:lnTo>
                    <a:pt x="2767" y="1265"/>
                  </a:lnTo>
                  <a:lnTo>
                    <a:pt x="2763" y="1266"/>
                  </a:lnTo>
                  <a:lnTo>
                    <a:pt x="2799" y="1247"/>
                  </a:lnTo>
                  <a:lnTo>
                    <a:pt x="2795" y="1250"/>
                  </a:lnTo>
                  <a:lnTo>
                    <a:pt x="2827" y="1224"/>
                  </a:lnTo>
                  <a:lnTo>
                    <a:pt x="2824" y="1227"/>
                  </a:lnTo>
                  <a:lnTo>
                    <a:pt x="2850" y="1195"/>
                  </a:lnTo>
                  <a:lnTo>
                    <a:pt x="2847" y="1199"/>
                  </a:lnTo>
                  <a:lnTo>
                    <a:pt x="2866" y="1163"/>
                  </a:lnTo>
                  <a:lnTo>
                    <a:pt x="2865" y="1167"/>
                  </a:lnTo>
                  <a:lnTo>
                    <a:pt x="2878" y="1127"/>
                  </a:lnTo>
                  <a:lnTo>
                    <a:pt x="2877" y="1132"/>
                  </a:lnTo>
                  <a:lnTo>
                    <a:pt x="2880" y="1091"/>
                  </a:lnTo>
                  <a:lnTo>
                    <a:pt x="2881" y="241"/>
                  </a:lnTo>
                  <a:lnTo>
                    <a:pt x="2877" y="198"/>
                  </a:lnTo>
                  <a:lnTo>
                    <a:pt x="2878" y="203"/>
                  </a:lnTo>
                  <a:lnTo>
                    <a:pt x="2865" y="163"/>
                  </a:lnTo>
                  <a:lnTo>
                    <a:pt x="2866" y="166"/>
                  </a:lnTo>
                  <a:lnTo>
                    <a:pt x="2847" y="129"/>
                  </a:lnTo>
                  <a:lnTo>
                    <a:pt x="2850" y="134"/>
                  </a:lnTo>
                  <a:lnTo>
                    <a:pt x="2824" y="103"/>
                  </a:lnTo>
                  <a:lnTo>
                    <a:pt x="2827" y="106"/>
                  </a:lnTo>
                  <a:lnTo>
                    <a:pt x="2795" y="80"/>
                  </a:lnTo>
                  <a:lnTo>
                    <a:pt x="2799" y="82"/>
                  </a:lnTo>
                  <a:lnTo>
                    <a:pt x="2763" y="62"/>
                  </a:lnTo>
                  <a:lnTo>
                    <a:pt x="2767" y="64"/>
                  </a:lnTo>
                  <a:lnTo>
                    <a:pt x="2727" y="51"/>
                  </a:lnTo>
                  <a:lnTo>
                    <a:pt x="2732" y="52"/>
                  </a:lnTo>
                  <a:lnTo>
                    <a:pt x="2691" y="48"/>
                  </a:lnTo>
                  <a:lnTo>
                    <a:pt x="241" y="48"/>
                  </a:lnTo>
                  <a:lnTo>
                    <a:pt x="198" y="52"/>
                  </a:lnTo>
                  <a:lnTo>
                    <a:pt x="203" y="51"/>
                  </a:lnTo>
                  <a:lnTo>
                    <a:pt x="163" y="64"/>
                  </a:lnTo>
                  <a:lnTo>
                    <a:pt x="167" y="63"/>
                  </a:lnTo>
                  <a:lnTo>
                    <a:pt x="130" y="83"/>
                  </a:lnTo>
                  <a:lnTo>
                    <a:pt x="134" y="80"/>
                  </a:lnTo>
                  <a:lnTo>
                    <a:pt x="103" y="106"/>
                  </a:lnTo>
                  <a:lnTo>
                    <a:pt x="106" y="103"/>
                  </a:lnTo>
                  <a:lnTo>
                    <a:pt x="80" y="134"/>
                  </a:lnTo>
                  <a:lnTo>
                    <a:pt x="83" y="130"/>
                  </a:lnTo>
                  <a:lnTo>
                    <a:pt x="63" y="167"/>
                  </a:lnTo>
                  <a:lnTo>
                    <a:pt x="64" y="163"/>
                  </a:lnTo>
                  <a:lnTo>
                    <a:pt x="51" y="203"/>
                  </a:lnTo>
                  <a:lnTo>
                    <a:pt x="52" y="198"/>
                  </a:lnTo>
                  <a:lnTo>
                    <a:pt x="48" y="238"/>
                  </a:lnTo>
                  <a:lnTo>
                    <a:pt x="48" y="1089"/>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32" name="Rectangle 264"/>
            <p:cNvSpPr>
              <a:spLocks noChangeArrowheads="1"/>
            </p:cNvSpPr>
            <p:nvPr/>
          </p:nvSpPr>
          <p:spPr bwMode="auto">
            <a:xfrm>
              <a:off x="5565" y="2705"/>
              <a:ext cx="58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Financial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33" name="Rectangle 263"/>
            <p:cNvSpPr>
              <a:spLocks noChangeArrowheads="1"/>
            </p:cNvSpPr>
            <p:nvPr/>
          </p:nvSpPr>
          <p:spPr bwMode="auto">
            <a:xfrm>
              <a:off x="5579" y="2863"/>
              <a:ext cx="53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Planning</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234" name="Picture 262"/>
            <p:cNvPicPr>
              <a:picLocks noChangeAspect="1" noChangeArrowheads="1"/>
            </p:cNvPicPr>
            <p:nvPr/>
          </p:nvPicPr>
          <p:blipFill>
            <a:blip r:embed="rId30" cstate="print"/>
            <a:srcRect/>
            <a:stretch>
              <a:fillRect/>
            </a:stretch>
          </p:blipFill>
          <p:spPr bwMode="auto">
            <a:xfrm>
              <a:off x="661" y="4036"/>
              <a:ext cx="5947" cy="1106"/>
            </a:xfrm>
            <a:prstGeom prst="rect">
              <a:avLst/>
            </a:prstGeom>
            <a:noFill/>
          </p:spPr>
        </p:pic>
        <p:pic>
          <p:nvPicPr>
            <p:cNvPr id="235" name="Picture 261"/>
            <p:cNvPicPr>
              <a:picLocks noChangeAspect="1" noChangeArrowheads="1"/>
            </p:cNvPicPr>
            <p:nvPr/>
          </p:nvPicPr>
          <p:blipFill>
            <a:blip r:embed="rId31" cstate="print"/>
            <a:srcRect/>
            <a:stretch>
              <a:fillRect/>
            </a:stretch>
          </p:blipFill>
          <p:spPr bwMode="auto">
            <a:xfrm>
              <a:off x="621" y="4036"/>
              <a:ext cx="6023" cy="1106"/>
            </a:xfrm>
            <a:prstGeom prst="rect">
              <a:avLst/>
            </a:prstGeom>
            <a:noFill/>
          </p:spPr>
        </p:pic>
        <p:sp>
          <p:nvSpPr>
            <p:cNvPr id="236" name="Freeform 260"/>
            <p:cNvSpPr>
              <a:spLocks/>
            </p:cNvSpPr>
            <p:nvPr/>
          </p:nvSpPr>
          <p:spPr bwMode="auto">
            <a:xfrm>
              <a:off x="2694" y="3232"/>
              <a:ext cx="1844" cy="790"/>
            </a:xfrm>
            <a:custGeom>
              <a:avLst/>
              <a:gdLst/>
              <a:ahLst/>
              <a:cxnLst>
                <a:cxn ang="0">
                  <a:pos x="0" y="0"/>
                </a:cxn>
                <a:cxn ang="0">
                  <a:pos x="922" y="790"/>
                </a:cxn>
                <a:cxn ang="0">
                  <a:pos x="1844" y="0"/>
                </a:cxn>
                <a:cxn ang="0">
                  <a:pos x="0" y="0"/>
                </a:cxn>
              </a:cxnLst>
              <a:rect l="0" t="0" r="r" b="b"/>
              <a:pathLst>
                <a:path w="1844" h="790">
                  <a:moveTo>
                    <a:pt x="0" y="0"/>
                  </a:moveTo>
                  <a:lnTo>
                    <a:pt x="922" y="790"/>
                  </a:lnTo>
                  <a:lnTo>
                    <a:pt x="1844" y="0"/>
                  </a:lnTo>
                  <a:lnTo>
                    <a:pt x="0" y="0"/>
                  </a:lnTo>
                  <a:close/>
                </a:path>
              </a:pathLst>
            </a:custGeom>
            <a:solidFill>
              <a:srgbClr val="4F81BD"/>
            </a:solidFill>
            <a:ln w="9525">
              <a:no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37" name="Freeform 259"/>
            <p:cNvSpPr>
              <a:spLocks noEditPoints="1"/>
            </p:cNvSpPr>
            <p:nvPr/>
          </p:nvSpPr>
          <p:spPr bwMode="auto">
            <a:xfrm>
              <a:off x="2683" y="3223"/>
              <a:ext cx="1866" cy="810"/>
            </a:xfrm>
            <a:custGeom>
              <a:avLst/>
              <a:gdLst/>
              <a:ahLst/>
              <a:cxnLst>
                <a:cxn ang="0">
                  <a:pos x="26" y="48"/>
                </a:cxn>
                <a:cxn ang="0">
                  <a:pos x="42" y="6"/>
                </a:cxn>
                <a:cxn ang="0">
                  <a:pos x="2282" y="1926"/>
                </a:cxn>
                <a:cxn ang="0">
                  <a:pos x="2251" y="1926"/>
                </a:cxn>
                <a:cxn ang="0">
                  <a:pos x="4491" y="6"/>
                </a:cxn>
                <a:cxn ang="0">
                  <a:pos x="4506" y="48"/>
                </a:cxn>
                <a:cxn ang="0">
                  <a:pos x="26" y="48"/>
                </a:cxn>
                <a:cxn ang="0">
                  <a:pos x="4506" y="0"/>
                </a:cxn>
                <a:cxn ang="0">
                  <a:pos x="4529" y="16"/>
                </a:cxn>
                <a:cxn ang="0">
                  <a:pos x="4522" y="43"/>
                </a:cxn>
                <a:cxn ang="0">
                  <a:pos x="2282" y="1963"/>
                </a:cxn>
                <a:cxn ang="0">
                  <a:pos x="2251" y="1963"/>
                </a:cxn>
                <a:cxn ang="0">
                  <a:pos x="11" y="43"/>
                </a:cxn>
                <a:cxn ang="0">
                  <a:pos x="4" y="16"/>
                </a:cxn>
                <a:cxn ang="0">
                  <a:pos x="26" y="0"/>
                </a:cxn>
                <a:cxn ang="0">
                  <a:pos x="4506" y="0"/>
                </a:cxn>
              </a:cxnLst>
              <a:rect l="0" t="0" r="r" b="b"/>
              <a:pathLst>
                <a:path w="4532" h="1970">
                  <a:moveTo>
                    <a:pt x="26" y="48"/>
                  </a:moveTo>
                  <a:lnTo>
                    <a:pt x="42" y="6"/>
                  </a:lnTo>
                  <a:lnTo>
                    <a:pt x="2282" y="1926"/>
                  </a:lnTo>
                  <a:lnTo>
                    <a:pt x="2251" y="1926"/>
                  </a:lnTo>
                  <a:lnTo>
                    <a:pt x="4491" y="6"/>
                  </a:lnTo>
                  <a:lnTo>
                    <a:pt x="4506" y="48"/>
                  </a:lnTo>
                  <a:lnTo>
                    <a:pt x="26" y="48"/>
                  </a:lnTo>
                  <a:close/>
                  <a:moveTo>
                    <a:pt x="4506" y="0"/>
                  </a:moveTo>
                  <a:cubicBezTo>
                    <a:pt x="4517" y="0"/>
                    <a:pt x="4525" y="7"/>
                    <a:pt x="4529" y="16"/>
                  </a:cubicBezTo>
                  <a:cubicBezTo>
                    <a:pt x="4532" y="26"/>
                    <a:pt x="4530" y="36"/>
                    <a:pt x="4522" y="43"/>
                  </a:cubicBezTo>
                  <a:lnTo>
                    <a:pt x="2282" y="1963"/>
                  </a:lnTo>
                  <a:cubicBezTo>
                    <a:pt x="2273" y="1970"/>
                    <a:pt x="2260" y="1970"/>
                    <a:pt x="2251" y="1963"/>
                  </a:cubicBezTo>
                  <a:lnTo>
                    <a:pt x="11" y="43"/>
                  </a:lnTo>
                  <a:cubicBezTo>
                    <a:pt x="3" y="36"/>
                    <a:pt x="0" y="26"/>
                    <a:pt x="4" y="16"/>
                  </a:cubicBezTo>
                  <a:cubicBezTo>
                    <a:pt x="7" y="7"/>
                    <a:pt x="16" y="0"/>
                    <a:pt x="26" y="0"/>
                  </a:cubicBezTo>
                  <a:lnTo>
                    <a:pt x="4506" y="0"/>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38" name="Rectangle 258"/>
            <p:cNvSpPr>
              <a:spLocks noChangeArrowheads="1"/>
            </p:cNvSpPr>
            <p:nvPr/>
          </p:nvSpPr>
          <p:spPr bwMode="auto">
            <a:xfrm>
              <a:off x="3037" y="3303"/>
              <a:ext cx="973"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Operationalise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39" name="Rectangle 257"/>
            <p:cNvSpPr>
              <a:spLocks noChangeArrowheads="1"/>
            </p:cNvSpPr>
            <p:nvPr/>
          </p:nvSpPr>
          <p:spPr bwMode="auto">
            <a:xfrm>
              <a:off x="3498" y="3512"/>
              <a:ext cx="192"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NII</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pic>
          <p:nvPicPr>
            <p:cNvPr id="240" name="Picture 256"/>
            <p:cNvPicPr>
              <a:picLocks noChangeAspect="1" noChangeArrowheads="1"/>
            </p:cNvPicPr>
            <p:nvPr/>
          </p:nvPicPr>
          <p:blipFill>
            <a:blip r:embed="rId32" cstate="print"/>
            <a:srcRect/>
            <a:stretch>
              <a:fillRect/>
            </a:stretch>
          </p:blipFill>
          <p:spPr bwMode="auto">
            <a:xfrm>
              <a:off x="821" y="4424"/>
              <a:ext cx="1173" cy="625"/>
            </a:xfrm>
            <a:prstGeom prst="rect">
              <a:avLst/>
            </a:prstGeom>
            <a:noFill/>
          </p:spPr>
        </p:pic>
        <p:pic>
          <p:nvPicPr>
            <p:cNvPr id="241" name="Picture 255"/>
            <p:cNvPicPr>
              <a:picLocks noChangeAspect="1" noChangeArrowheads="1"/>
            </p:cNvPicPr>
            <p:nvPr/>
          </p:nvPicPr>
          <p:blipFill>
            <a:blip r:embed="rId33" cstate="print"/>
            <a:srcRect/>
            <a:stretch>
              <a:fillRect/>
            </a:stretch>
          </p:blipFill>
          <p:spPr bwMode="auto">
            <a:xfrm>
              <a:off x="821" y="4424"/>
              <a:ext cx="1173" cy="625"/>
            </a:xfrm>
            <a:prstGeom prst="rect">
              <a:avLst/>
            </a:prstGeom>
            <a:noFill/>
          </p:spPr>
        </p:pic>
        <p:pic>
          <p:nvPicPr>
            <p:cNvPr id="242" name="Picture 254"/>
            <p:cNvPicPr>
              <a:picLocks noChangeAspect="1" noChangeArrowheads="1"/>
            </p:cNvPicPr>
            <p:nvPr/>
          </p:nvPicPr>
          <p:blipFill>
            <a:blip r:embed="rId34" cstate="print"/>
            <a:srcRect/>
            <a:stretch>
              <a:fillRect/>
            </a:stretch>
          </p:blipFill>
          <p:spPr bwMode="auto">
            <a:xfrm>
              <a:off x="874" y="4404"/>
              <a:ext cx="1087" cy="613"/>
            </a:xfrm>
            <a:prstGeom prst="rect">
              <a:avLst/>
            </a:prstGeom>
            <a:noFill/>
          </p:spPr>
        </p:pic>
        <p:pic>
          <p:nvPicPr>
            <p:cNvPr id="243" name="Picture 253"/>
            <p:cNvPicPr>
              <a:picLocks noChangeAspect="1" noChangeArrowheads="1"/>
            </p:cNvPicPr>
            <p:nvPr/>
          </p:nvPicPr>
          <p:blipFill>
            <a:blip r:embed="rId35" cstate="print"/>
            <a:srcRect/>
            <a:stretch>
              <a:fillRect/>
            </a:stretch>
          </p:blipFill>
          <p:spPr bwMode="auto">
            <a:xfrm>
              <a:off x="874" y="4404"/>
              <a:ext cx="1087" cy="613"/>
            </a:xfrm>
            <a:prstGeom prst="rect">
              <a:avLst/>
            </a:prstGeom>
            <a:noFill/>
          </p:spPr>
        </p:pic>
        <p:pic>
          <p:nvPicPr>
            <p:cNvPr id="244" name="Picture 252"/>
            <p:cNvPicPr>
              <a:picLocks noChangeAspect="1" noChangeArrowheads="1"/>
            </p:cNvPicPr>
            <p:nvPr/>
          </p:nvPicPr>
          <p:blipFill>
            <a:blip r:embed="rId36" cstate="print"/>
            <a:srcRect/>
            <a:stretch>
              <a:fillRect/>
            </a:stretch>
          </p:blipFill>
          <p:spPr bwMode="auto">
            <a:xfrm>
              <a:off x="868" y="4450"/>
              <a:ext cx="1080" cy="534"/>
            </a:xfrm>
            <a:prstGeom prst="rect">
              <a:avLst/>
            </a:prstGeom>
            <a:noFill/>
          </p:spPr>
        </p:pic>
        <p:sp>
          <p:nvSpPr>
            <p:cNvPr id="245" name="Freeform 251"/>
            <p:cNvSpPr>
              <a:spLocks noEditPoints="1"/>
            </p:cNvSpPr>
            <p:nvPr/>
          </p:nvSpPr>
          <p:spPr bwMode="auto">
            <a:xfrm>
              <a:off x="864" y="4447"/>
              <a:ext cx="1080" cy="533"/>
            </a:xfrm>
            <a:custGeom>
              <a:avLst/>
              <a:gdLst/>
              <a:ahLst/>
              <a:cxnLst>
                <a:cxn ang="0">
                  <a:pos x="5" y="177"/>
                </a:cxn>
                <a:cxn ang="0">
                  <a:pos x="38" y="99"/>
                </a:cxn>
                <a:cxn ang="0">
                  <a:pos x="66" y="65"/>
                </a:cxn>
                <a:cxn ang="0">
                  <a:pos x="136" y="18"/>
                </a:cxn>
                <a:cxn ang="0">
                  <a:pos x="179" y="4"/>
                </a:cxn>
                <a:cxn ang="0">
                  <a:pos x="2447" y="4"/>
                </a:cxn>
                <a:cxn ang="0">
                  <a:pos x="2490" y="18"/>
                </a:cxn>
                <a:cxn ang="0">
                  <a:pos x="2560" y="65"/>
                </a:cxn>
                <a:cxn ang="0">
                  <a:pos x="2588" y="99"/>
                </a:cxn>
                <a:cxn ang="0">
                  <a:pos x="2620" y="177"/>
                </a:cxn>
                <a:cxn ang="0">
                  <a:pos x="2624" y="1075"/>
                </a:cxn>
                <a:cxn ang="0">
                  <a:pos x="2607" y="1161"/>
                </a:cxn>
                <a:cxn ang="0">
                  <a:pos x="2587" y="1200"/>
                </a:cxn>
                <a:cxn ang="0">
                  <a:pos x="2528" y="1259"/>
                </a:cxn>
                <a:cxn ang="0">
                  <a:pos x="2489" y="1279"/>
                </a:cxn>
                <a:cxn ang="0">
                  <a:pos x="2404"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444" y="1277"/>
                </a:cxn>
                <a:cxn ang="0">
                  <a:pos x="2519" y="1245"/>
                </a:cxn>
                <a:cxn ang="0">
                  <a:pos x="2548" y="1221"/>
                </a:cxn>
                <a:cxn ang="0">
                  <a:pos x="2592" y="1155"/>
                </a:cxn>
                <a:cxn ang="0">
                  <a:pos x="2604" y="1118"/>
                </a:cxn>
                <a:cxn ang="0">
                  <a:pos x="2604" y="180"/>
                </a:cxn>
                <a:cxn ang="0">
                  <a:pos x="2592" y="143"/>
                </a:cxn>
                <a:cxn ang="0">
                  <a:pos x="2548" y="77"/>
                </a:cxn>
                <a:cxn ang="0">
                  <a:pos x="2519" y="52"/>
                </a:cxn>
                <a:cxn ang="0">
                  <a:pos x="2444" y="20"/>
                </a:cxn>
                <a:cxn ang="0">
                  <a:pos x="223" y="16"/>
                </a:cxn>
                <a:cxn ang="0">
                  <a:pos x="142" y="33"/>
                </a:cxn>
                <a:cxn ang="0">
                  <a:pos x="108" y="52"/>
                </a:cxn>
                <a:cxn ang="0">
                  <a:pos x="52" y="108"/>
                </a:cxn>
                <a:cxn ang="0">
                  <a:pos x="33" y="142"/>
                </a:cxn>
                <a:cxn ang="0">
                  <a:pos x="16" y="222"/>
                </a:cxn>
              </a:cxnLst>
              <a:rect l="0" t="0" r="r" b="b"/>
              <a:pathLst>
                <a:path w="2624"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403" y="0"/>
                  </a:lnTo>
                  <a:lnTo>
                    <a:pt x="2447" y="4"/>
                  </a:lnTo>
                  <a:cubicBezTo>
                    <a:pt x="2448" y="5"/>
                    <a:pt x="2448" y="5"/>
                    <a:pt x="2449" y="5"/>
                  </a:cubicBezTo>
                  <a:lnTo>
                    <a:pt x="2489" y="18"/>
                  </a:lnTo>
                  <a:cubicBezTo>
                    <a:pt x="2489" y="18"/>
                    <a:pt x="2490" y="18"/>
                    <a:pt x="2490" y="18"/>
                  </a:cubicBezTo>
                  <a:lnTo>
                    <a:pt x="2526" y="38"/>
                  </a:lnTo>
                  <a:cubicBezTo>
                    <a:pt x="2527" y="39"/>
                    <a:pt x="2527" y="39"/>
                    <a:pt x="2528" y="39"/>
                  </a:cubicBezTo>
                  <a:lnTo>
                    <a:pt x="2560" y="65"/>
                  </a:lnTo>
                  <a:cubicBezTo>
                    <a:pt x="2560" y="66"/>
                    <a:pt x="2560" y="66"/>
                    <a:pt x="2561" y="66"/>
                  </a:cubicBezTo>
                  <a:lnTo>
                    <a:pt x="2587" y="97"/>
                  </a:lnTo>
                  <a:cubicBezTo>
                    <a:pt x="2587" y="98"/>
                    <a:pt x="2587" y="98"/>
                    <a:pt x="2588" y="99"/>
                  </a:cubicBezTo>
                  <a:lnTo>
                    <a:pt x="2607" y="136"/>
                  </a:lnTo>
                  <a:cubicBezTo>
                    <a:pt x="2607" y="136"/>
                    <a:pt x="2607" y="137"/>
                    <a:pt x="2607" y="137"/>
                  </a:cubicBezTo>
                  <a:lnTo>
                    <a:pt x="2620" y="177"/>
                  </a:lnTo>
                  <a:cubicBezTo>
                    <a:pt x="2620" y="178"/>
                    <a:pt x="2620" y="178"/>
                    <a:pt x="2620" y="179"/>
                  </a:cubicBezTo>
                  <a:lnTo>
                    <a:pt x="2624" y="222"/>
                  </a:lnTo>
                  <a:lnTo>
                    <a:pt x="2624" y="1075"/>
                  </a:lnTo>
                  <a:lnTo>
                    <a:pt x="2620" y="1119"/>
                  </a:lnTo>
                  <a:cubicBezTo>
                    <a:pt x="2620" y="1120"/>
                    <a:pt x="2620" y="1120"/>
                    <a:pt x="2620" y="1121"/>
                  </a:cubicBezTo>
                  <a:lnTo>
                    <a:pt x="2607" y="1161"/>
                  </a:lnTo>
                  <a:cubicBezTo>
                    <a:pt x="2607" y="1161"/>
                    <a:pt x="2607" y="1162"/>
                    <a:pt x="2607" y="1162"/>
                  </a:cubicBezTo>
                  <a:lnTo>
                    <a:pt x="2588" y="1198"/>
                  </a:lnTo>
                  <a:cubicBezTo>
                    <a:pt x="2587" y="1199"/>
                    <a:pt x="2587" y="1199"/>
                    <a:pt x="2587" y="1200"/>
                  </a:cubicBezTo>
                  <a:lnTo>
                    <a:pt x="2561" y="1232"/>
                  </a:lnTo>
                  <a:cubicBezTo>
                    <a:pt x="2560" y="1232"/>
                    <a:pt x="2560" y="1232"/>
                    <a:pt x="2560" y="1233"/>
                  </a:cubicBezTo>
                  <a:lnTo>
                    <a:pt x="2528" y="1259"/>
                  </a:lnTo>
                  <a:cubicBezTo>
                    <a:pt x="2527" y="1259"/>
                    <a:pt x="2527" y="1259"/>
                    <a:pt x="2526" y="1260"/>
                  </a:cubicBezTo>
                  <a:lnTo>
                    <a:pt x="2490" y="1279"/>
                  </a:lnTo>
                  <a:cubicBezTo>
                    <a:pt x="2490" y="1279"/>
                    <a:pt x="2489" y="1279"/>
                    <a:pt x="2489" y="1279"/>
                  </a:cubicBezTo>
                  <a:lnTo>
                    <a:pt x="2449" y="1292"/>
                  </a:lnTo>
                  <a:cubicBezTo>
                    <a:pt x="2448" y="1292"/>
                    <a:pt x="2448" y="1292"/>
                    <a:pt x="2447" y="1292"/>
                  </a:cubicBezTo>
                  <a:lnTo>
                    <a:pt x="2404"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403" y="1280"/>
                  </a:lnTo>
                  <a:lnTo>
                    <a:pt x="2446" y="1276"/>
                  </a:lnTo>
                  <a:lnTo>
                    <a:pt x="2444" y="1277"/>
                  </a:lnTo>
                  <a:lnTo>
                    <a:pt x="2484" y="1264"/>
                  </a:lnTo>
                  <a:lnTo>
                    <a:pt x="2483" y="1264"/>
                  </a:lnTo>
                  <a:lnTo>
                    <a:pt x="2519" y="1245"/>
                  </a:lnTo>
                  <a:lnTo>
                    <a:pt x="2517" y="1246"/>
                  </a:lnTo>
                  <a:lnTo>
                    <a:pt x="2549" y="1220"/>
                  </a:lnTo>
                  <a:lnTo>
                    <a:pt x="2548" y="1221"/>
                  </a:lnTo>
                  <a:lnTo>
                    <a:pt x="2574" y="1189"/>
                  </a:lnTo>
                  <a:lnTo>
                    <a:pt x="2573" y="1191"/>
                  </a:lnTo>
                  <a:lnTo>
                    <a:pt x="2592" y="1155"/>
                  </a:lnTo>
                  <a:lnTo>
                    <a:pt x="2592" y="1156"/>
                  </a:lnTo>
                  <a:lnTo>
                    <a:pt x="2605" y="1116"/>
                  </a:lnTo>
                  <a:lnTo>
                    <a:pt x="2604" y="1118"/>
                  </a:lnTo>
                  <a:lnTo>
                    <a:pt x="2608" y="1075"/>
                  </a:lnTo>
                  <a:lnTo>
                    <a:pt x="2608" y="223"/>
                  </a:lnTo>
                  <a:lnTo>
                    <a:pt x="2604" y="180"/>
                  </a:lnTo>
                  <a:lnTo>
                    <a:pt x="2605" y="182"/>
                  </a:lnTo>
                  <a:lnTo>
                    <a:pt x="2592" y="142"/>
                  </a:lnTo>
                  <a:lnTo>
                    <a:pt x="2592" y="143"/>
                  </a:lnTo>
                  <a:lnTo>
                    <a:pt x="2573" y="106"/>
                  </a:lnTo>
                  <a:lnTo>
                    <a:pt x="2574" y="108"/>
                  </a:lnTo>
                  <a:lnTo>
                    <a:pt x="2548" y="77"/>
                  </a:lnTo>
                  <a:lnTo>
                    <a:pt x="2549" y="78"/>
                  </a:lnTo>
                  <a:lnTo>
                    <a:pt x="2517" y="52"/>
                  </a:lnTo>
                  <a:lnTo>
                    <a:pt x="2519" y="52"/>
                  </a:lnTo>
                  <a:lnTo>
                    <a:pt x="2483" y="32"/>
                  </a:lnTo>
                  <a:lnTo>
                    <a:pt x="2484" y="33"/>
                  </a:lnTo>
                  <a:lnTo>
                    <a:pt x="2444" y="20"/>
                  </a:lnTo>
                  <a:lnTo>
                    <a:pt x="2446" y="20"/>
                  </a:lnTo>
                  <a:lnTo>
                    <a:pt x="2403"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46" name="Rectangle 250"/>
            <p:cNvSpPr>
              <a:spLocks noChangeArrowheads="1"/>
            </p:cNvSpPr>
            <p:nvPr/>
          </p:nvSpPr>
          <p:spPr bwMode="auto">
            <a:xfrm>
              <a:off x="1218" y="4484"/>
              <a:ext cx="43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State /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47" name="Rectangle 249"/>
            <p:cNvSpPr>
              <a:spLocks noChangeArrowheads="1"/>
            </p:cNvSpPr>
            <p:nvPr/>
          </p:nvSpPr>
          <p:spPr bwMode="auto">
            <a:xfrm>
              <a:off x="1000" y="4642"/>
              <a:ext cx="86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National Data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8" name="Rectangle 248"/>
            <p:cNvSpPr>
              <a:spLocks noChangeArrowheads="1"/>
            </p:cNvSpPr>
            <p:nvPr/>
          </p:nvSpPr>
          <p:spPr bwMode="auto">
            <a:xfrm>
              <a:off x="1205" y="4800"/>
              <a:ext cx="64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Centre Etc</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49" name="Picture 247"/>
            <p:cNvPicPr>
              <a:picLocks noChangeAspect="1" noChangeArrowheads="1"/>
            </p:cNvPicPr>
            <p:nvPr/>
          </p:nvPicPr>
          <p:blipFill>
            <a:blip r:embed="rId37" cstate="print"/>
            <a:srcRect/>
            <a:stretch>
              <a:fillRect/>
            </a:stretch>
          </p:blipFill>
          <p:spPr bwMode="auto">
            <a:xfrm>
              <a:off x="2448" y="4424"/>
              <a:ext cx="1285" cy="625"/>
            </a:xfrm>
            <a:prstGeom prst="rect">
              <a:avLst/>
            </a:prstGeom>
            <a:noFill/>
          </p:spPr>
        </p:pic>
        <p:pic>
          <p:nvPicPr>
            <p:cNvPr id="250" name="Picture 246"/>
            <p:cNvPicPr>
              <a:picLocks noChangeAspect="1" noChangeArrowheads="1"/>
            </p:cNvPicPr>
            <p:nvPr/>
          </p:nvPicPr>
          <p:blipFill>
            <a:blip r:embed="rId38" cstate="print"/>
            <a:srcRect/>
            <a:stretch>
              <a:fillRect/>
            </a:stretch>
          </p:blipFill>
          <p:spPr bwMode="auto">
            <a:xfrm>
              <a:off x="2448" y="4424"/>
              <a:ext cx="1285" cy="625"/>
            </a:xfrm>
            <a:prstGeom prst="rect">
              <a:avLst/>
            </a:prstGeom>
            <a:noFill/>
          </p:spPr>
        </p:pic>
        <p:pic>
          <p:nvPicPr>
            <p:cNvPr id="251" name="Picture 245"/>
            <p:cNvPicPr>
              <a:picLocks noChangeAspect="1" noChangeArrowheads="1"/>
            </p:cNvPicPr>
            <p:nvPr/>
          </p:nvPicPr>
          <p:blipFill>
            <a:blip r:embed="rId39" cstate="print"/>
            <a:srcRect/>
            <a:stretch>
              <a:fillRect/>
            </a:stretch>
          </p:blipFill>
          <p:spPr bwMode="auto">
            <a:xfrm>
              <a:off x="2494" y="4483"/>
              <a:ext cx="1186" cy="455"/>
            </a:xfrm>
            <a:prstGeom prst="rect">
              <a:avLst/>
            </a:prstGeom>
            <a:noFill/>
          </p:spPr>
        </p:pic>
        <p:pic>
          <p:nvPicPr>
            <p:cNvPr id="252" name="Picture 244"/>
            <p:cNvPicPr>
              <a:picLocks noChangeAspect="1" noChangeArrowheads="1"/>
            </p:cNvPicPr>
            <p:nvPr/>
          </p:nvPicPr>
          <p:blipFill>
            <a:blip r:embed="rId40" cstate="print"/>
            <a:srcRect/>
            <a:stretch>
              <a:fillRect/>
            </a:stretch>
          </p:blipFill>
          <p:spPr bwMode="auto">
            <a:xfrm>
              <a:off x="2494" y="4483"/>
              <a:ext cx="1186" cy="455"/>
            </a:xfrm>
            <a:prstGeom prst="rect">
              <a:avLst/>
            </a:prstGeom>
            <a:noFill/>
          </p:spPr>
        </p:pic>
        <p:pic>
          <p:nvPicPr>
            <p:cNvPr id="253" name="Picture 243"/>
            <p:cNvPicPr>
              <a:picLocks noChangeAspect="1" noChangeArrowheads="1"/>
            </p:cNvPicPr>
            <p:nvPr/>
          </p:nvPicPr>
          <p:blipFill>
            <a:blip r:embed="rId41" cstate="print"/>
            <a:srcRect/>
            <a:stretch>
              <a:fillRect/>
            </a:stretch>
          </p:blipFill>
          <p:spPr bwMode="auto">
            <a:xfrm>
              <a:off x="2495" y="4450"/>
              <a:ext cx="1192" cy="534"/>
            </a:xfrm>
            <a:prstGeom prst="rect">
              <a:avLst/>
            </a:prstGeom>
            <a:noFill/>
          </p:spPr>
        </p:pic>
        <p:sp>
          <p:nvSpPr>
            <p:cNvPr id="254" name="Freeform 242"/>
            <p:cNvSpPr>
              <a:spLocks noEditPoints="1"/>
            </p:cNvSpPr>
            <p:nvPr/>
          </p:nvSpPr>
          <p:spPr bwMode="auto">
            <a:xfrm>
              <a:off x="2491" y="4447"/>
              <a:ext cx="1192" cy="533"/>
            </a:xfrm>
            <a:custGeom>
              <a:avLst/>
              <a:gdLst/>
              <a:ahLst/>
              <a:cxnLst>
                <a:cxn ang="0">
                  <a:pos x="5" y="177"/>
                </a:cxn>
                <a:cxn ang="0">
                  <a:pos x="38" y="99"/>
                </a:cxn>
                <a:cxn ang="0">
                  <a:pos x="66" y="65"/>
                </a:cxn>
                <a:cxn ang="0">
                  <a:pos x="136" y="18"/>
                </a:cxn>
                <a:cxn ang="0">
                  <a:pos x="179" y="4"/>
                </a:cxn>
                <a:cxn ang="0">
                  <a:pos x="2719" y="4"/>
                </a:cxn>
                <a:cxn ang="0">
                  <a:pos x="2762" y="18"/>
                </a:cxn>
                <a:cxn ang="0">
                  <a:pos x="2832" y="65"/>
                </a:cxn>
                <a:cxn ang="0">
                  <a:pos x="2860" y="99"/>
                </a:cxn>
                <a:cxn ang="0">
                  <a:pos x="2892" y="177"/>
                </a:cxn>
                <a:cxn ang="0">
                  <a:pos x="2896" y="1075"/>
                </a:cxn>
                <a:cxn ang="0">
                  <a:pos x="2879" y="1161"/>
                </a:cxn>
                <a:cxn ang="0">
                  <a:pos x="2859" y="1200"/>
                </a:cxn>
                <a:cxn ang="0">
                  <a:pos x="2800" y="1259"/>
                </a:cxn>
                <a:cxn ang="0">
                  <a:pos x="2761" y="1279"/>
                </a:cxn>
                <a:cxn ang="0">
                  <a:pos x="2676"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716" y="1277"/>
                </a:cxn>
                <a:cxn ang="0">
                  <a:pos x="2791" y="1245"/>
                </a:cxn>
                <a:cxn ang="0">
                  <a:pos x="2820" y="1221"/>
                </a:cxn>
                <a:cxn ang="0">
                  <a:pos x="2864" y="1155"/>
                </a:cxn>
                <a:cxn ang="0">
                  <a:pos x="2876" y="1118"/>
                </a:cxn>
                <a:cxn ang="0">
                  <a:pos x="2876" y="180"/>
                </a:cxn>
                <a:cxn ang="0">
                  <a:pos x="2864" y="143"/>
                </a:cxn>
                <a:cxn ang="0">
                  <a:pos x="2820" y="77"/>
                </a:cxn>
                <a:cxn ang="0">
                  <a:pos x="2791" y="52"/>
                </a:cxn>
                <a:cxn ang="0">
                  <a:pos x="2716" y="20"/>
                </a:cxn>
                <a:cxn ang="0">
                  <a:pos x="223" y="16"/>
                </a:cxn>
                <a:cxn ang="0">
                  <a:pos x="142" y="33"/>
                </a:cxn>
                <a:cxn ang="0">
                  <a:pos x="108" y="52"/>
                </a:cxn>
                <a:cxn ang="0">
                  <a:pos x="52" y="108"/>
                </a:cxn>
                <a:cxn ang="0">
                  <a:pos x="33" y="142"/>
                </a:cxn>
                <a:cxn ang="0">
                  <a:pos x="16" y="222"/>
                </a:cxn>
              </a:cxnLst>
              <a:rect l="0" t="0" r="r" b="b"/>
              <a:pathLst>
                <a:path w="2896"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675" y="0"/>
                  </a:lnTo>
                  <a:lnTo>
                    <a:pt x="2719" y="4"/>
                  </a:lnTo>
                  <a:cubicBezTo>
                    <a:pt x="2720" y="5"/>
                    <a:pt x="2720" y="5"/>
                    <a:pt x="2721" y="5"/>
                  </a:cubicBezTo>
                  <a:lnTo>
                    <a:pt x="2761" y="18"/>
                  </a:lnTo>
                  <a:cubicBezTo>
                    <a:pt x="2761" y="18"/>
                    <a:pt x="2762" y="18"/>
                    <a:pt x="2762" y="18"/>
                  </a:cubicBezTo>
                  <a:lnTo>
                    <a:pt x="2798" y="38"/>
                  </a:lnTo>
                  <a:cubicBezTo>
                    <a:pt x="2799" y="39"/>
                    <a:pt x="2799" y="39"/>
                    <a:pt x="2800" y="39"/>
                  </a:cubicBezTo>
                  <a:lnTo>
                    <a:pt x="2832" y="65"/>
                  </a:lnTo>
                  <a:cubicBezTo>
                    <a:pt x="2832" y="66"/>
                    <a:pt x="2832" y="66"/>
                    <a:pt x="2833" y="66"/>
                  </a:cubicBezTo>
                  <a:lnTo>
                    <a:pt x="2859" y="97"/>
                  </a:lnTo>
                  <a:cubicBezTo>
                    <a:pt x="2859" y="98"/>
                    <a:pt x="2859" y="98"/>
                    <a:pt x="2860" y="99"/>
                  </a:cubicBezTo>
                  <a:lnTo>
                    <a:pt x="2879" y="136"/>
                  </a:lnTo>
                  <a:cubicBezTo>
                    <a:pt x="2879" y="136"/>
                    <a:pt x="2879" y="137"/>
                    <a:pt x="2879" y="137"/>
                  </a:cubicBezTo>
                  <a:lnTo>
                    <a:pt x="2892" y="177"/>
                  </a:lnTo>
                  <a:cubicBezTo>
                    <a:pt x="2892" y="178"/>
                    <a:pt x="2892" y="178"/>
                    <a:pt x="2892" y="179"/>
                  </a:cubicBezTo>
                  <a:lnTo>
                    <a:pt x="2896" y="222"/>
                  </a:lnTo>
                  <a:lnTo>
                    <a:pt x="2896" y="1075"/>
                  </a:lnTo>
                  <a:lnTo>
                    <a:pt x="2892" y="1119"/>
                  </a:lnTo>
                  <a:cubicBezTo>
                    <a:pt x="2892" y="1120"/>
                    <a:pt x="2892" y="1120"/>
                    <a:pt x="2892" y="1121"/>
                  </a:cubicBezTo>
                  <a:lnTo>
                    <a:pt x="2879" y="1161"/>
                  </a:lnTo>
                  <a:cubicBezTo>
                    <a:pt x="2879" y="1161"/>
                    <a:pt x="2879" y="1162"/>
                    <a:pt x="2879" y="1162"/>
                  </a:cubicBezTo>
                  <a:lnTo>
                    <a:pt x="2860" y="1198"/>
                  </a:lnTo>
                  <a:cubicBezTo>
                    <a:pt x="2859" y="1199"/>
                    <a:pt x="2859" y="1199"/>
                    <a:pt x="2859" y="1200"/>
                  </a:cubicBezTo>
                  <a:lnTo>
                    <a:pt x="2833" y="1232"/>
                  </a:lnTo>
                  <a:cubicBezTo>
                    <a:pt x="2832" y="1232"/>
                    <a:pt x="2832" y="1232"/>
                    <a:pt x="2832" y="1233"/>
                  </a:cubicBezTo>
                  <a:lnTo>
                    <a:pt x="2800" y="1259"/>
                  </a:lnTo>
                  <a:cubicBezTo>
                    <a:pt x="2799" y="1259"/>
                    <a:pt x="2799" y="1259"/>
                    <a:pt x="2798" y="1260"/>
                  </a:cubicBezTo>
                  <a:lnTo>
                    <a:pt x="2762" y="1279"/>
                  </a:lnTo>
                  <a:cubicBezTo>
                    <a:pt x="2762" y="1279"/>
                    <a:pt x="2761" y="1279"/>
                    <a:pt x="2761" y="1279"/>
                  </a:cubicBezTo>
                  <a:lnTo>
                    <a:pt x="2721" y="1292"/>
                  </a:lnTo>
                  <a:cubicBezTo>
                    <a:pt x="2720" y="1292"/>
                    <a:pt x="2720" y="1292"/>
                    <a:pt x="2719" y="1292"/>
                  </a:cubicBezTo>
                  <a:lnTo>
                    <a:pt x="2676"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675" y="1280"/>
                  </a:lnTo>
                  <a:lnTo>
                    <a:pt x="2718" y="1276"/>
                  </a:lnTo>
                  <a:lnTo>
                    <a:pt x="2716" y="1277"/>
                  </a:lnTo>
                  <a:lnTo>
                    <a:pt x="2756" y="1264"/>
                  </a:lnTo>
                  <a:lnTo>
                    <a:pt x="2755" y="1264"/>
                  </a:lnTo>
                  <a:lnTo>
                    <a:pt x="2791" y="1245"/>
                  </a:lnTo>
                  <a:lnTo>
                    <a:pt x="2789" y="1246"/>
                  </a:lnTo>
                  <a:lnTo>
                    <a:pt x="2821" y="1220"/>
                  </a:lnTo>
                  <a:lnTo>
                    <a:pt x="2820" y="1221"/>
                  </a:lnTo>
                  <a:lnTo>
                    <a:pt x="2846" y="1189"/>
                  </a:lnTo>
                  <a:lnTo>
                    <a:pt x="2845" y="1191"/>
                  </a:lnTo>
                  <a:lnTo>
                    <a:pt x="2864" y="1155"/>
                  </a:lnTo>
                  <a:lnTo>
                    <a:pt x="2864" y="1156"/>
                  </a:lnTo>
                  <a:lnTo>
                    <a:pt x="2877" y="1116"/>
                  </a:lnTo>
                  <a:lnTo>
                    <a:pt x="2876" y="1118"/>
                  </a:lnTo>
                  <a:lnTo>
                    <a:pt x="2880" y="1075"/>
                  </a:lnTo>
                  <a:lnTo>
                    <a:pt x="2880" y="223"/>
                  </a:lnTo>
                  <a:lnTo>
                    <a:pt x="2876" y="180"/>
                  </a:lnTo>
                  <a:lnTo>
                    <a:pt x="2877" y="182"/>
                  </a:lnTo>
                  <a:lnTo>
                    <a:pt x="2864" y="142"/>
                  </a:lnTo>
                  <a:lnTo>
                    <a:pt x="2864" y="143"/>
                  </a:lnTo>
                  <a:lnTo>
                    <a:pt x="2845" y="106"/>
                  </a:lnTo>
                  <a:lnTo>
                    <a:pt x="2846" y="108"/>
                  </a:lnTo>
                  <a:lnTo>
                    <a:pt x="2820" y="77"/>
                  </a:lnTo>
                  <a:lnTo>
                    <a:pt x="2821" y="78"/>
                  </a:lnTo>
                  <a:lnTo>
                    <a:pt x="2789" y="52"/>
                  </a:lnTo>
                  <a:lnTo>
                    <a:pt x="2791" y="52"/>
                  </a:lnTo>
                  <a:lnTo>
                    <a:pt x="2755" y="32"/>
                  </a:lnTo>
                  <a:lnTo>
                    <a:pt x="2756" y="33"/>
                  </a:lnTo>
                  <a:lnTo>
                    <a:pt x="2716" y="20"/>
                  </a:lnTo>
                  <a:lnTo>
                    <a:pt x="2718" y="20"/>
                  </a:lnTo>
                  <a:lnTo>
                    <a:pt x="2675"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55" name="Rectangle 241"/>
            <p:cNvSpPr>
              <a:spLocks noChangeArrowheads="1"/>
            </p:cNvSpPr>
            <p:nvPr/>
          </p:nvSpPr>
          <p:spPr bwMode="auto">
            <a:xfrm>
              <a:off x="2685" y="4479"/>
              <a:ext cx="81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SWAN/NKN/ </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 name="Rectangle 240"/>
            <p:cNvSpPr>
              <a:spLocks noChangeArrowheads="1"/>
            </p:cNvSpPr>
            <p:nvPr/>
          </p:nvSpPr>
          <p:spPr bwMode="auto">
            <a:xfrm>
              <a:off x="2619" y="4637"/>
              <a:ext cx="1018" cy="313"/>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000000"/>
                  </a:solidFill>
                  <a:effectLst/>
                  <a:latin typeface="Arial" pitchFamily="34" charset="0"/>
                  <a:ea typeface="SimSun" pitchFamily="2" charset="-122"/>
                  <a:cs typeface="Georgia" pitchFamily="18" charset="0"/>
                </a:rPr>
                <a:t>NICNET/NOFN Etc</a:t>
              </a:r>
              <a:endParaRPr kumimoji="0" lang="en-US" altLang="zh-CN"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7" name="Picture 239"/>
            <p:cNvPicPr>
              <a:picLocks noChangeAspect="1" noChangeArrowheads="1"/>
            </p:cNvPicPr>
            <p:nvPr/>
          </p:nvPicPr>
          <p:blipFill>
            <a:blip r:embed="rId42" cstate="print"/>
            <a:srcRect/>
            <a:stretch>
              <a:fillRect/>
            </a:stretch>
          </p:blipFill>
          <p:spPr bwMode="auto">
            <a:xfrm>
              <a:off x="3924" y="4424"/>
              <a:ext cx="1324" cy="625"/>
            </a:xfrm>
            <a:prstGeom prst="rect">
              <a:avLst/>
            </a:prstGeom>
            <a:noFill/>
          </p:spPr>
        </p:pic>
        <p:pic>
          <p:nvPicPr>
            <p:cNvPr id="258" name="Picture 238"/>
            <p:cNvPicPr>
              <a:picLocks noChangeAspect="1" noChangeArrowheads="1"/>
            </p:cNvPicPr>
            <p:nvPr/>
          </p:nvPicPr>
          <p:blipFill>
            <a:blip r:embed="rId43" cstate="print"/>
            <a:srcRect/>
            <a:stretch>
              <a:fillRect/>
            </a:stretch>
          </p:blipFill>
          <p:spPr bwMode="auto">
            <a:xfrm>
              <a:off x="3924" y="4424"/>
              <a:ext cx="1324" cy="625"/>
            </a:xfrm>
            <a:prstGeom prst="rect">
              <a:avLst/>
            </a:prstGeom>
            <a:noFill/>
          </p:spPr>
        </p:pic>
        <p:pic>
          <p:nvPicPr>
            <p:cNvPr id="259" name="Picture 237"/>
            <p:cNvPicPr>
              <a:picLocks noChangeAspect="1" noChangeArrowheads="1"/>
            </p:cNvPicPr>
            <p:nvPr/>
          </p:nvPicPr>
          <p:blipFill>
            <a:blip r:embed="rId44" cstate="print"/>
            <a:srcRect/>
            <a:stretch>
              <a:fillRect/>
            </a:stretch>
          </p:blipFill>
          <p:spPr bwMode="auto">
            <a:xfrm>
              <a:off x="3990" y="4404"/>
              <a:ext cx="1185" cy="613"/>
            </a:xfrm>
            <a:prstGeom prst="rect">
              <a:avLst/>
            </a:prstGeom>
            <a:noFill/>
          </p:spPr>
        </p:pic>
        <p:pic>
          <p:nvPicPr>
            <p:cNvPr id="260" name="Picture 236"/>
            <p:cNvPicPr>
              <a:picLocks noChangeAspect="1" noChangeArrowheads="1"/>
            </p:cNvPicPr>
            <p:nvPr/>
          </p:nvPicPr>
          <p:blipFill>
            <a:blip r:embed="rId45" cstate="print"/>
            <a:srcRect/>
            <a:stretch>
              <a:fillRect/>
            </a:stretch>
          </p:blipFill>
          <p:spPr bwMode="auto">
            <a:xfrm>
              <a:off x="3990" y="4404"/>
              <a:ext cx="1185" cy="613"/>
            </a:xfrm>
            <a:prstGeom prst="rect">
              <a:avLst/>
            </a:prstGeom>
            <a:noFill/>
          </p:spPr>
        </p:pic>
        <p:pic>
          <p:nvPicPr>
            <p:cNvPr id="261" name="Picture 235"/>
            <p:cNvPicPr>
              <a:picLocks noChangeAspect="1" noChangeArrowheads="1"/>
            </p:cNvPicPr>
            <p:nvPr/>
          </p:nvPicPr>
          <p:blipFill>
            <a:blip r:embed="rId46" cstate="print"/>
            <a:srcRect/>
            <a:stretch>
              <a:fillRect/>
            </a:stretch>
          </p:blipFill>
          <p:spPr bwMode="auto">
            <a:xfrm>
              <a:off x="3970" y="4450"/>
              <a:ext cx="1232" cy="534"/>
            </a:xfrm>
            <a:prstGeom prst="rect">
              <a:avLst/>
            </a:prstGeom>
            <a:noFill/>
          </p:spPr>
        </p:pic>
        <p:sp>
          <p:nvSpPr>
            <p:cNvPr id="262" name="Freeform 234"/>
            <p:cNvSpPr>
              <a:spLocks noEditPoints="1"/>
            </p:cNvSpPr>
            <p:nvPr/>
          </p:nvSpPr>
          <p:spPr bwMode="auto">
            <a:xfrm>
              <a:off x="3967" y="4447"/>
              <a:ext cx="1231" cy="533"/>
            </a:xfrm>
            <a:custGeom>
              <a:avLst/>
              <a:gdLst/>
              <a:ahLst/>
              <a:cxnLst>
                <a:cxn ang="0">
                  <a:pos x="5" y="177"/>
                </a:cxn>
                <a:cxn ang="0">
                  <a:pos x="38" y="99"/>
                </a:cxn>
                <a:cxn ang="0">
                  <a:pos x="66" y="65"/>
                </a:cxn>
                <a:cxn ang="0">
                  <a:pos x="136" y="18"/>
                </a:cxn>
                <a:cxn ang="0">
                  <a:pos x="179" y="4"/>
                </a:cxn>
                <a:cxn ang="0">
                  <a:pos x="2815" y="4"/>
                </a:cxn>
                <a:cxn ang="0">
                  <a:pos x="2858" y="18"/>
                </a:cxn>
                <a:cxn ang="0">
                  <a:pos x="2928" y="65"/>
                </a:cxn>
                <a:cxn ang="0">
                  <a:pos x="2956" y="99"/>
                </a:cxn>
                <a:cxn ang="0">
                  <a:pos x="2988" y="177"/>
                </a:cxn>
                <a:cxn ang="0">
                  <a:pos x="2992" y="1075"/>
                </a:cxn>
                <a:cxn ang="0">
                  <a:pos x="2975" y="1161"/>
                </a:cxn>
                <a:cxn ang="0">
                  <a:pos x="2955" y="1200"/>
                </a:cxn>
                <a:cxn ang="0">
                  <a:pos x="2896" y="1259"/>
                </a:cxn>
                <a:cxn ang="0">
                  <a:pos x="2857" y="1279"/>
                </a:cxn>
                <a:cxn ang="0">
                  <a:pos x="2772"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812" y="1277"/>
                </a:cxn>
                <a:cxn ang="0">
                  <a:pos x="2887" y="1245"/>
                </a:cxn>
                <a:cxn ang="0">
                  <a:pos x="2916" y="1221"/>
                </a:cxn>
                <a:cxn ang="0">
                  <a:pos x="2960" y="1155"/>
                </a:cxn>
                <a:cxn ang="0">
                  <a:pos x="2972" y="1118"/>
                </a:cxn>
                <a:cxn ang="0">
                  <a:pos x="2972" y="180"/>
                </a:cxn>
                <a:cxn ang="0">
                  <a:pos x="2960" y="143"/>
                </a:cxn>
                <a:cxn ang="0">
                  <a:pos x="2916" y="77"/>
                </a:cxn>
                <a:cxn ang="0">
                  <a:pos x="2887" y="52"/>
                </a:cxn>
                <a:cxn ang="0">
                  <a:pos x="2812" y="20"/>
                </a:cxn>
                <a:cxn ang="0">
                  <a:pos x="223" y="16"/>
                </a:cxn>
                <a:cxn ang="0">
                  <a:pos x="142" y="33"/>
                </a:cxn>
                <a:cxn ang="0">
                  <a:pos x="108" y="52"/>
                </a:cxn>
                <a:cxn ang="0">
                  <a:pos x="52" y="108"/>
                </a:cxn>
                <a:cxn ang="0">
                  <a:pos x="33" y="142"/>
                </a:cxn>
                <a:cxn ang="0">
                  <a:pos x="16" y="222"/>
                </a:cxn>
              </a:cxnLst>
              <a:rect l="0" t="0" r="r" b="b"/>
              <a:pathLst>
                <a:path w="2992"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771" y="0"/>
                  </a:lnTo>
                  <a:lnTo>
                    <a:pt x="2815" y="4"/>
                  </a:lnTo>
                  <a:cubicBezTo>
                    <a:pt x="2816" y="5"/>
                    <a:pt x="2816" y="5"/>
                    <a:pt x="2817" y="5"/>
                  </a:cubicBezTo>
                  <a:lnTo>
                    <a:pt x="2857" y="18"/>
                  </a:lnTo>
                  <a:cubicBezTo>
                    <a:pt x="2857" y="18"/>
                    <a:pt x="2858" y="18"/>
                    <a:pt x="2858" y="18"/>
                  </a:cubicBezTo>
                  <a:lnTo>
                    <a:pt x="2894" y="38"/>
                  </a:lnTo>
                  <a:cubicBezTo>
                    <a:pt x="2895" y="39"/>
                    <a:pt x="2895" y="39"/>
                    <a:pt x="2896" y="39"/>
                  </a:cubicBezTo>
                  <a:lnTo>
                    <a:pt x="2928" y="65"/>
                  </a:lnTo>
                  <a:cubicBezTo>
                    <a:pt x="2928" y="66"/>
                    <a:pt x="2928" y="66"/>
                    <a:pt x="2929" y="66"/>
                  </a:cubicBezTo>
                  <a:lnTo>
                    <a:pt x="2955" y="97"/>
                  </a:lnTo>
                  <a:cubicBezTo>
                    <a:pt x="2955" y="98"/>
                    <a:pt x="2955" y="98"/>
                    <a:pt x="2956" y="99"/>
                  </a:cubicBezTo>
                  <a:lnTo>
                    <a:pt x="2975" y="136"/>
                  </a:lnTo>
                  <a:cubicBezTo>
                    <a:pt x="2975" y="136"/>
                    <a:pt x="2975" y="137"/>
                    <a:pt x="2975" y="137"/>
                  </a:cubicBezTo>
                  <a:lnTo>
                    <a:pt x="2988" y="177"/>
                  </a:lnTo>
                  <a:cubicBezTo>
                    <a:pt x="2988" y="178"/>
                    <a:pt x="2988" y="178"/>
                    <a:pt x="2988" y="179"/>
                  </a:cubicBezTo>
                  <a:lnTo>
                    <a:pt x="2992" y="222"/>
                  </a:lnTo>
                  <a:lnTo>
                    <a:pt x="2992" y="1075"/>
                  </a:lnTo>
                  <a:lnTo>
                    <a:pt x="2988" y="1119"/>
                  </a:lnTo>
                  <a:cubicBezTo>
                    <a:pt x="2988" y="1120"/>
                    <a:pt x="2988" y="1120"/>
                    <a:pt x="2988" y="1121"/>
                  </a:cubicBezTo>
                  <a:lnTo>
                    <a:pt x="2975" y="1161"/>
                  </a:lnTo>
                  <a:cubicBezTo>
                    <a:pt x="2975" y="1161"/>
                    <a:pt x="2975" y="1162"/>
                    <a:pt x="2975" y="1162"/>
                  </a:cubicBezTo>
                  <a:lnTo>
                    <a:pt x="2956" y="1198"/>
                  </a:lnTo>
                  <a:cubicBezTo>
                    <a:pt x="2955" y="1199"/>
                    <a:pt x="2955" y="1199"/>
                    <a:pt x="2955" y="1200"/>
                  </a:cubicBezTo>
                  <a:lnTo>
                    <a:pt x="2929" y="1232"/>
                  </a:lnTo>
                  <a:cubicBezTo>
                    <a:pt x="2928" y="1232"/>
                    <a:pt x="2928" y="1232"/>
                    <a:pt x="2928" y="1233"/>
                  </a:cubicBezTo>
                  <a:lnTo>
                    <a:pt x="2896" y="1259"/>
                  </a:lnTo>
                  <a:cubicBezTo>
                    <a:pt x="2895" y="1259"/>
                    <a:pt x="2895" y="1259"/>
                    <a:pt x="2894" y="1260"/>
                  </a:cubicBezTo>
                  <a:lnTo>
                    <a:pt x="2858" y="1279"/>
                  </a:lnTo>
                  <a:cubicBezTo>
                    <a:pt x="2858" y="1279"/>
                    <a:pt x="2857" y="1279"/>
                    <a:pt x="2857" y="1279"/>
                  </a:cubicBezTo>
                  <a:lnTo>
                    <a:pt x="2817" y="1292"/>
                  </a:lnTo>
                  <a:cubicBezTo>
                    <a:pt x="2816" y="1292"/>
                    <a:pt x="2816" y="1292"/>
                    <a:pt x="2815" y="1292"/>
                  </a:cubicBezTo>
                  <a:lnTo>
                    <a:pt x="2772"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771" y="1280"/>
                  </a:lnTo>
                  <a:lnTo>
                    <a:pt x="2814" y="1276"/>
                  </a:lnTo>
                  <a:lnTo>
                    <a:pt x="2812" y="1277"/>
                  </a:lnTo>
                  <a:lnTo>
                    <a:pt x="2852" y="1264"/>
                  </a:lnTo>
                  <a:lnTo>
                    <a:pt x="2851" y="1264"/>
                  </a:lnTo>
                  <a:lnTo>
                    <a:pt x="2887" y="1245"/>
                  </a:lnTo>
                  <a:lnTo>
                    <a:pt x="2885" y="1246"/>
                  </a:lnTo>
                  <a:lnTo>
                    <a:pt x="2917" y="1220"/>
                  </a:lnTo>
                  <a:lnTo>
                    <a:pt x="2916" y="1221"/>
                  </a:lnTo>
                  <a:lnTo>
                    <a:pt x="2942" y="1189"/>
                  </a:lnTo>
                  <a:lnTo>
                    <a:pt x="2941" y="1191"/>
                  </a:lnTo>
                  <a:lnTo>
                    <a:pt x="2960" y="1155"/>
                  </a:lnTo>
                  <a:lnTo>
                    <a:pt x="2960" y="1156"/>
                  </a:lnTo>
                  <a:lnTo>
                    <a:pt x="2973" y="1116"/>
                  </a:lnTo>
                  <a:lnTo>
                    <a:pt x="2972" y="1118"/>
                  </a:lnTo>
                  <a:lnTo>
                    <a:pt x="2976" y="1075"/>
                  </a:lnTo>
                  <a:lnTo>
                    <a:pt x="2976" y="223"/>
                  </a:lnTo>
                  <a:lnTo>
                    <a:pt x="2972" y="180"/>
                  </a:lnTo>
                  <a:lnTo>
                    <a:pt x="2973" y="182"/>
                  </a:lnTo>
                  <a:lnTo>
                    <a:pt x="2960" y="142"/>
                  </a:lnTo>
                  <a:lnTo>
                    <a:pt x="2960" y="143"/>
                  </a:lnTo>
                  <a:lnTo>
                    <a:pt x="2941" y="106"/>
                  </a:lnTo>
                  <a:lnTo>
                    <a:pt x="2942" y="108"/>
                  </a:lnTo>
                  <a:lnTo>
                    <a:pt x="2916" y="77"/>
                  </a:lnTo>
                  <a:lnTo>
                    <a:pt x="2917" y="78"/>
                  </a:lnTo>
                  <a:lnTo>
                    <a:pt x="2885" y="52"/>
                  </a:lnTo>
                  <a:lnTo>
                    <a:pt x="2887" y="52"/>
                  </a:lnTo>
                  <a:lnTo>
                    <a:pt x="2851" y="32"/>
                  </a:lnTo>
                  <a:lnTo>
                    <a:pt x="2852" y="33"/>
                  </a:lnTo>
                  <a:lnTo>
                    <a:pt x="2812" y="20"/>
                  </a:lnTo>
                  <a:lnTo>
                    <a:pt x="2814" y="20"/>
                  </a:lnTo>
                  <a:lnTo>
                    <a:pt x="2771"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63" name="Rectangle 233"/>
            <p:cNvSpPr>
              <a:spLocks noChangeArrowheads="1"/>
            </p:cNvSpPr>
            <p:nvPr/>
          </p:nvSpPr>
          <p:spPr bwMode="auto">
            <a:xfrm>
              <a:off x="4342" y="4484"/>
              <a:ext cx="531"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Security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64" name="Rectangle 232"/>
            <p:cNvSpPr>
              <a:spLocks noChangeArrowheads="1"/>
            </p:cNvSpPr>
            <p:nvPr/>
          </p:nvSpPr>
          <p:spPr bwMode="auto">
            <a:xfrm>
              <a:off x="4257" y="4642"/>
              <a:ext cx="70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Operations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65" name="Rectangle 231"/>
            <p:cNvSpPr>
              <a:spLocks noChangeArrowheads="1"/>
            </p:cNvSpPr>
            <p:nvPr/>
          </p:nvSpPr>
          <p:spPr bwMode="auto">
            <a:xfrm>
              <a:off x="4112" y="4800"/>
              <a:ext cx="1009"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Centre, NOC etc</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66" name="Rectangle 230"/>
            <p:cNvSpPr>
              <a:spLocks noChangeArrowheads="1"/>
            </p:cNvSpPr>
            <p:nvPr/>
          </p:nvSpPr>
          <p:spPr bwMode="auto">
            <a:xfrm>
              <a:off x="5893" y="1315"/>
              <a:ext cx="395" cy="6"/>
            </a:xfrm>
            <a:prstGeom prst="rect">
              <a:avLst/>
            </a:pr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67" name="Rectangle 229"/>
            <p:cNvSpPr>
              <a:spLocks noChangeArrowheads="1"/>
            </p:cNvSpPr>
            <p:nvPr/>
          </p:nvSpPr>
          <p:spPr bwMode="auto">
            <a:xfrm>
              <a:off x="3578" y="533"/>
              <a:ext cx="6" cy="395"/>
            </a:xfrm>
            <a:prstGeom prst="rect">
              <a:avLst/>
            </a:pr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pic>
          <p:nvPicPr>
            <p:cNvPr id="268" name="Picture 228"/>
            <p:cNvPicPr>
              <a:picLocks noChangeAspect="1" noChangeArrowheads="1"/>
            </p:cNvPicPr>
            <p:nvPr/>
          </p:nvPicPr>
          <p:blipFill>
            <a:blip r:embed="rId47" cstate="print"/>
            <a:srcRect/>
            <a:stretch>
              <a:fillRect/>
            </a:stretch>
          </p:blipFill>
          <p:spPr bwMode="auto">
            <a:xfrm>
              <a:off x="6403" y="2548"/>
              <a:ext cx="1086" cy="625"/>
            </a:xfrm>
            <a:prstGeom prst="rect">
              <a:avLst/>
            </a:prstGeom>
            <a:noFill/>
          </p:spPr>
        </p:pic>
        <p:pic>
          <p:nvPicPr>
            <p:cNvPr id="269" name="Picture 227"/>
            <p:cNvPicPr>
              <a:picLocks noChangeAspect="1" noChangeArrowheads="1"/>
            </p:cNvPicPr>
            <p:nvPr/>
          </p:nvPicPr>
          <p:blipFill>
            <a:blip r:embed="rId48" cstate="print"/>
            <a:srcRect/>
            <a:stretch>
              <a:fillRect/>
            </a:stretch>
          </p:blipFill>
          <p:spPr bwMode="auto">
            <a:xfrm>
              <a:off x="6402" y="2548"/>
              <a:ext cx="1087" cy="625"/>
            </a:xfrm>
            <a:prstGeom prst="rect">
              <a:avLst/>
            </a:prstGeom>
            <a:noFill/>
          </p:spPr>
        </p:pic>
        <p:pic>
          <p:nvPicPr>
            <p:cNvPr id="270" name="Picture 226"/>
            <p:cNvPicPr>
              <a:picLocks noChangeAspect="1" noChangeArrowheads="1"/>
            </p:cNvPicPr>
            <p:nvPr/>
          </p:nvPicPr>
          <p:blipFill>
            <a:blip r:embed="rId49" cstate="print"/>
            <a:srcRect/>
            <a:stretch>
              <a:fillRect/>
            </a:stretch>
          </p:blipFill>
          <p:spPr bwMode="auto">
            <a:xfrm>
              <a:off x="6462" y="2607"/>
              <a:ext cx="955" cy="454"/>
            </a:xfrm>
            <a:prstGeom prst="rect">
              <a:avLst/>
            </a:prstGeom>
            <a:noFill/>
          </p:spPr>
        </p:pic>
        <p:pic>
          <p:nvPicPr>
            <p:cNvPr id="271" name="Picture 225"/>
            <p:cNvPicPr>
              <a:picLocks noChangeAspect="1" noChangeArrowheads="1"/>
            </p:cNvPicPr>
            <p:nvPr/>
          </p:nvPicPr>
          <p:blipFill>
            <a:blip r:embed="rId50" cstate="print"/>
            <a:srcRect/>
            <a:stretch>
              <a:fillRect/>
            </a:stretch>
          </p:blipFill>
          <p:spPr bwMode="auto">
            <a:xfrm>
              <a:off x="6462" y="2607"/>
              <a:ext cx="955" cy="454"/>
            </a:xfrm>
            <a:prstGeom prst="rect">
              <a:avLst/>
            </a:prstGeom>
            <a:noFill/>
          </p:spPr>
        </p:pic>
        <p:pic>
          <p:nvPicPr>
            <p:cNvPr id="272" name="Picture 224"/>
            <p:cNvPicPr>
              <a:picLocks noChangeAspect="1" noChangeArrowheads="1"/>
            </p:cNvPicPr>
            <p:nvPr/>
          </p:nvPicPr>
          <p:blipFill>
            <a:blip r:embed="rId51" cstate="print"/>
            <a:srcRect/>
            <a:stretch>
              <a:fillRect/>
            </a:stretch>
          </p:blipFill>
          <p:spPr bwMode="auto">
            <a:xfrm>
              <a:off x="6449" y="2574"/>
              <a:ext cx="994" cy="533"/>
            </a:xfrm>
            <a:prstGeom prst="rect">
              <a:avLst/>
            </a:prstGeom>
            <a:noFill/>
          </p:spPr>
        </p:pic>
        <p:sp>
          <p:nvSpPr>
            <p:cNvPr id="273" name="Freeform 223"/>
            <p:cNvSpPr>
              <a:spLocks noEditPoints="1"/>
            </p:cNvSpPr>
            <p:nvPr/>
          </p:nvSpPr>
          <p:spPr bwMode="auto">
            <a:xfrm>
              <a:off x="6445" y="2571"/>
              <a:ext cx="995" cy="533"/>
            </a:xfrm>
            <a:custGeom>
              <a:avLst/>
              <a:gdLst/>
              <a:ahLst/>
              <a:cxnLst>
                <a:cxn ang="0">
                  <a:pos x="5" y="177"/>
                </a:cxn>
                <a:cxn ang="0">
                  <a:pos x="38" y="99"/>
                </a:cxn>
                <a:cxn ang="0">
                  <a:pos x="66" y="65"/>
                </a:cxn>
                <a:cxn ang="0">
                  <a:pos x="136" y="18"/>
                </a:cxn>
                <a:cxn ang="0">
                  <a:pos x="179" y="4"/>
                </a:cxn>
                <a:cxn ang="0">
                  <a:pos x="2239" y="4"/>
                </a:cxn>
                <a:cxn ang="0">
                  <a:pos x="2282" y="18"/>
                </a:cxn>
                <a:cxn ang="0">
                  <a:pos x="2352" y="65"/>
                </a:cxn>
                <a:cxn ang="0">
                  <a:pos x="2380" y="99"/>
                </a:cxn>
                <a:cxn ang="0">
                  <a:pos x="2412" y="177"/>
                </a:cxn>
                <a:cxn ang="0">
                  <a:pos x="2416" y="1075"/>
                </a:cxn>
                <a:cxn ang="0">
                  <a:pos x="2399" y="1161"/>
                </a:cxn>
                <a:cxn ang="0">
                  <a:pos x="2379" y="1200"/>
                </a:cxn>
                <a:cxn ang="0">
                  <a:pos x="2320" y="1259"/>
                </a:cxn>
                <a:cxn ang="0">
                  <a:pos x="2281" y="1279"/>
                </a:cxn>
                <a:cxn ang="0">
                  <a:pos x="2196"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236" y="1277"/>
                </a:cxn>
                <a:cxn ang="0">
                  <a:pos x="2311" y="1245"/>
                </a:cxn>
                <a:cxn ang="0">
                  <a:pos x="2340" y="1221"/>
                </a:cxn>
                <a:cxn ang="0">
                  <a:pos x="2384" y="1155"/>
                </a:cxn>
                <a:cxn ang="0">
                  <a:pos x="2396" y="1118"/>
                </a:cxn>
                <a:cxn ang="0">
                  <a:pos x="2396" y="180"/>
                </a:cxn>
                <a:cxn ang="0">
                  <a:pos x="2384" y="143"/>
                </a:cxn>
                <a:cxn ang="0">
                  <a:pos x="2340" y="77"/>
                </a:cxn>
                <a:cxn ang="0">
                  <a:pos x="2311" y="52"/>
                </a:cxn>
                <a:cxn ang="0">
                  <a:pos x="2236" y="20"/>
                </a:cxn>
                <a:cxn ang="0">
                  <a:pos x="223" y="16"/>
                </a:cxn>
                <a:cxn ang="0">
                  <a:pos x="142" y="33"/>
                </a:cxn>
                <a:cxn ang="0">
                  <a:pos x="108" y="52"/>
                </a:cxn>
                <a:cxn ang="0">
                  <a:pos x="52" y="108"/>
                </a:cxn>
                <a:cxn ang="0">
                  <a:pos x="33" y="142"/>
                </a:cxn>
                <a:cxn ang="0">
                  <a:pos x="16" y="222"/>
                </a:cxn>
              </a:cxnLst>
              <a:rect l="0" t="0" r="r" b="b"/>
              <a:pathLst>
                <a:path w="2416"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195" y="0"/>
                  </a:lnTo>
                  <a:lnTo>
                    <a:pt x="2239" y="4"/>
                  </a:lnTo>
                  <a:cubicBezTo>
                    <a:pt x="2240" y="5"/>
                    <a:pt x="2240" y="5"/>
                    <a:pt x="2241" y="5"/>
                  </a:cubicBezTo>
                  <a:lnTo>
                    <a:pt x="2281" y="18"/>
                  </a:lnTo>
                  <a:cubicBezTo>
                    <a:pt x="2281" y="18"/>
                    <a:pt x="2282" y="18"/>
                    <a:pt x="2282" y="18"/>
                  </a:cubicBezTo>
                  <a:lnTo>
                    <a:pt x="2318" y="38"/>
                  </a:lnTo>
                  <a:cubicBezTo>
                    <a:pt x="2319" y="39"/>
                    <a:pt x="2319" y="39"/>
                    <a:pt x="2320" y="39"/>
                  </a:cubicBezTo>
                  <a:lnTo>
                    <a:pt x="2352" y="65"/>
                  </a:lnTo>
                  <a:cubicBezTo>
                    <a:pt x="2352" y="66"/>
                    <a:pt x="2352" y="66"/>
                    <a:pt x="2353" y="66"/>
                  </a:cubicBezTo>
                  <a:lnTo>
                    <a:pt x="2379" y="97"/>
                  </a:lnTo>
                  <a:cubicBezTo>
                    <a:pt x="2379" y="98"/>
                    <a:pt x="2379" y="98"/>
                    <a:pt x="2380" y="99"/>
                  </a:cubicBezTo>
                  <a:lnTo>
                    <a:pt x="2399" y="136"/>
                  </a:lnTo>
                  <a:cubicBezTo>
                    <a:pt x="2399" y="136"/>
                    <a:pt x="2399" y="137"/>
                    <a:pt x="2399" y="137"/>
                  </a:cubicBezTo>
                  <a:lnTo>
                    <a:pt x="2412" y="177"/>
                  </a:lnTo>
                  <a:cubicBezTo>
                    <a:pt x="2412" y="178"/>
                    <a:pt x="2412" y="178"/>
                    <a:pt x="2412" y="179"/>
                  </a:cubicBezTo>
                  <a:lnTo>
                    <a:pt x="2416" y="222"/>
                  </a:lnTo>
                  <a:lnTo>
                    <a:pt x="2416" y="1075"/>
                  </a:lnTo>
                  <a:lnTo>
                    <a:pt x="2412" y="1119"/>
                  </a:lnTo>
                  <a:cubicBezTo>
                    <a:pt x="2412" y="1120"/>
                    <a:pt x="2412" y="1120"/>
                    <a:pt x="2412" y="1121"/>
                  </a:cubicBezTo>
                  <a:lnTo>
                    <a:pt x="2399" y="1161"/>
                  </a:lnTo>
                  <a:cubicBezTo>
                    <a:pt x="2399" y="1161"/>
                    <a:pt x="2399" y="1162"/>
                    <a:pt x="2399" y="1162"/>
                  </a:cubicBezTo>
                  <a:lnTo>
                    <a:pt x="2380" y="1198"/>
                  </a:lnTo>
                  <a:cubicBezTo>
                    <a:pt x="2379" y="1199"/>
                    <a:pt x="2379" y="1199"/>
                    <a:pt x="2379" y="1200"/>
                  </a:cubicBezTo>
                  <a:lnTo>
                    <a:pt x="2353" y="1232"/>
                  </a:lnTo>
                  <a:cubicBezTo>
                    <a:pt x="2352" y="1232"/>
                    <a:pt x="2352" y="1232"/>
                    <a:pt x="2352" y="1233"/>
                  </a:cubicBezTo>
                  <a:lnTo>
                    <a:pt x="2320" y="1259"/>
                  </a:lnTo>
                  <a:cubicBezTo>
                    <a:pt x="2319" y="1259"/>
                    <a:pt x="2319" y="1259"/>
                    <a:pt x="2318" y="1260"/>
                  </a:cubicBezTo>
                  <a:lnTo>
                    <a:pt x="2282" y="1279"/>
                  </a:lnTo>
                  <a:cubicBezTo>
                    <a:pt x="2282" y="1279"/>
                    <a:pt x="2281" y="1279"/>
                    <a:pt x="2281" y="1279"/>
                  </a:cubicBezTo>
                  <a:lnTo>
                    <a:pt x="2241" y="1292"/>
                  </a:lnTo>
                  <a:cubicBezTo>
                    <a:pt x="2240" y="1292"/>
                    <a:pt x="2240" y="1292"/>
                    <a:pt x="2239" y="1292"/>
                  </a:cubicBezTo>
                  <a:lnTo>
                    <a:pt x="2196"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195" y="1280"/>
                  </a:lnTo>
                  <a:lnTo>
                    <a:pt x="2238" y="1276"/>
                  </a:lnTo>
                  <a:lnTo>
                    <a:pt x="2236" y="1277"/>
                  </a:lnTo>
                  <a:lnTo>
                    <a:pt x="2276" y="1264"/>
                  </a:lnTo>
                  <a:lnTo>
                    <a:pt x="2275" y="1264"/>
                  </a:lnTo>
                  <a:lnTo>
                    <a:pt x="2311" y="1245"/>
                  </a:lnTo>
                  <a:lnTo>
                    <a:pt x="2309" y="1246"/>
                  </a:lnTo>
                  <a:lnTo>
                    <a:pt x="2341" y="1220"/>
                  </a:lnTo>
                  <a:lnTo>
                    <a:pt x="2340" y="1221"/>
                  </a:lnTo>
                  <a:lnTo>
                    <a:pt x="2366" y="1189"/>
                  </a:lnTo>
                  <a:lnTo>
                    <a:pt x="2365" y="1191"/>
                  </a:lnTo>
                  <a:lnTo>
                    <a:pt x="2384" y="1155"/>
                  </a:lnTo>
                  <a:lnTo>
                    <a:pt x="2384" y="1156"/>
                  </a:lnTo>
                  <a:lnTo>
                    <a:pt x="2397" y="1116"/>
                  </a:lnTo>
                  <a:lnTo>
                    <a:pt x="2396" y="1118"/>
                  </a:lnTo>
                  <a:lnTo>
                    <a:pt x="2400" y="1075"/>
                  </a:lnTo>
                  <a:lnTo>
                    <a:pt x="2400" y="223"/>
                  </a:lnTo>
                  <a:lnTo>
                    <a:pt x="2396" y="180"/>
                  </a:lnTo>
                  <a:lnTo>
                    <a:pt x="2397" y="182"/>
                  </a:lnTo>
                  <a:lnTo>
                    <a:pt x="2384" y="142"/>
                  </a:lnTo>
                  <a:lnTo>
                    <a:pt x="2384" y="143"/>
                  </a:lnTo>
                  <a:lnTo>
                    <a:pt x="2365" y="106"/>
                  </a:lnTo>
                  <a:lnTo>
                    <a:pt x="2366" y="108"/>
                  </a:lnTo>
                  <a:lnTo>
                    <a:pt x="2340" y="77"/>
                  </a:lnTo>
                  <a:lnTo>
                    <a:pt x="2341" y="78"/>
                  </a:lnTo>
                  <a:lnTo>
                    <a:pt x="2309" y="52"/>
                  </a:lnTo>
                  <a:lnTo>
                    <a:pt x="2311" y="52"/>
                  </a:lnTo>
                  <a:lnTo>
                    <a:pt x="2275" y="32"/>
                  </a:lnTo>
                  <a:lnTo>
                    <a:pt x="2276" y="33"/>
                  </a:lnTo>
                  <a:lnTo>
                    <a:pt x="2236" y="20"/>
                  </a:lnTo>
                  <a:lnTo>
                    <a:pt x="2238" y="20"/>
                  </a:lnTo>
                  <a:lnTo>
                    <a:pt x="2195"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74" name="Rectangle 222"/>
            <p:cNvSpPr>
              <a:spLocks noChangeArrowheads="1"/>
            </p:cNvSpPr>
            <p:nvPr/>
          </p:nvSpPr>
          <p:spPr bwMode="auto">
            <a:xfrm>
              <a:off x="6712" y="2686"/>
              <a:ext cx="43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Recom</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75" name="Rectangle 221"/>
            <p:cNvSpPr>
              <a:spLocks noChangeArrowheads="1"/>
            </p:cNvSpPr>
            <p:nvPr/>
          </p:nvSpPr>
          <p:spPr bwMode="auto">
            <a:xfrm>
              <a:off x="7120" y="2686"/>
              <a:ext cx="46"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76" name="Rectangle 220"/>
            <p:cNvSpPr>
              <a:spLocks noChangeArrowheads="1"/>
            </p:cNvSpPr>
            <p:nvPr/>
          </p:nvSpPr>
          <p:spPr bwMode="auto">
            <a:xfrm>
              <a:off x="6586" y="2844"/>
              <a:ext cx="704"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mendations</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77" name="Rectangle 219"/>
            <p:cNvSpPr>
              <a:spLocks noChangeArrowheads="1"/>
            </p:cNvSpPr>
            <p:nvPr/>
          </p:nvSpPr>
          <p:spPr bwMode="auto">
            <a:xfrm>
              <a:off x="614" y="4075"/>
              <a:ext cx="7" cy="988"/>
            </a:xfrm>
            <a:prstGeom prst="rect">
              <a:avLst/>
            </a:prstGeom>
            <a:solidFill>
              <a:srgbClr val="FFFFFF"/>
            </a:solidFill>
            <a:ln w="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78" name="Rectangle 218"/>
            <p:cNvSpPr>
              <a:spLocks noChangeArrowheads="1"/>
            </p:cNvSpPr>
            <p:nvPr/>
          </p:nvSpPr>
          <p:spPr bwMode="auto">
            <a:xfrm>
              <a:off x="2294" y="4088"/>
              <a:ext cx="6" cy="988"/>
            </a:xfrm>
            <a:prstGeom prst="rect">
              <a:avLst/>
            </a:prstGeom>
            <a:solidFill>
              <a:srgbClr val="FFFFFF"/>
            </a:solidFill>
            <a:ln w="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79" name="Rectangle 217"/>
            <p:cNvSpPr>
              <a:spLocks noChangeArrowheads="1"/>
            </p:cNvSpPr>
            <p:nvPr/>
          </p:nvSpPr>
          <p:spPr bwMode="auto">
            <a:xfrm>
              <a:off x="3828" y="4088"/>
              <a:ext cx="7" cy="988"/>
            </a:xfrm>
            <a:prstGeom prst="rect">
              <a:avLst/>
            </a:prstGeom>
            <a:solidFill>
              <a:srgbClr val="FFFFFF"/>
            </a:solidFill>
            <a:ln w="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80" name="Rectangle 216"/>
            <p:cNvSpPr>
              <a:spLocks noChangeArrowheads="1"/>
            </p:cNvSpPr>
            <p:nvPr/>
          </p:nvSpPr>
          <p:spPr bwMode="auto">
            <a:xfrm>
              <a:off x="336" y="4300"/>
              <a:ext cx="0" cy="46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pitchFamily="34" charset="0"/>
                <a:cs typeface="Arial" pitchFamily="34" charset="0"/>
              </a:endParaRPr>
            </a:p>
          </p:txBody>
        </p:sp>
        <p:sp>
          <p:nvSpPr>
            <p:cNvPr id="281" name="Rectangle 215"/>
            <p:cNvSpPr>
              <a:spLocks noChangeArrowheads="1"/>
            </p:cNvSpPr>
            <p:nvPr/>
          </p:nvSpPr>
          <p:spPr bwMode="auto">
            <a:xfrm>
              <a:off x="993" y="4110"/>
              <a:ext cx="812"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Data Centre</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82" name="Rectangle 214"/>
            <p:cNvSpPr>
              <a:spLocks noChangeArrowheads="1"/>
            </p:cNvSpPr>
            <p:nvPr/>
          </p:nvSpPr>
          <p:spPr bwMode="auto">
            <a:xfrm>
              <a:off x="2661" y="4135"/>
              <a:ext cx="554"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Network</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83" name="Rectangle 213"/>
            <p:cNvSpPr>
              <a:spLocks noChangeArrowheads="1"/>
            </p:cNvSpPr>
            <p:nvPr/>
          </p:nvSpPr>
          <p:spPr bwMode="auto">
            <a:xfrm>
              <a:off x="5604" y="4171"/>
              <a:ext cx="451"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Others</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84" name="Freeform 212"/>
            <p:cNvSpPr>
              <a:spLocks/>
            </p:cNvSpPr>
            <p:nvPr/>
          </p:nvSpPr>
          <p:spPr bwMode="auto">
            <a:xfrm>
              <a:off x="6749" y="1054"/>
              <a:ext cx="1054" cy="395"/>
            </a:xfrm>
            <a:custGeom>
              <a:avLst/>
              <a:gdLst/>
              <a:ahLst/>
              <a:cxnLst>
                <a:cxn ang="0">
                  <a:pos x="0" y="160"/>
                </a:cxn>
                <a:cxn ang="0">
                  <a:pos x="160" y="0"/>
                </a:cxn>
                <a:cxn ang="0">
                  <a:pos x="160" y="0"/>
                </a:cxn>
                <a:cxn ang="0">
                  <a:pos x="160" y="0"/>
                </a:cxn>
                <a:cxn ang="0">
                  <a:pos x="2400" y="0"/>
                </a:cxn>
                <a:cxn ang="0">
                  <a:pos x="2400" y="0"/>
                </a:cxn>
                <a:cxn ang="0">
                  <a:pos x="2560" y="160"/>
                </a:cxn>
                <a:cxn ang="0">
                  <a:pos x="2560" y="160"/>
                </a:cxn>
                <a:cxn ang="0">
                  <a:pos x="2560" y="160"/>
                </a:cxn>
                <a:cxn ang="0">
                  <a:pos x="2560" y="800"/>
                </a:cxn>
                <a:cxn ang="0">
                  <a:pos x="2560" y="800"/>
                </a:cxn>
                <a:cxn ang="0">
                  <a:pos x="2400" y="960"/>
                </a:cxn>
                <a:cxn ang="0">
                  <a:pos x="2400" y="960"/>
                </a:cxn>
                <a:cxn ang="0">
                  <a:pos x="2400" y="960"/>
                </a:cxn>
                <a:cxn ang="0">
                  <a:pos x="160" y="960"/>
                </a:cxn>
                <a:cxn ang="0">
                  <a:pos x="160" y="960"/>
                </a:cxn>
                <a:cxn ang="0">
                  <a:pos x="0" y="800"/>
                </a:cxn>
                <a:cxn ang="0">
                  <a:pos x="0" y="800"/>
                </a:cxn>
                <a:cxn ang="0">
                  <a:pos x="0" y="160"/>
                </a:cxn>
              </a:cxnLst>
              <a:rect l="0" t="0" r="r" b="b"/>
              <a:pathLst>
                <a:path w="2560" h="960">
                  <a:moveTo>
                    <a:pt x="0" y="160"/>
                  </a:moveTo>
                  <a:cubicBezTo>
                    <a:pt x="0" y="72"/>
                    <a:pt x="72" y="0"/>
                    <a:pt x="160" y="0"/>
                  </a:cubicBezTo>
                  <a:cubicBezTo>
                    <a:pt x="160" y="0"/>
                    <a:pt x="160" y="0"/>
                    <a:pt x="160" y="0"/>
                  </a:cubicBezTo>
                  <a:lnTo>
                    <a:pt x="160" y="0"/>
                  </a:lnTo>
                  <a:lnTo>
                    <a:pt x="2400" y="0"/>
                  </a:lnTo>
                  <a:cubicBezTo>
                    <a:pt x="2489" y="0"/>
                    <a:pt x="2560" y="72"/>
                    <a:pt x="2560" y="160"/>
                  </a:cubicBezTo>
                  <a:cubicBezTo>
                    <a:pt x="2560" y="160"/>
                    <a:pt x="2560" y="160"/>
                    <a:pt x="2560" y="160"/>
                  </a:cubicBezTo>
                  <a:lnTo>
                    <a:pt x="2560" y="160"/>
                  </a:lnTo>
                  <a:lnTo>
                    <a:pt x="2560" y="800"/>
                  </a:lnTo>
                  <a:cubicBezTo>
                    <a:pt x="2560" y="889"/>
                    <a:pt x="2489" y="960"/>
                    <a:pt x="2400" y="960"/>
                  </a:cubicBezTo>
                  <a:cubicBezTo>
                    <a:pt x="2400" y="960"/>
                    <a:pt x="2400" y="960"/>
                    <a:pt x="2400" y="960"/>
                  </a:cubicBezTo>
                  <a:lnTo>
                    <a:pt x="2400" y="960"/>
                  </a:lnTo>
                  <a:lnTo>
                    <a:pt x="160" y="960"/>
                  </a:lnTo>
                  <a:cubicBezTo>
                    <a:pt x="72" y="960"/>
                    <a:pt x="0" y="889"/>
                    <a:pt x="0" y="800"/>
                  </a:cubicBezTo>
                  <a:cubicBezTo>
                    <a:pt x="0" y="800"/>
                    <a:pt x="0" y="800"/>
                    <a:pt x="0" y="800"/>
                  </a:cubicBezTo>
                  <a:lnTo>
                    <a:pt x="0" y="160"/>
                  </a:lnTo>
                  <a:close/>
                </a:path>
              </a:pathLst>
            </a:custGeom>
            <a:solidFill>
              <a:srgbClr val="F2DCDB"/>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85" name="Freeform 211"/>
            <p:cNvSpPr>
              <a:spLocks noEditPoints="1"/>
            </p:cNvSpPr>
            <p:nvPr/>
          </p:nvSpPr>
          <p:spPr bwMode="auto">
            <a:xfrm>
              <a:off x="6709" y="1055"/>
              <a:ext cx="1074" cy="414"/>
            </a:xfrm>
            <a:custGeom>
              <a:avLst/>
              <a:gdLst/>
              <a:ahLst/>
              <a:cxnLst>
                <a:cxn ang="0">
                  <a:pos x="4" y="150"/>
                </a:cxn>
                <a:cxn ang="0">
                  <a:pos x="15" y="115"/>
                </a:cxn>
                <a:cxn ang="0">
                  <a:pos x="51" y="58"/>
                </a:cxn>
                <a:cxn ang="0">
                  <a:pos x="109" y="17"/>
                </a:cxn>
                <a:cxn ang="0">
                  <a:pos x="145" y="5"/>
                </a:cxn>
                <a:cxn ang="0">
                  <a:pos x="182" y="1"/>
                </a:cxn>
                <a:cxn ang="0">
                  <a:pos x="2459" y="4"/>
                </a:cxn>
                <a:cxn ang="0">
                  <a:pos x="2495" y="15"/>
                </a:cxn>
                <a:cxn ang="0">
                  <a:pos x="2551" y="52"/>
                </a:cxn>
                <a:cxn ang="0">
                  <a:pos x="2592" y="109"/>
                </a:cxn>
                <a:cxn ang="0">
                  <a:pos x="2604" y="146"/>
                </a:cxn>
                <a:cxn ang="0">
                  <a:pos x="2608" y="182"/>
                </a:cxn>
                <a:cxn ang="0">
                  <a:pos x="2605" y="859"/>
                </a:cxn>
                <a:cxn ang="0">
                  <a:pos x="2596" y="894"/>
                </a:cxn>
                <a:cxn ang="0">
                  <a:pos x="2557" y="951"/>
                </a:cxn>
                <a:cxn ang="0">
                  <a:pos x="2501" y="992"/>
                </a:cxn>
                <a:cxn ang="0">
                  <a:pos x="2463" y="1005"/>
                </a:cxn>
                <a:cxn ang="0">
                  <a:pos x="2427" y="1008"/>
                </a:cxn>
                <a:cxn ang="0">
                  <a:pos x="150" y="1005"/>
                </a:cxn>
                <a:cxn ang="0">
                  <a:pos x="116" y="995"/>
                </a:cxn>
                <a:cxn ang="0">
                  <a:pos x="58" y="957"/>
                </a:cxn>
                <a:cxn ang="0">
                  <a:pos x="18" y="901"/>
                </a:cxn>
                <a:cxn ang="0">
                  <a:pos x="5" y="864"/>
                </a:cxn>
                <a:cxn ang="0">
                  <a:pos x="1" y="827"/>
                </a:cxn>
                <a:cxn ang="0">
                  <a:pos x="48" y="822"/>
                </a:cxn>
                <a:cxn ang="0">
                  <a:pos x="50" y="849"/>
                </a:cxn>
                <a:cxn ang="0">
                  <a:pos x="57" y="874"/>
                </a:cxn>
                <a:cxn ang="0">
                  <a:pos x="85" y="918"/>
                </a:cxn>
                <a:cxn ang="0">
                  <a:pos x="129" y="949"/>
                </a:cxn>
                <a:cxn ang="0">
                  <a:pos x="155" y="958"/>
                </a:cxn>
                <a:cxn ang="0">
                  <a:pos x="2422" y="961"/>
                </a:cxn>
                <a:cxn ang="0">
                  <a:pos x="2450" y="958"/>
                </a:cxn>
                <a:cxn ang="0">
                  <a:pos x="2474" y="953"/>
                </a:cxn>
                <a:cxn ang="0">
                  <a:pos x="2518" y="924"/>
                </a:cxn>
                <a:cxn ang="0">
                  <a:pos x="2549" y="881"/>
                </a:cxn>
                <a:cxn ang="0">
                  <a:pos x="2558" y="854"/>
                </a:cxn>
                <a:cxn ang="0">
                  <a:pos x="2561" y="187"/>
                </a:cxn>
                <a:cxn ang="0">
                  <a:pos x="2558" y="159"/>
                </a:cxn>
                <a:cxn ang="0">
                  <a:pos x="2553" y="136"/>
                </a:cxn>
                <a:cxn ang="0">
                  <a:pos x="2524" y="91"/>
                </a:cxn>
                <a:cxn ang="0">
                  <a:pos x="2480" y="60"/>
                </a:cxn>
                <a:cxn ang="0">
                  <a:pos x="2454" y="51"/>
                </a:cxn>
                <a:cxn ang="0">
                  <a:pos x="187" y="48"/>
                </a:cxn>
                <a:cxn ang="0">
                  <a:pos x="160" y="50"/>
                </a:cxn>
                <a:cxn ang="0">
                  <a:pos x="136" y="57"/>
                </a:cxn>
                <a:cxn ang="0">
                  <a:pos x="91" y="85"/>
                </a:cxn>
                <a:cxn ang="0">
                  <a:pos x="60" y="130"/>
                </a:cxn>
                <a:cxn ang="0">
                  <a:pos x="51" y="155"/>
                </a:cxn>
                <a:cxn ang="0">
                  <a:pos x="48" y="822"/>
                </a:cxn>
              </a:cxnLst>
              <a:rect l="0" t="0" r="r" b="b"/>
              <a:pathLst>
                <a:path w="2608" h="1008">
                  <a:moveTo>
                    <a:pt x="0" y="184"/>
                  </a:moveTo>
                  <a:lnTo>
                    <a:pt x="4" y="150"/>
                  </a:lnTo>
                  <a:cubicBezTo>
                    <a:pt x="4" y="148"/>
                    <a:pt x="4" y="147"/>
                    <a:pt x="5" y="145"/>
                  </a:cubicBezTo>
                  <a:lnTo>
                    <a:pt x="15" y="115"/>
                  </a:lnTo>
                  <a:cubicBezTo>
                    <a:pt x="15" y="113"/>
                    <a:pt x="16" y="111"/>
                    <a:pt x="17" y="109"/>
                  </a:cubicBezTo>
                  <a:lnTo>
                    <a:pt x="51" y="58"/>
                  </a:lnTo>
                  <a:cubicBezTo>
                    <a:pt x="53" y="56"/>
                    <a:pt x="56" y="53"/>
                    <a:pt x="58" y="51"/>
                  </a:cubicBezTo>
                  <a:lnTo>
                    <a:pt x="109" y="17"/>
                  </a:lnTo>
                  <a:cubicBezTo>
                    <a:pt x="111" y="16"/>
                    <a:pt x="113" y="15"/>
                    <a:pt x="115" y="15"/>
                  </a:cubicBezTo>
                  <a:lnTo>
                    <a:pt x="145" y="5"/>
                  </a:lnTo>
                  <a:cubicBezTo>
                    <a:pt x="147" y="4"/>
                    <a:pt x="148" y="4"/>
                    <a:pt x="150" y="4"/>
                  </a:cubicBezTo>
                  <a:lnTo>
                    <a:pt x="182" y="1"/>
                  </a:lnTo>
                  <a:lnTo>
                    <a:pt x="2424" y="0"/>
                  </a:lnTo>
                  <a:lnTo>
                    <a:pt x="2459" y="4"/>
                  </a:lnTo>
                  <a:cubicBezTo>
                    <a:pt x="2460" y="4"/>
                    <a:pt x="2462" y="4"/>
                    <a:pt x="2464" y="5"/>
                  </a:cubicBezTo>
                  <a:lnTo>
                    <a:pt x="2495" y="15"/>
                  </a:lnTo>
                  <a:cubicBezTo>
                    <a:pt x="2497" y="15"/>
                    <a:pt x="2499" y="16"/>
                    <a:pt x="2501" y="18"/>
                  </a:cubicBezTo>
                  <a:lnTo>
                    <a:pt x="2551" y="52"/>
                  </a:lnTo>
                  <a:cubicBezTo>
                    <a:pt x="2553" y="53"/>
                    <a:pt x="2556" y="55"/>
                    <a:pt x="2557" y="58"/>
                  </a:cubicBezTo>
                  <a:lnTo>
                    <a:pt x="2592" y="109"/>
                  </a:lnTo>
                  <a:cubicBezTo>
                    <a:pt x="2594" y="111"/>
                    <a:pt x="2595" y="113"/>
                    <a:pt x="2595" y="116"/>
                  </a:cubicBezTo>
                  <a:lnTo>
                    <a:pt x="2604" y="146"/>
                  </a:lnTo>
                  <a:cubicBezTo>
                    <a:pt x="2605" y="147"/>
                    <a:pt x="2605" y="149"/>
                    <a:pt x="2605" y="150"/>
                  </a:cubicBezTo>
                  <a:lnTo>
                    <a:pt x="2608" y="182"/>
                  </a:lnTo>
                  <a:lnTo>
                    <a:pt x="2608" y="824"/>
                  </a:lnTo>
                  <a:lnTo>
                    <a:pt x="2605" y="859"/>
                  </a:lnTo>
                  <a:cubicBezTo>
                    <a:pt x="2605" y="860"/>
                    <a:pt x="2605" y="862"/>
                    <a:pt x="2605" y="863"/>
                  </a:cubicBezTo>
                  <a:lnTo>
                    <a:pt x="2596" y="894"/>
                  </a:lnTo>
                  <a:cubicBezTo>
                    <a:pt x="2595" y="897"/>
                    <a:pt x="2594" y="899"/>
                    <a:pt x="2592" y="901"/>
                  </a:cubicBezTo>
                  <a:lnTo>
                    <a:pt x="2557" y="951"/>
                  </a:lnTo>
                  <a:cubicBezTo>
                    <a:pt x="2556" y="954"/>
                    <a:pt x="2554" y="956"/>
                    <a:pt x="2551" y="957"/>
                  </a:cubicBezTo>
                  <a:lnTo>
                    <a:pt x="2501" y="992"/>
                  </a:lnTo>
                  <a:cubicBezTo>
                    <a:pt x="2499" y="994"/>
                    <a:pt x="2497" y="995"/>
                    <a:pt x="2494" y="996"/>
                  </a:cubicBezTo>
                  <a:lnTo>
                    <a:pt x="2463" y="1005"/>
                  </a:lnTo>
                  <a:cubicBezTo>
                    <a:pt x="2462" y="1005"/>
                    <a:pt x="2460" y="1005"/>
                    <a:pt x="2459" y="1005"/>
                  </a:cubicBezTo>
                  <a:lnTo>
                    <a:pt x="2427" y="1008"/>
                  </a:lnTo>
                  <a:lnTo>
                    <a:pt x="184" y="1008"/>
                  </a:lnTo>
                  <a:lnTo>
                    <a:pt x="150" y="1005"/>
                  </a:lnTo>
                  <a:cubicBezTo>
                    <a:pt x="149" y="1005"/>
                    <a:pt x="147" y="1005"/>
                    <a:pt x="146" y="1004"/>
                  </a:cubicBezTo>
                  <a:lnTo>
                    <a:pt x="116" y="995"/>
                  </a:lnTo>
                  <a:cubicBezTo>
                    <a:pt x="113" y="995"/>
                    <a:pt x="111" y="994"/>
                    <a:pt x="109" y="992"/>
                  </a:cubicBezTo>
                  <a:lnTo>
                    <a:pt x="58" y="957"/>
                  </a:lnTo>
                  <a:cubicBezTo>
                    <a:pt x="55" y="956"/>
                    <a:pt x="53" y="953"/>
                    <a:pt x="52" y="951"/>
                  </a:cubicBezTo>
                  <a:lnTo>
                    <a:pt x="18" y="901"/>
                  </a:lnTo>
                  <a:cubicBezTo>
                    <a:pt x="16" y="899"/>
                    <a:pt x="15" y="897"/>
                    <a:pt x="15" y="895"/>
                  </a:cubicBezTo>
                  <a:lnTo>
                    <a:pt x="5" y="864"/>
                  </a:lnTo>
                  <a:cubicBezTo>
                    <a:pt x="4" y="862"/>
                    <a:pt x="4" y="860"/>
                    <a:pt x="4" y="859"/>
                  </a:cubicBezTo>
                  <a:lnTo>
                    <a:pt x="1" y="827"/>
                  </a:lnTo>
                  <a:lnTo>
                    <a:pt x="0" y="184"/>
                  </a:lnTo>
                  <a:close/>
                  <a:moveTo>
                    <a:pt x="48" y="822"/>
                  </a:moveTo>
                  <a:lnTo>
                    <a:pt x="51" y="854"/>
                  </a:lnTo>
                  <a:lnTo>
                    <a:pt x="50" y="849"/>
                  </a:lnTo>
                  <a:lnTo>
                    <a:pt x="60" y="880"/>
                  </a:lnTo>
                  <a:lnTo>
                    <a:pt x="57" y="874"/>
                  </a:lnTo>
                  <a:lnTo>
                    <a:pt x="91" y="924"/>
                  </a:lnTo>
                  <a:lnTo>
                    <a:pt x="85" y="918"/>
                  </a:lnTo>
                  <a:lnTo>
                    <a:pt x="136" y="953"/>
                  </a:lnTo>
                  <a:lnTo>
                    <a:pt x="129" y="949"/>
                  </a:lnTo>
                  <a:lnTo>
                    <a:pt x="159" y="958"/>
                  </a:lnTo>
                  <a:lnTo>
                    <a:pt x="155" y="958"/>
                  </a:lnTo>
                  <a:lnTo>
                    <a:pt x="184" y="960"/>
                  </a:lnTo>
                  <a:lnTo>
                    <a:pt x="2422" y="961"/>
                  </a:lnTo>
                  <a:lnTo>
                    <a:pt x="2454" y="958"/>
                  </a:lnTo>
                  <a:lnTo>
                    <a:pt x="2450" y="958"/>
                  </a:lnTo>
                  <a:lnTo>
                    <a:pt x="2481" y="949"/>
                  </a:lnTo>
                  <a:lnTo>
                    <a:pt x="2474" y="953"/>
                  </a:lnTo>
                  <a:lnTo>
                    <a:pt x="2524" y="918"/>
                  </a:lnTo>
                  <a:lnTo>
                    <a:pt x="2518" y="924"/>
                  </a:lnTo>
                  <a:lnTo>
                    <a:pt x="2553" y="874"/>
                  </a:lnTo>
                  <a:lnTo>
                    <a:pt x="2549" y="881"/>
                  </a:lnTo>
                  <a:lnTo>
                    <a:pt x="2558" y="850"/>
                  </a:lnTo>
                  <a:lnTo>
                    <a:pt x="2558" y="854"/>
                  </a:lnTo>
                  <a:lnTo>
                    <a:pt x="2560" y="824"/>
                  </a:lnTo>
                  <a:lnTo>
                    <a:pt x="2561" y="187"/>
                  </a:lnTo>
                  <a:lnTo>
                    <a:pt x="2558" y="155"/>
                  </a:lnTo>
                  <a:lnTo>
                    <a:pt x="2558" y="159"/>
                  </a:lnTo>
                  <a:lnTo>
                    <a:pt x="2549" y="129"/>
                  </a:lnTo>
                  <a:lnTo>
                    <a:pt x="2553" y="136"/>
                  </a:lnTo>
                  <a:lnTo>
                    <a:pt x="2518" y="85"/>
                  </a:lnTo>
                  <a:lnTo>
                    <a:pt x="2524" y="91"/>
                  </a:lnTo>
                  <a:lnTo>
                    <a:pt x="2474" y="57"/>
                  </a:lnTo>
                  <a:lnTo>
                    <a:pt x="2480" y="60"/>
                  </a:lnTo>
                  <a:lnTo>
                    <a:pt x="2449" y="50"/>
                  </a:lnTo>
                  <a:lnTo>
                    <a:pt x="2454" y="51"/>
                  </a:lnTo>
                  <a:lnTo>
                    <a:pt x="2424" y="48"/>
                  </a:lnTo>
                  <a:lnTo>
                    <a:pt x="187" y="48"/>
                  </a:lnTo>
                  <a:lnTo>
                    <a:pt x="155" y="51"/>
                  </a:lnTo>
                  <a:lnTo>
                    <a:pt x="160" y="50"/>
                  </a:lnTo>
                  <a:lnTo>
                    <a:pt x="130" y="60"/>
                  </a:lnTo>
                  <a:lnTo>
                    <a:pt x="136" y="57"/>
                  </a:lnTo>
                  <a:lnTo>
                    <a:pt x="85" y="91"/>
                  </a:lnTo>
                  <a:lnTo>
                    <a:pt x="91" y="85"/>
                  </a:lnTo>
                  <a:lnTo>
                    <a:pt x="57" y="136"/>
                  </a:lnTo>
                  <a:lnTo>
                    <a:pt x="60" y="130"/>
                  </a:lnTo>
                  <a:lnTo>
                    <a:pt x="50" y="160"/>
                  </a:lnTo>
                  <a:lnTo>
                    <a:pt x="51" y="155"/>
                  </a:lnTo>
                  <a:lnTo>
                    <a:pt x="48" y="184"/>
                  </a:lnTo>
                  <a:lnTo>
                    <a:pt x="48" y="822"/>
                  </a:lnTo>
                  <a:close/>
                </a:path>
              </a:pathLst>
            </a:custGeom>
            <a:solidFill>
              <a:srgbClr val="385D8A"/>
            </a:solidFill>
            <a:ln w="0">
              <a:solidFill>
                <a:srgbClr val="385D8A"/>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86" name="Rectangle 210"/>
            <p:cNvSpPr>
              <a:spLocks noChangeArrowheads="1"/>
            </p:cNvSpPr>
            <p:nvPr/>
          </p:nvSpPr>
          <p:spPr bwMode="auto">
            <a:xfrm>
              <a:off x="7032" y="1093"/>
              <a:ext cx="476"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000000"/>
                  </a:solidFill>
                  <a:effectLst/>
                  <a:latin typeface="Arial" pitchFamily="34" charset="0"/>
                  <a:ea typeface="SimSun" pitchFamily="2" charset="-122"/>
                  <a:cs typeface="Georgia" pitchFamily="18" charset="0"/>
                </a:rPr>
                <a:t>Expert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87" name="Rectangle 209"/>
            <p:cNvSpPr>
              <a:spLocks noChangeArrowheads="1"/>
            </p:cNvSpPr>
            <p:nvPr/>
          </p:nvSpPr>
          <p:spPr bwMode="auto">
            <a:xfrm>
              <a:off x="7059" y="1248"/>
              <a:ext cx="418"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000000"/>
                  </a:solidFill>
                  <a:effectLst/>
                  <a:latin typeface="Arial" pitchFamily="34" charset="0"/>
                  <a:ea typeface="SimSun" pitchFamily="2" charset="-122"/>
                  <a:cs typeface="Georgia" pitchFamily="18" charset="0"/>
                </a:rPr>
                <a:t>Group</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88" name="Rectangle 208"/>
            <p:cNvSpPr>
              <a:spLocks noChangeArrowheads="1"/>
            </p:cNvSpPr>
            <p:nvPr/>
          </p:nvSpPr>
          <p:spPr bwMode="auto">
            <a:xfrm>
              <a:off x="6288" y="1315"/>
              <a:ext cx="395" cy="6"/>
            </a:xfrm>
            <a:prstGeom prst="rect">
              <a:avLst/>
            </a:prstGeom>
            <a:solidFill>
              <a:srgbClr val="4A7EBB"/>
            </a:solidFill>
            <a:ln w="0">
              <a:solidFill>
                <a:srgbClr val="4A7EBB"/>
              </a:solidFill>
              <a:round/>
              <a:headEnd/>
              <a:tailEnd/>
            </a:ln>
          </p:spPr>
          <p:txBody>
            <a:bodyPr vert="horz" wrap="square" lIns="91440" tIns="45720" rIns="91440" bIns="45720" numCol="1" anchor="t" anchorCtr="0" compatLnSpc="1">
              <a:prstTxWarp prst="textNoShape">
                <a:avLst/>
              </a:prstTxWarp>
            </a:bodyPr>
            <a:lstStyle/>
            <a:p>
              <a:endParaRPr lang="en-US" sz="2800"/>
            </a:p>
          </p:txBody>
        </p:sp>
        <p:pic>
          <p:nvPicPr>
            <p:cNvPr id="289" name="Picture 207"/>
            <p:cNvPicPr>
              <a:picLocks noChangeAspect="1" noChangeArrowheads="1"/>
            </p:cNvPicPr>
            <p:nvPr/>
          </p:nvPicPr>
          <p:blipFill>
            <a:blip r:embed="rId52" cstate="print"/>
            <a:srcRect/>
            <a:stretch>
              <a:fillRect/>
            </a:stretch>
          </p:blipFill>
          <p:spPr bwMode="auto">
            <a:xfrm>
              <a:off x="5307" y="4424"/>
              <a:ext cx="1192" cy="625"/>
            </a:xfrm>
            <a:prstGeom prst="rect">
              <a:avLst/>
            </a:prstGeom>
            <a:noFill/>
          </p:spPr>
        </p:pic>
        <p:pic>
          <p:nvPicPr>
            <p:cNvPr id="290" name="Picture 206"/>
            <p:cNvPicPr>
              <a:picLocks noChangeAspect="1" noChangeArrowheads="1"/>
            </p:cNvPicPr>
            <p:nvPr/>
          </p:nvPicPr>
          <p:blipFill>
            <a:blip r:embed="rId53" cstate="print"/>
            <a:srcRect/>
            <a:stretch>
              <a:fillRect/>
            </a:stretch>
          </p:blipFill>
          <p:spPr bwMode="auto">
            <a:xfrm>
              <a:off x="5307" y="4424"/>
              <a:ext cx="1192" cy="625"/>
            </a:xfrm>
            <a:prstGeom prst="rect">
              <a:avLst/>
            </a:prstGeom>
            <a:noFill/>
          </p:spPr>
        </p:pic>
        <p:pic>
          <p:nvPicPr>
            <p:cNvPr id="291" name="Picture 205"/>
            <p:cNvPicPr>
              <a:picLocks noChangeAspect="1" noChangeArrowheads="1"/>
            </p:cNvPicPr>
            <p:nvPr/>
          </p:nvPicPr>
          <p:blipFill>
            <a:blip r:embed="rId54" cstate="print"/>
            <a:srcRect/>
            <a:stretch>
              <a:fillRect/>
            </a:stretch>
          </p:blipFill>
          <p:spPr bwMode="auto">
            <a:xfrm>
              <a:off x="5399" y="4404"/>
              <a:ext cx="1034" cy="613"/>
            </a:xfrm>
            <a:prstGeom prst="rect">
              <a:avLst/>
            </a:prstGeom>
            <a:noFill/>
          </p:spPr>
        </p:pic>
        <p:pic>
          <p:nvPicPr>
            <p:cNvPr id="292" name="Picture 204"/>
            <p:cNvPicPr>
              <a:picLocks noChangeAspect="1" noChangeArrowheads="1"/>
            </p:cNvPicPr>
            <p:nvPr/>
          </p:nvPicPr>
          <p:blipFill>
            <a:blip r:embed="rId55" cstate="print"/>
            <a:srcRect/>
            <a:stretch>
              <a:fillRect/>
            </a:stretch>
          </p:blipFill>
          <p:spPr bwMode="auto">
            <a:xfrm>
              <a:off x="5399" y="4404"/>
              <a:ext cx="1034" cy="613"/>
            </a:xfrm>
            <a:prstGeom prst="rect">
              <a:avLst/>
            </a:prstGeom>
            <a:noFill/>
          </p:spPr>
        </p:pic>
        <p:pic>
          <p:nvPicPr>
            <p:cNvPr id="293" name="Picture 203"/>
            <p:cNvPicPr>
              <a:picLocks noChangeAspect="1" noChangeArrowheads="1"/>
            </p:cNvPicPr>
            <p:nvPr/>
          </p:nvPicPr>
          <p:blipFill>
            <a:blip r:embed="rId56" cstate="print"/>
            <a:srcRect/>
            <a:stretch>
              <a:fillRect/>
            </a:stretch>
          </p:blipFill>
          <p:spPr bwMode="auto">
            <a:xfrm>
              <a:off x="5353" y="4450"/>
              <a:ext cx="1100" cy="534"/>
            </a:xfrm>
            <a:prstGeom prst="rect">
              <a:avLst/>
            </a:prstGeom>
            <a:noFill/>
          </p:spPr>
        </p:pic>
        <p:sp>
          <p:nvSpPr>
            <p:cNvPr id="294" name="Freeform 202"/>
            <p:cNvSpPr>
              <a:spLocks noEditPoints="1"/>
            </p:cNvSpPr>
            <p:nvPr/>
          </p:nvSpPr>
          <p:spPr bwMode="auto">
            <a:xfrm>
              <a:off x="5350" y="4447"/>
              <a:ext cx="1100" cy="533"/>
            </a:xfrm>
            <a:custGeom>
              <a:avLst/>
              <a:gdLst/>
              <a:ahLst/>
              <a:cxnLst>
                <a:cxn ang="0">
                  <a:pos x="5" y="177"/>
                </a:cxn>
                <a:cxn ang="0">
                  <a:pos x="38" y="99"/>
                </a:cxn>
                <a:cxn ang="0">
                  <a:pos x="66" y="65"/>
                </a:cxn>
                <a:cxn ang="0">
                  <a:pos x="136" y="18"/>
                </a:cxn>
                <a:cxn ang="0">
                  <a:pos x="179" y="4"/>
                </a:cxn>
                <a:cxn ang="0">
                  <a:pos x="2495" y="4"/>
                </a:cxn>
                <a:cxn ang="0">
                  <a:pos x="2538" y="18"/>
                </a:cxn>
                <a:cxn ang="0">
                  <a:pos x="2608" y="65"/>
                </a:cxn>
                <a:cxn ang="0">
                  <a:pos x="2636" y="99"/>
                </a:cxn>
                <a:cxn ang="0">
                  <a:pos x="2668" y="177"/>
                </a:cxn>
                <a:cxn ang="0">
                  <a:pos x="2672" y="1075"/>
                </a:cxn>
                <a:cxn ang="0">
                  <a:pos x="2655" y="1161"/>
                </a:cxn>
                <a:cxn ang="0">
                  <a:pos x="2635" y="1200"/>
                </a:cxn>
                <a:cxn ang="0">
                  <a:pos x="2576" y="1259"/>
                </a:cxn>
                <a:cxn ang="0">
                  <a:pos x="2537" y="1279"/>
                </a:cxn>
                <a:cxn ang="0">
                  <a:pos x="2452" y="1296"/>
                </a:cxn>
                <a:cxn ang="0">
                  <a:pos x="177" y="1292"/>
                </a:cxn>
                <a:cxn ang="0">
                  <a:pos x="99" y="1260"/>
                </a:cxn>
                <a:cxn ang="0">
                  <a:pos x="65" y="1232"/>
                </a:cxn>
                <a:cxn ang="0">
                  <a:pos x="18" y="1162"/>
                </a:cxn>
                <a:cxn ang="0">
                  <a:pos x="4" y="1119"/>
                </a:cxn>
                <a:cxn ang="0">
                  <a:pos x="16" y="1075"/>
                </a:cxn>
                <a:cxn ang="0">
                  <a:pos x="33" y="1156"/>
                </a:cxn>
                <a:cxn ang="0">
                  <a:pos x="52" y="1189"/>
                </a:cxn>
                <a:cxn ang="0">
                  <a:pos x="108" y="1246"/>
                </a:cxn>
                <a:cxn ang="0">
                  <a:pos x="142" y="1264"/>
                </a:cxn>
                <a:cxn ang="0">
                  <a:pos x="222" y="1280"/>
                </a:cxn>
                <a:cxn ang="0">
                  <a:pos x="2492" y="1277"/>
                </a:cxn>
                <a:cxn ang="0">
                  <a:pos x="2567" y="1245"/>
                </a:cxn>
                <a:cxn ang="0">
                  <a:pos x="2596" y="1221"/>
                </a:cxn>
                <a:cxn ang="0">
                  <a:pos x="2640" y="1155"/>
                </a:cxn>
                <a:cxn ang="0">
                  <a:pos x="2652" y="1118"/>
                </a:cxn>
                <a:cxn ang="0">
                  <a:pos x="2652" y="180"/>
                </a:cxn>
                <a:cxn ang="0">
                  <a:pos x="2640" y="143"/>
                </a:cxn>
                <a:cxn ang="0">
                  <a:pos x="2596" y="77"/>
                </a:cxn>
                <a:cxn ang="0">
                  <a:pos x="2567" y="52"/>
                </a:cxn>
                <a:cxn ang="0">
                  <a:pos x="2492" y="20"/>
                </a:cxn>
                <a:cxn ang="0">
                  <a:pos x="223" y="16"/>
                </a:cxn>
                <a:cxn ang="0">
                  <a:pos x="142" y="33"/>
                </a:cxn>
                <a:cxn ang="0">
                  <a:pos x="108" y="52"/>
                </a:cxn>
                <a:cxn ang="0">
                  <a:pos x="52" y="108"/>
                </a:cxn>
                <a:cxn ang="0">
                  <a:pos x="33" y="142"/>
                </a:cxn>
                <a:cxn ang="0">
                  <a:pos x="16" y="222"/>
                </a:cxn>
              </a:cxnLst>
              <a:rect l="0" t="0" r="r" b="b"/>
              <a:pathLst>
                <a:path w="2672" h="1296">
                  <a:moveTo>
                    <a:pt x="0" y="222"/>
                  </a:moveTo>
                  <a:lnTo>
                    <a:pt x="4" y="179"/>
                  </a:lnTo>
                  <a:cubicBezTo>
                    <a:pt x="5" y="178"/>
                    <a:pt x="5" y="178"/>
                    <a:pt x="5" y="177"/>
                  </a:cubicBezTo>
                  <a:lnTo>
                    <a:pt x="18" y="137"/>
                  </a:lnTo>
                  <a:cubicBezTo>
                    <a:pt x="18" y="137"/>
                    <a:pt x="18" y="136"/>
                    <a:pt x="18" y="136"/>
                  </a:cubicBezTo>
                  <a:lnTo>
                    <a:pt x="38" y="99"/>
                  </a:lnTo>
                  <a:cubicBezTo>
                    <a:pt x="39" y="98"/>
                    <a:pt x="39" y="98"/>
                    <a:pt x="39" y="97"/>
                  </a:cubicBezTo>
                  <a:lnTo>
                    <a:pt x="65" y="66"/>
                  </a:lnTo>
                  <a:cubicBezTo>
                    <a:pt x="66" y="66"/>
                    <a:pt x="66" y="66"/>
                    <a:pt x="66" y="65"/>
                  </a:cubicBezTo>
                  <a:lnTo>
                    <a:pt x="97" y="39"/>
                  </a:lnTo>
                  <a:cubicBezTo>
                    <a:pt x="98" y="39"/>
                    <a:pt x="98" y="39"/>
                    <a:pt x="99" y="38"/>
                  </a:cubicBezTo>
                  <a:lnTo>
                    <a:pt x="136" y="18"/>
                  </a:lnTo>
                  <a:cubicBezTo>
                    <a:pt x="136" y="18"/>
                    <a:pt x="137" y="18"/>
                    <a:pt x="137" y="18"/>
                  </a:cubicBezTo>
                  <a:lnTo>
                    <a:pt x="177" y="5"/>
                  </a:lnTo>
                  <a:cubicBezTo>
                    <a:pt x="178" y="5"/>
                    <a:pt x="178" y="5"/>
                    <a:pt x="179" y="4"/>
                  </a:cubicBezTo>
                  <a:lnTo>
                    <a:pt x="222" y="0"/>
                  </a:lnTo>
                  <a:lnTo>
                    <a:pt x="2451" y="0"/>
                  </a:lnTo>
                  <a:lnTo>
                    <a:pt x="2495" y="4"/>
                  </a:lnTo>
                  <a:cubicBezTo>
                    <a:pt x="2496" y="5"/>
                    <a:pt x="2496" y="5"/>
                    <a:pt x="2497" y="5"/>
                  </a:cubicBezTo>
                  <a:lnTo>
                    <a:pt x="2537" y="18"/>
                  </a:lnTo>
                  <a:cubicBezTo>
                    <a:pt x="2537" y="18"/>
                    <a:pt x="2538" y="18"/>
                    <a:pt x="2538" y="18"/>
                  </a:cubicBezTo>
                  <a:lnTo>
                    <a:pt x="2574" y="38"/>
                  </a:lnTo>
                  <a:cubicBezTo>
                    <a:pt x="2575" y="39"/>
                    <a:pt x="2575" y="39"/>
                    <a:pt x="2576" y="39"/>
                  </a:cubicBezTo>
                  <a:lnTo>
                    <a:pt x="2608" y="65"/>
                  </a:lnTo>
                  <a:cubicBezTo>
                    <a:pt x="2608" y="66"/>
                    <a:pt x="2608" y="66"/>
                    <a:pt x="2609" y="66"/>
                  </a:cubicBezTo>
                  <a:lnTo>
                    <a:pt x="2635" y="97"/>
                  </a:lnTo>
                  <a:cubicBezTo>
                    <a:pt x="2635" y="98"/>
                    <a:pt x="2635" y="98"/>
                    <a:pt x="2636" y="99"/>
                  </a:cubicBezTo>
                  <a:lnTo>
                    <a:pt x="2655" y="136"/>
                  </a:lnTo>
                  <a:cubicBezTo>
                    <a:pt x="2655" y="136"/>
                    <a:pt x="2655" y="137"/>
                    <a:pt x="2655" y="137"/>
                  </a:cubicBezTo>
                  <a:lnTo>
                    <a:pt x="2668" y="177"/>
                  </a:lnTo>
                  <a:cubicBezTo>
                    <a:pt x="2668" y="178"/>
                    <a:pt x="2668" y="178"/>
                    <a:pt x="2668" y="179"/>
                  </a:cubicBezTo>
                  <a:lnTo>
                    <a:pt x="2672" y="222"/>
                  </a:lnTo>
                  <a:lnTo>
                    <a:pt x="2672" y="1075"/>
                  </a:lnTo>
                  <a:lnTo>
                    <a:pt x="2668" y="1119"/>
                  </a:lnTo>
                  <a:cubicBezTo>
                    <a:pt x="2668" y="1120"/>
                    <a:pt x="2668" y="1120"/>
                    <a:pt x="2668" y="1121"/>
                  </a:cubicBezTo>
                  <a:lnTo>
                    <a:pt x="2655" y="1161"/>
                  </a:lnTo>
                  <a:cubicBezTo>
                    <a:pt x="2655" y="1161"/>
                    <a:pt x="2655" y="1162"/>
                    <a:pt x="2655" y="1162"/>
                  </a:cubicBezTo>
                  <a:lnTo>
                    <a:pt x="2636" y="1198"/>
                  </a:lnTo>
                  <a:cubicBezTo>
                    <a:pt x="2635" y="1199"/>
                    <a:pt x="2635" y="1199"/>
                    <a:pt x="2635" y="1200"/>
                  </a:cubicBezTo>
                  <a:lnTo>
                    <a:pt x="2609" y="1232"/>
                  </a:lnTo>
                  <a:cubicBezTo>
                    <a:pt x="2608" y="1232"/>
                    <a:pt x="2608" y="1232"/>
                    <a:pt x="2608" y="1233"/>
                  </a:cubicBezTo>
                  <a:lnTo>
                    <a:pt x="2576" y="1259"/>
                  </a:lnTo>
                  <a:cubicBezTo>
                    <a:pt x="2575" y="1259"/>
                    <a:pt x="2575" y="1259"/>
                    <a:pt x="2574" y="1260"/>
                  </a:cubicBezTo>
                  <a:lnTo>
                    <a:pt x="2538" y="1279"/>
                  </a:lnTo>
                  <a:cubicBezTo>
                    <a:pt x="2538" y="1279"/>
                    <a:pt x="2537" y="1279"/>
                    <a:pt x="2537" y="1279"/>
                  </a:cubicBezTo>
                  <a:lnTo>
                    <a:pt x="2497" y="1292"/>
                  </a:lnTo>
                  <a:cubicBezTo>
                    <a:pt x="2496" y="1292"/>
                    <a:pt x="2496" y="1292"/>
                    <a:pt x="2495" y="1292"/>
                  </a:cubicBezTo>
                  <a:lnTo>
                    <a:pt x="2452" y="1296"/>
                  </a:lnTo>
                  <a:lnTo>
                    <a:pt x="222" y="1296"/>
                  </a:lnTo>
                  <a:lnTo>
                    <a:pt x="179" y="1292"/>
                  </a:lnTo>
                  <a:cubicBezTo>
                    <a:pt x="178" y="1292"/>
                    <a:pt x="178" y="1292"/>
                    <a:pt x="177" y="1292"/>
                  </a:cubicBezTo>
                  <a:lnTo>
                    <a:pt x="137" y="1279"/>
                  </a:lnTo>
                  <a:cubicBezTo>
                    <a:pt x="137" y="1279"/>
                    <a:pt x="136" y="1279"/>
                    <a:pt x="136" y="1279"/>
                  </a:cubicBezTo>
                  <a:lnTo>
                    <a:pt x="99" y="1260"/>
                  </a:lnTo>
                  <a:cubicBezTo>
                    <a:pt x="98" y="1259"/>
                    <a:pt x="98" y="1259"/>
                    <a:pt x="97" y="1259"/>
                  </a:cubicBezTo>
                  <a:lnTo>
                    <a:pt x="66" y="1233"/>
                  </a:lnTo>
                  <a:cubicBezTo>
                    <a:pt x="66" y="1232"/>
                    <a:pt x="66" y="1232"/>
                    <a:pt x="65" y="1232"/>
                  </a:cubicBezTo>
                  <a:lnTo>
                    <a:pt x="39" y="1200"/>
                  </a:lnTo>
                  <a:cubicBezTo>
                    <a:pt x="39" y="1199"/>
                    <a:pt x="39" y="1199"/>
                    <a:pt x="38" y="1198"/>
                  </a:cubicBezTo>
                  <a:lnTo>
                    <a:pt x="18" y="1162"/>
                  </a:lnTo>
                  <a:cubicBezTo>
                    <a:pt x="18" y="1162"/>
                    <a:pt x="18" y="1161"/>
                    <a:pt x="18" y="1161"/>
                  </a:cubicBezTo>
                  <a:lnTo>
                    <a:pt x="5" y="1121"/>
                  </a:lnTo>
                  <a:cubicBezTo>
                    <a:pt x="5" y="1120"/>
                    <a:pt x="5" y="1120"/>
                    <a:pt x="4" y="1119"/>
                  </a:cubicBezTo>
                  <a:lnTo>
                    <a:pt x="0" y="1076"/>
                  </a:lnTo>
                  <a:lnTo>
                    <a:pt x="0" y="222"/>
                  </a:lnTo>
                  <a:close/>
                  <a:moveTo>
                    <a:pt x="16" y="1075"/>
                  </a:moveTo>
                  <a:lnTo>
                    <a:pt x="20" y="1118"/>
                  </a:lnTo>
                  <a:lnTo>
                    <a:pt x="20" y="1116"/>
                  </a:lnTo>
                  <a:lnTo>
                    <a:pt x="33" y="1156"/>
                  </a:lnTo>
                  <a:lnTo>
                    <a:pt x="32" y="1155"/>
                  </a:lnTo>
                  <a:lnTo>
                    <a:pt x="52" y="1191"/>
                  </a:lnTo>
                  <a:lnTo>
                    <a:pt x="52" y="1189"/>
                  </a:lnTo>
                  <a:lnTo>
                    <a:pt x="78" y="1221"/>
                  </a:lnTo>
                  <a:lnTo>
                    <a:pt x="77" y="1220"/>
                  </a:lnTo>
                  <a:lnTo>
                    <a:pt x="108" y="1246"/>
                  </a:lnTo>
                  <a:lnTo>
                    <a:pt x="106" y="1245"/>
                  </a:lnTo>
                  <a:lnTo>
                    <a:pt x="143" y="1264"/>
                  </a:lnTo>
                  <a:lnTo>
                    <a:pt x="142" y="1264"/>
                  </a:lnTo>
                  <a:lnTo>
                    <a:pt x="182" y="1277"/>
                  </a:lnTo>
                  <a:lnTo>
                    <a:pt x="180" y="1276"/>
                  </a:lnTo>
                  <a:lnTo>
                    <a:pt x="222" y="1280"/>
                  </a:lnTo>
                  <a:lnTo>
                    <a:pt x="2451" y="1280"/>
                  </a:lnTo>
                  <a:lnTo>
                    <a:pt x="2494" y="1276"/>
                  </a:lnTo>
                  <a:lnTo>
                    <a:pt x="2492" y="1277"/>
                  </a:lnTo>
                  <a:lnTo>
                    <a:pt x="2532" y="1264"/>
                  </a:lnTo>
                  <a:lnTo>
                    <a:pt x="2531" y="1264"/>
                  </a:lnTo>
                  <a:lnTo>
                    <a:pt x="2567" y="1245"/>
                  </a:lnTo>
                  <a:lnTo>
                    <a:pt x="2565" y="1246"/>
                  </a:lnTo>
                  <a:lnTo>
                    <a:pt x="2597" y="1220"/>
                  </a:lnTo>
                  <a:lnTo>
                    <a:pt x="2596" y="1221"/>
                  </a:lnTo>
                  <a:lnTo>
                    <a:pt x="2622" y="1189"/>
                  </a:lnTo>
                  <a:lnTo>
                    <a:pt x="2621" y="1191"/>
                  </a:lnTo>
                  <a:lnTo>
                    <a:pt x="2640" y="1155"/>
                  </a:lnTo>
                  <a:lnTo>
                    <a:pt x="2640" y="1156"/>
                  </a:lnTo>
                  <a:lnTo>
                    <a:pt x="2653" y="1116"/>
                  </a:lnTo>
                  <a:lnTo>
                    <a:pt x="2652" y="1118"/>
                  </a:lnTo>
                  <a:lnTo>
                    <a:pt x="2656" y="1075"/>
                  </a:lnTo>
                  <a:lnTo>
                    <a:pt x="2656" y="223"/>
                  </a:lnTo>
                  <a:lnTo>
                    <a:pt x="2652" y="180"/>
                  </a:lnTo>
                  <a:lnTo>
                    <a:pt x="2653" y="182"/>
                  </a:lnTo>
                  <a:lnTo>
                    <a:pt x="2640" y="142"/>
                  </a:lnTo>
                  <a:lnTo>
                    <a:pt x="2640" y="143"/>
                  </a:lnTo>
                  <a:lnTo>
                    <a:pt x="2621" y="106"/>
                  </a:lnTo>
                  <a:lnTo>
                    <a:pt x="2622" y="108"/>
                  </a:lnTo>
                  <a:lnTo>
                    <a:pt x="2596" y="77"/>
                  </a:lnTo>
                  <a:lnTo>
                    <a:pt x="2597" y="78"/>
                  </a:lnTo>
                  <a:lnTo>
                    <a:pt x="2565" y="52"/>
                  </a:lnTo>
                  <a:lnTo>
                    <a:pt x="2567" y="52"/>
                  </a:lnTo>
                  <a:lnTo>
                    <a:pt x="2531" y="32"/>
                  </a:lnTo>
                  <a:lnTo>
                    <a:pt x="2532" y="33"/>
                  </a:lnTo>
                  <a:lnTo>
                    <a:pt x="2492" y="20"/>
                  </a:lnTo>
                  <a:lnTo>
                    <a:pt x="2494" y="20"/>
                  </a:lnTo>
                  <a:lnTo>
                    <a:pt x="2451" y="16"/>
                  </a:lnTo>
                  <a:lnTo>
                    <a:pt x="223" y="16"/>
                  </a:lnTo>
                  <a:lnTo>
                    <a:pt x="180" y="20"/>
                  </a:lnTo>
                  <a:lnTo>
                    <a:pt x="182" y="20"/>
                  </a:lnTo>
                  <a:lnTo>
                    <a:pt x="142" y="33"/>
                  </a:lnTo>
                  <a:lnTo>
                    <a:pt x="143" y="33"/>
                  </a:lnTo>
                  <a:lnTo>
                    <a:pt x="106" y="53"/>
                  </a:lnTo>
                  <a:lnTo>
                    <a:pt x="108" y="52"/>
                  </a:lnTo>
                  <a:lnTo>
                    <a:pt x="77" y="78"/>
                  </a:lnTo>
                  <a:lnTo>
                    <a:pt x="78" y="77"/>
                  </a:lnTo>
                  <a:lnTo>
                    <a:pt x="52" y="108"/>
                  </a:lnTo>
                  <a:lnTo>
                    <a:pt x="53" y="106"/>
                  </a:lnTo>
                  <a:lnTo>
                    <a:pt x="33" y="143"/>
                  </a:lnTo>
                  <a:lnTo>
                    <a:pt x="33" y="142"/>
                  </a:lnTo>
                  <a:lnTo>
                    <a:pt x="20" y="182"/>
                  </a:lnTo>
                  <a:lnTo>
                    <a:pt x="20" y="180"/>
                  </a:lnTo>
                  <a:lnTo>
                    <a:pt x="16" y="222"/>
                  </a:lnTo>
                  <a:lnTo>
                    <a:pt x="16" y="1075"/>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2800"/>
            </a:p>
          </p:txBody>
        </p:sp>
        <p:sp>
          <p:nvSpPr>
            <p:cNvPr id="295" name="Rectangle 201"/>
            <p:cNvSpPr>
              <a:spLocks noChangeArrowheads="1"/>
            </p:cNvSpPr>
            <p:nvPr/>
          </p:nvSpPr>
          <p:spPr bwMode="auto">
            <a:xfrm>
              <a:off x="5521" y="4485"/>
              <a:ext cx="812"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National Call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96" name="Rectangle 200"/>
            <p:cNvSpPr>
              <a:spLocks noChangeArrowheads="1"/>
            </p:cNvSpPr>
            <p:nvPr/>
          </p:nvSpPr>
          <p:spPr bwMode="auto">
            <a:xfrm>
              <a:off x="5534" y="4643"/>
              <a:ext cx="850"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Centre , CSC </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97" name="Rectangle 199"/>
            <p:cNvSpPr>
              <a:spLocks noChangeArrowheads="1"/>
            </p:cNvSpPr>
            <p:nvPr/>
          </p:nvSpPr>
          <p:spPr bwMode="auto">
            <a:xfrm>
              <a:off x="5778" y="4801"/>
              <a:ext cx="272" cy="165"/>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000000"/>
                  </a:solidFill>
                  <a:effectLst/>
                  <a:latin typeface="Arial" pitchFamily="34" charset="0"/>
                  <a:ea typeface="SimSun" pitchFamily="2" charset="-122"/>
                  <a:cs typeface="Georgia" pitchFamily="18" charset="0"/>
                </a:rPr>
                <a:t>SPV</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98" name="Rectangle 198"/>
            <p:cNvSpPr>
              <a:spLocks noChangeArrowheads="1"/>
            </p:cNvSpPr>
            <p:nvPr/>
          </p:nvSpPr>
          <p:spPr bwMode="auto">
            <a:xfrm>
              <a:off x="4220" y="4169"/>
              <a:ext cx="545" cy="181"/>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100" b="0" i="0" u="none" strike="noStrike" cap="none" normalizeH="0" baseline="0" smtClean="0">
                  <a:ln>
                    <a:noFill/>
                  </a:ln>
                  <a:solidFill>
                    <a:srgbClr val="FFFFFF"/>
                  </a:solidFill>
                  <a:effectLst/>
                  <a:latin typeface="Arial" pitchFamily="34" charset="0"/>
                  <a:ea typeface="SimSun" pitchFamily="2" charset="-122"/>
                  <a:cs typeface="Georgia" pitchFamily="18" charset="0"/>
                </a:rPr>
                <a:t>Security</a:t>
              </a:r>
              <a:endParaRPr kumimoji="0" lang="en-US" altLang="zh-CN" sz="2800" b="0" i="0" u="none" strike="noStrike" cap="none" normalizeH="0" baseline="0" smtClean="0">
                <a:ln>
                  <a:noFill/>
                </a:ln>
                <a:solidFill>
                  <a:schemeClr val="tx1"/>
                </a:solidFill>
                <a:effectLst/>
                <a:latin typeface="Arial" pitchFamily="34" charset="0"/>
                <a:cs typeface="Arial" pitchFamily="34" charset="0"/>
              </a:endParaRPr>
            </a:p>
          </p:txBody>
        </p:sp>
        <p:sp>
          <p:nvSpPr>
            <p:cNvPr id="299" name="Rectangle 197"/>
            <p:cNvSpPr>
              <a:spLocks noChangeArrowheads="1"/>
            </p:cNvSpPr>
            <p:nvPr/>
          </p:nvSpPr>
          <p:spPr bwMode="auto">
            <a:xfrm>
              <a:off x="5258" y="4088"/>
              <a:ext cx="6" cy="988"/>
            </a:xfrm>
            <a:prstGeom prst="rect">
              <a:avLst/>
            </a:prstGeom>
            <a:solidFill>
              <a:srgbClr val="FFFFFF"/>
            </a:solidFill>
            <a:ln w="0">
              <a:solidFill>
                <a:srgbClr val="FFFFFF"/>
              </a:solidFill>
              <a:round/>
              <a:headEnd/>
              <a:tailEnd/>
            </a:ln>
          </p:spPr>
          <p:txBody>
            <a:bodyPr vert="horz" wrap="square" lIns="91440" tIns="45720" rIns="91440" bIns="45720" numCol="1" anchor="t" anchorCtr="0" compatLnSpc="1">
              <a:prstTxWarp prst="textNoShape">
                <a:avLst/>
              </a:prstTxWarp>
            </a:bodyPr>
            <a:lstStyle/>
            <a:p>
              <a:endParaRPr lang="en-US" sz="2800"/>
            </a:p>
          </p:txBody>
        </p:sp>
      </p:grpSp>
      <p:sp>
        <p:nvSpPr>
          <p:cNvPr id="152" name="Title 1"/>
          <p:cNvSpPr>
            <a:spLocks noGrp="1"/>
          </p:cNvSpPr>
          <p:nvPr>
            <p:ph type="title"/>
          </p:nvPr>
        </p:nvSpPr>
        <p:spPr>
          <a:xfrm>
            <a:off x="457200" y="274638"/>
            <a:ext cx="8229600" cy="1143000"/>
          </a:xfrm>
        </p:spPr>
        <p:txBody>
          <a:bodyPr/>
          <a:lstStyle/>
          <a:p>
            <a:pPr eaLnBrk="1" hangingPunct="1"/>
            <a:r>
              <a:rPr lang="en-GB" altLang="en-US" sz="3600" dirty="0" smtClean="0"/>
              <a:t>Institutional structure</a:t>
            </a:r>
          </a:p>
        </p:txBody>
      </p:sp>
      <p:sp>
        <p:nvSpPr>
          <p:cNvPr id="300" name="TextBox 299"/>
          <p:cNvSpPr txBox="1"/>
          <p:nvPr/>
        </p:nvSpPr>
        <p:spPr>
          <a:xfrm>
            <a:off x="8186301" y="5929330"/>
            <a:ext cx="671979" cy="307777"/>
          </a:xfrm>
          <a:prstGeom prst="rect">
            <a:avLst/>
          </a:prstGeom>
          <a:noFill/>
        </p:spPr>
        <p:txBody>
          <a:bodyPr wrap="none" rtlCol="0">
            <a:spAutoFit/>
          </a:bodyPr>
          <a:lstStyle/>
          <a:p>
            <a:r>
              <a:rPr lang="en-US" sz="1400" i="1" dirty="0" smtClean="0"/>
              <a:t>contd.</a:t>
            </a:r>
            <a:endParaRPr lang="en-US" sz="1400" i="1"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457200" y="274638"/>
            <a:ext cx="8229600" cy="1143000"/>
          </a:xfrm>
          <a:ln/>
        </p:spPr>
        <p:txBody>
          <a:bodyPr lIns="91440" tIns="45720" rIns="91440" bIns="45720"/>
          <a:lstStyle/>
          <a:p>
            <a:pPr eaLnBrk="1">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Security policy</a:t>
            </a:r>
            <a:endParaRPr lang="en-GB" sz="3600" dirty="0"/>
          </a:p>
        </p:txBody>
      </p:sp>
      <p:sp>
        <p:nvSpPr>
          <p:cNvPr id="24578" name="Text Box 2"/>
          <p:cNvSpPr txBox="1">
            <a:spLocks noChangeArrowheads="1"/>
          </p:cNvSpPr>
          <p:nvPr/>
        </p:nvSpPr>
        <p:spPr bwMode="auto">
          <a:xfrm>
            <a:off x="6553200" y="6245225"/>
            <a:ext cx="2133600" cy="476250"/>
          </a:xfrm>
          <a:prstGeom prst="rect">
            <a:avLst/>
          </a:prstGeom>
          <a:noFill/>
          <a:ln w="9525" cap="flat">
            <a:noFill/>
            <a:round/>
            <a:headEnd/>
            <a:tailEnd/>
          </a:ln>
          <a:effectLst/>
        </p:spPr>
        <p:txBody>
          <a:bodyPr lIns="90000" tIns="46800" rIns="90000" bIns="46800"/>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F6DE5D8-96C1-4CAB-8B02-86D517329136}" type="slidenum">
              <a:rPr lang="en-US" sz="1400">
                <a:solidFill>
                  <a:srgbClr val="000000"/>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64</a:t>
            </a:fld>
            <a:endParaRPr lang="en-US" sz="1400">
              <a:solidFill>
                <a:srgbClr val="000000"/>
              </a:solidFill>
            </a:endParaRPr>
          </a:p>
        </p:txBody>
      </p:sp>
      <p:sp>
        <p:nvSpPr>
          <p:cNvPr id="24579" name="Text Box 3"/>
          <p:cNvSpPr txBox="1">
            <a:spLocks noChangeArrowheads="1"/>
          </p:cNvSpPr>
          <p:nvPr/>
        </p:nvSpPr>
        <p:spPr bwMode="auto">
          <a:xfrm>
            <a:off x="360363" y="1590675"/>
            <a:ext cx="8496300" cy="4384675"/>
          </a:xfrm>
          <a:prstGeom prst="rect">
            <a:avLst/>
          </a:prstGeom>
          <a:noFill/>
          <a:ln w="9525" cap="flat">
            <a:noFill/>
            <a:round/>
            <a:headEnd/>
            <a:tailEnd/>
          </a:ln>
          <a:effectLst/>
        </p:spPr>
        <p:txBody>
          <a:bodyPr lIns="0" tIns="28080" rIns="0" bIns="0"/>
          <a:lstStyle/>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smtClean="0">
                <a:solidFill>
                  <a:srgbClr val="000000"/>
                </a:solidFill>
              </a:rPr>
              <a:t>A </a:t>
            </a:r>
            <a:r>
              <a:rPr lang="en-GB" sz="2400" dirty="0">
                <a:solidFill>
                  <a:srgbClr val="000000"/>
                </a:solidFill>
              </a:rPr>
              <a:t>robust security compliance and monitoring system to assess the effectiveness and appropriateness of </a:t>
            </a:r>
            <a:r>
              <a:rPr lang="en-GB" sz="2400" dirty="0" smtClean="0">
                <a:solidFill>
                  <a:srgbClr val="000000"/>
                </a:solidFill>
              </a:rPr>
              <a:t>controls shall be put in place.</a:t>
            </a:r>
            <a:endParaRPr lang="en-GB" sz="2400" dirty="0">
              <a:solidFill>
                <a:srgbClr val="000000"/>
              </a:solidFill>
            </a:endParaRP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a:solidFill>
                  <a:srgbClr val="000000"/>
                </a:solidFill>
              </a:rPr>
              <a:t>Technology-neutral approach </a:t>
            </a:r>
            <a:r>
              <a:rPr lang="en-GB" sz="2400" dirty="0" smtClean="0">
                <a:solidFill>
                  <a:srgbClr val="000000"/>
                </a:solidFill>
              </a:rPr>
              <a:t>shall </a:t>
            </a:r>
            <a:r>
              <a:rPr lang="en-GB" sz="2400" dirty="0">
                <a:solidFill>
                  <a:srgbClr val="000000"/>
                </a:solidFill>
              </a:rPr>
              <a:t>be adopted when assessing </a:t>
            </a:r>
            <a:r>
              <a:rPr lang="en-GB" sz="2400" dirty="0" smtClean="0">
                <a:solidFill>
                  <a:srgbClr val="000000"/>
                </a:solidFill>
              </a:rPr>
              <a:t>NII 2.0 </a:t>
            </a:r>
            <a:r>
              <a:rPr lang="en-GB" sz="2400" dirty="0">
                <a:solidFill>
                  <a:srgbClr val="000000"/>
                </a:solidFill>
              </a:rPr>
              <a:t>security status, applying security standards and deploying the latest security solutions.</a:t>
            </a: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smtClean="0">
                <a:solidFill>
                  <a:srgbClr val="000000"/>
                </a:solidFill>
              </a:rPr>
              <a:t>Security awareness and training program should be rolled out for all those working or involved in NII 2.0.</a:t>
            </a: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smtClean="0">
                <a:solidFill>
                  <a:srgbClr val="000000"/>
                </a:solidFill>
              </a:rPr>
              <a:t>Baseline configuration standards shall be developed and implemented to prevent deviation and non-compliance that can create vulnerabilities in the system.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457200" y="142852"/>
            <a:ext cx="8229600" cy="1143000"/>
          </a:xfrm>
          <a:ln/>
        </p:spPr>
        <p:txBody>
          <a:bodyPr lIns="91440" tIns="45720" rIns="91440" bIns="45720"/>
          <a:lstStyle/>
          <a:p>
            <a:pPr eaLnBrk="1">
              <a:lnSpc>
                <a:spcPct val="93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smtClean="0"/>
              <a:t>Security policy</a:t>
            </a:r>
            <a:endParaRPr lang="en-GB" sz="3600" dirty="0"/>
          </a:p>
        </p:txBody>
      </p:sp>
      <p:sp>
        <p:nvSpPr>
          <p:cNvPr id="24578" name="Text Box 2"/>
          <p:cNvSpPr txBox="1">
            <a:spLocks noChangeArrowheads="1"/>
          </p:cNvSpPr>
          <p:nvPr/>
        </p:nvSpPr>
        <p:spPr bwMode="auto">
          <a:xfrm>
            <a:off x="6553200" y="6245225"/>
            <a:ext cx="2133600" cy="476250"/>
          </a:xfrm>
          <a:prstGeom prst="rect">
            <a:avLst/>
          </a:prstGeom>
          <a:noFill/>
          <a:ln w="9525" cap="flat">
            <a:noFill/>
            <a:round/>
            <a:headEnd/>
            <a:tailEnd/>
          </a:ln>
          <a:effectLst/>
        </p:spPr>
        <p:txBody>
          <a:bodyPr lIns="90000" tIns="46800" rIns="90000" bIns="46800"/>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F6DE5D8-96C1-4CAB-8B02-86D517329136}" type="slidenum">
              <a:rPr lang="en-US" sz="1400">
                <a:solidFill>
                  <a:srgbClr val="000000"/>
                </a:solidFill>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65</a:t>
            </a:fld>
            <a:endParaRPr lang="en-US" sz="1400">
              <a:solidFill>
                <a:srgbClr val="000000"/>
              </a:solidFill>
            </a:endParaRPr>
          </a:p>
        </p:txBody>
      </p:sp>
      <p:sp>
        <p:nvSpPr>
          <p:cNvPr id="24579" name="Text Box 3"/>
          <p:cNvSpPr txBox="1">
            <a:spLocks noChangeArrowheads="1"/>
          </p:cNvSpPr>
          <p:nvPr/>
        </p:nvSpPr>
        <p:spPr bwMode="auto">
          <a:xfrm>
            <a:off x="360363" y="1357298"/>
            <a:ext cx="8496300" cy="5357826"/>
          </a:xfrm>
          <a:prstGeom prst="rect">
            <a:avLst/>
          </a:prstGeom>
          <a:noFill/>
          <a:ln w="9525" cap="flat">
            <a:noFill/>
            <a:round/>
            <a:headEnd/>
            <a:tailEnd/>
          </a:ln>
          <a:effectLst/>
        </p:spPr>
        <p:txBody>
          <a:bodyPr lIns="0" tIns="28080" rIns="0" bIns="0"/>
          <a:lstStyle/>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smtClean="0">
                <a:solidFill>
                  <a:srgbClr val="000000"/>
                </a:solidFill>
              </a:rPr>
              <a:t>An inventory of all systems and applications categorized on the criticality or the sensitivity of the information they hold and process to be maintained.</a:t>
            </a: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GB" sz="2400" dirty="0" smtClean="0">
                <a:solidFill>
                  <a:srgbClr val="000000"/>
                </a:solidFill>
              </a:rPr>
              <a:t>An Incident Management System to allow NII2.0 to recover from any materialized attacks and ensure continuity of operations shall be designed and implemented</a:t>
            </a:r>
          </a:p>
          <a:p>
            <a:pPr marL="430213" indent="-323850">
              <a:lnSpc>
                <a:spcPct val="93000"/>
              </a:lnSpc>
              <a:spcAft>
                <a:spcPts val="600"/>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sz="2400" dirty="0" smtClean="0"/>
              <a:t>The  following aspects shall be implemented for NII 2.0 to ensure end-to-end security of information and data flows:</a:t>
            </a:r>
          </a:p>
          <a:p>
            <a:pPr marL="742950" lvl="1" indent="-285750">
              <a:lnSpc>
                <a:spcPct val="93000"/>
              </a:lnSpc>
              <a:spcBef>
                <a:spcPts val="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Strong Authentication</a:t>
            </a:r>
          </a:p>
          <a:p>
            <a:pPr marL="742950" lvl="1" indent="-285750">
              <a:lnSpc>
                <a:spcPct val="93000"/>
              </a:lnSpc>
              <a:spcBef>
                <a:spcPts val="60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Risk and Fraud Management</a:t>
            </a:r>
          </a:p>
          <a:p>
            <a:pPr marL="742950" lvl="1" indent="-285750">
              <a:lnSpc>
                <a:spcPct val="93000"/>
              </a:lnSpc>
              <a:spcBef>
                <a:spcPts val="60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Access Control</a:t>
            </a:r>
          </a:p>
          <a:p>
            <a:pPr marL="742950" lvl="1" indent="-285750">
              <a:lnSpc>
                <a:spcPct val="93000"/>
              </a:lnSpc>
              <a:spcBef>
                <a:spcPts val="60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Identity Management and Governance</a:t>
            </a:r>
          </a:p>
          <a:p>
            <a:pPr marL="742950" lvl="1" indent="-285750">
              <a:lnSpc>
                <a:spcPct val="93000"/>
              </a:lnSpc>
              <a:spcBef>
                <a:spcPts val="60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Single Sign-On</a:t>
            </a:r>
          </a:p>
          <a:p>
            <a:pPr marL="742950" lvl="1" indent="-285750">
              <a:lnSpc>
                <a:spcPct val="93000"/>
              </a:lnSpc>
              <a:spcBef>
                <a:spcPts val="600"/>
              </a:spcBef>
              <a:spcAft>
                <a:spcPts val="0"/>
              </a:spcAft>
              <a:buSzPct val="10000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r>
              <a:rPr lang="en-US" altLang="en-US" sz="2000" dirty="0" smtClean="0">
                <a:latin typeface="+mn-lt"/>
              </a:rPr>
              <a:t>API Management</a:t>
            </a: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endParaRPr lang="en-GB" sz="2400" dirty="0" smtClean="0">
              <a:solidFill>
                <a:srgbClr val="000000"/>
              </a:solidFill>
            </a:endParaRPr>
          </a:p>
          <a:p>
            <a:pPr marL="430213" indent="-323850">
              <a:lnSpc>
                <a:spcPct val="93000"/>
              </a:lnSpc>
              <a:spcAft>
                <a:spcPts val="1425"/>
              </a:spcAft>
              <a:buSzPct val="100000"/>
              <a:buFont typeface="Arial" pitchFamily="34" charset="0"/>
              <a:buChar char="•"/>
              <a:tabLst>
                <a:tab pos="1000125" algn="l"/>
                <a:tab pos="1914525" algn="l"/>
                <a:tab pos="2828925" algn="l"/>
                <a:tab pos="3743325" algn="l"/>
                <a:tab pos="4657725" algn="l"/>
                <a:tab pos="5572125" algn="l"/>
                <a:tab pos="6486525" algn="l"/>
                <a:tab pos="7400925" algn="l"/>
                <a:tab pos="8315325" algn="l"/>
                <a:tab pos="9229725" algn="l"/>
                <a:tab pos="10144125" algn="l"/>
              </a:tabLst>
            </a:pPr>
            <a:endParaRPr lang="en-GB" sz="2400" dirty="0">
              <a:solidFill>
                <a:srgbClr val="00000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GB" altLang="en-US" sz="3600" dirty="0" smtClean="0"/>
              <a:t>Business model</a:t>
            </a:r>
          </a:p>
        </p:txBody>
      </p:sp>
      <p:sp>
        <p:nvSpPr>
          <p:cNvPr id="24579" name="Content Placeholder 2"/>
          <p:cNvSpPr>
            <a:spLocks noGrp="1"/>
          </p:cNvSpPr>
          <p:nvPr>
            <p:ph idx="1"/>
          </p:nvPr>
        </p:nvSpPr>
        <p:spPr>
          <a:xfrm>
            <a:off x="457200" y="1500174"/>
            <a:ext cx="8229600" cy="5072098"/>
          </a:xfrm>
        </p:spPr>
        <p:txBody>
          <a:bodyPr>
            <a:normAutofit lnSpcReduction="10000"/>
          </a:bodyPr>
          <a:lstStyle/>
          <a:p>
            <a:pPr eaLnBrk="1" hangingPunct="1">
              <a:spcBef>
                <a:spcPts val="600"/>
              </a:spcBef>
              <a:spcAft>
                <a:spcPts val="0"/>
              </a:spcAft>
            </a:pPr>
            <a:r>
              <a:rPr lang="en-US" sz="2400" dirty="0" smtClean="0"/>
              <a:t>In addition to its primary role as the network carrier providing connectivity and transport services, NII 2.0 should become a platform or exchange for a range of cloud based application services.</a:t>
            </a:r>
          </a:p>
          <a:p>
            <a:pPr eaLnBrk="1" hangingPunct="1">
              <a:spcBef>
                <a:spcPts val="600"/>
              </a:spcBef>
              <a:spcAft>
                <a:spcPts val="0"/>
              </a:spcAft>
            </a:pPr>
            <a:r>
              <a:rPr lang="en-US" sz="2400" dirty="0" smtClean="0"/>
              <a:t>NII 2.0 needs to support trading of cloud services based on competitive economic models such as commodity markets and auctions. </a:t>
            </a:r>
          </a:p>
          <a:p>
            <a:pPr eaLnBrk="1" hangingPunct="1">
              <a:spcBef>
                <a:spcPts val="600"/>
              </a:spcBef>
              <a:spcAft>
                <a:spcPts val="0"/>
              </a:spcAft>
            </a:pPr>
            <a:r>
              <a:rPr lang="en-US" altLang="en-US" sz="2400" dirty="0" smtClean="0"/>
              <a:t>Private sector participation for creation of NII 2.0 infrastructure is key to long term financial sustainability.</a:t>
            </a:r>
          </a:p>
          <a:p>
            <a:pPr eaLnBrk="1" hangingPunct="1">
              <a:spcBef>
                <a:spcPts val="600"/>
              </a:spcBef>
              <a:spcAft>
                <a:spcPts val="0"/>
              </a:spcAft>
            </a:pPr>
            <a:r>
              <a:rPr lang="en-US" altLang="en-US" sz="2400" dirty="0" smtClean="0"/>
              <a:t>Business plan based on demand projections, estimated investment and operating costs, cost sharing arrangements, pricing schemes needs to be prepared as clarity emerges on these complex issues</a:t>
            </a:r>
          </a:p>
          <a:p>
            <a:pPr eaLnBrk="1" hangingPunct="1">
              <a:spcBef>
                <a:spcPts val="600"/>
              </a:spcBef>
              <a:spcAft>
                <a:spcPts val="600"/>
              </a:spcAft>
            </a:pPr>
            <a:endParaRPr lang="en-US" altLang="en-US" sz="2400" dirty="0" smtClean="0"/>
          </a:p>
          <a:p>
            <a:pPr eaLnBrk="1" hangingPunct="1"/>
            <a:endParaRPr lang="en-GB" altLang="en-US" sz="2400" dirty="0" smtClean="0"/>
          </a:p>
        </p:txBody>
      </p:sp>
      <p:sp>
        <p:nvSpPr>
          <p:cNvPr id="24580" name="Slide Number Placeholder 3"/>
          <p:cNvSpPr>
            <a:spLocks noGrp="1"/>
          </p:cNvSpPr>
          <p:nvPr>
            <p:ph type="sldNum" sz="quarter" idx="12"/>
          </p:nvPr>
        </p:nvSpPr>
        <p:spPr>
          <a:noFill/>
        </p:spPr>
        <p:txBody>
          <a:bodyPr/>
          <a:lstStyle/>
          <a:p>
            <a:fld id="{BD7EC4EA-DE61-4030-83AB-A028763D8896}" type="slidenum">
              <a:rPr lang="en-GB" altLang="en-US" smtClean="0"/>
              <a:pPr/>
              <a:t>66</a:t>
            </a:fld>
            <a:endParaRPr lang="en-GB" altLang="en-US"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altLang="en-US" sz="3600" dirty="0" smtClean="0"/>
              <a:t>Service level agreements</a:t>
            </a:r>
          </a:p>
        </p:txBody>
      </p:sp>
      <p:sp>
        <p:nvSpPr>
          <p:cNvPr id="22531" name="Content Placeholder 2"/>
          <p:cNvSpPr>
            <a:spLocks noGrp="1"/>
          </p:cNvSpPr>
          <p:nvPr>
            <p:ph idx="1"/>
          </p:nvPr>
        </p:nvSpPr>
        <p:spPr>
          <a:xfrm>
            <a:off x="457200" y="1600200"/>
            <a:ext cx="8229600" cy="4900613"/>
          </a:xfrm>
        </p:spPr>
        <p:txBody>
          <a:bodyPr/>
          <a:lstStyle/>
          <a:p>
            <a:pPr eaLnBrk="1" hangingPunct="1">
              <a:spcBef>
                <a:spcPts val="600"/>
              </a:spcBef>
              <a:spcAft>
                <a:spcPts val="600"/>
              </a:spcAft>
            </a:pPr>
            <a:r>
              <a:rPr lang="en-US" altLang="en-US" sz="2400" dirty="0" smtClean="0"/>
              <a:t>SLAs will be required between:</a:t>
            </a:r>
          </a:p>
          <a:p>
            <a:pPr lvl="1"/>
            <a:r>
              <a:rPr lang="en-US" sz="2000" dirty="0" smtClean="0">
                <a:solidFill>
                  <a:schemeClr val="tx1"/>
                </a:solidFill>
                <a:latin typeface="+mn-lt"/>
                <a:ea typeface="+mn-ea"/>
                <a:cs typeface="+mn-cs"/>
              </a:rPr>
              <a:t>NII 2.0 and the user department/agency</a:t>
            </a:r>
          </a:p>
          <a:p>
            <a:pPr lvl="1"/>
            <a:r>
              <a:rPr lang="en-US" sz="2000" dirty="0" smtClean="0">
                <a:solidFill>
                  <a:schemeClr val="tx1"/>
                </a:solidFill>
                <a:latin typeface="+mn-lt"/>
                <a:ea typeface="+mn-ea"/>
                <a:cs typeface="+mn-cs"/>
              </a:rPr>
              <a:t>NII 2.0 and the application service provider</a:t>
            </a:r>
          </a:p>
          <a:p>
            <a:pPr lvl="1"/>
            <a:r>
              <a:rPr lang="en-US" sz="2000" dirty="0" smtClean="0">
                <a:solidFill>
                  <a:schemeClr val="tx1"/>
                </a:solidFill>
                <a:latin typeface="+mn-lt"/>
                <a:ea typeface="+mn-ea"/>
                <a:cs typeface="+mn-cs"/>
              </a:rPr>
              <a:t>User agency  and the application service provider</a:t>
            </a:r>
          </a:p>
          <a:p>
            <a:pPr lvl="1"/>
            <a:r>
              <a:rPr lang="en-US" sz="2000" dirty="0" smtClean="0">
                <a:solidFill>
                  <a:schemeClr val="tx1"/>
                </a:solidFill>
                <a:latin typeface="+mn-lt"/>
                <a:ea typeface="+mn-ea"/>
                <a:cs typeface="+mn-cs"/>
              </a:rPr>
              <a:t>NII 2.0 and its suppliers and network operators</a:t>
            </a:r>
          </a:p>
          <a:p>
            <a:r>
              <a:rPr lang="en-US" sz="2400" dirty="0" smtClean="0"/>
              <a:t>SLAs will have to be evolutionary and balanced to reflect changing market and technology dynamics</a:t>
            </a:r>
          </a:p>
          <a:p>
            <a:r>
              <a:rPr lang="en-US" sz="2400" dirty="0" smtClean="0">
                <a:solidFill>
                  <a:schemeClr val="tx1"/>
                </a:solidFill>
                <a:latin typeface="+mn-lt"/>
                <a:ea typeface="+mn-ea"/>
                <a:cs typeface="+mn-cs"/>
              </a:rPr>
              <a:t>Trusted Third Parties needed for monitoring and enforcement</a:t>
            </a:r>
          </a:p>
          <a:p>
            <a:r>
              <a:rPr lang="en-US" sz="2400" dirty="0" smtClean="0"/>
              <a:t>Clear separation of policy making and operational management of NII 2.0 is required to stimulate private sector investment  </a:t>
            </a:r>
            <a:endParaRPr lang="en-US" sz="2400" dirty="0" smtClean="0">
              <a:solidFill>
                <a:schemeClr val="tx1"/>
              </a:solidFill>
              <a:latin typeface="+mn-lt"/>
              <a:ea typeface="+mn-ea"/>
              <a:cs typeface="+mn-cs"/>
            </a:endParaRPr>
          </a:p>
          <a:p>
            <a:pPr eaLnBrk="1" hangingPunct="1">
              <a:spcBef>
                <a:spcPts val="600"/>
              </a:spcBef>
              <a:spcAft>
                <a:spcPts val="600"/>
              </a:spcAft>
            </a:pPr>
            <a:endParaRPr lang="en-US" altLang="en-US" sz="2800" dirty="0" smtClean="0"/>
          </a:p>
          <a:p>
            <a:pPr eaLnBrk="1" hangingPunct="1">
              <a:spcBef>
                <a:spcPts val="600"/>
              </a:spcBef>
              <a:spcAft>
                <a:spcPts val="600"/>
              </a:spcAft>
            </a:pPr>
            <a:endParaRPr lang="en-US" altLang="en-US" sz="2800" dirty="0" smtClean="0"/>
          </a:p>
          <a:p>
            <a:pPr eaLnBrk="1" hangingPunct="1"/>
            <a:endParaRPr lang="en-GB" altLang="en-US" sz="2800" dirty="0" smtClean="0"/>
          </a:p>
        </p:txBody>
      </p:sp>
      <p:sp>
        <p:nvSpPr>
          <p:cNvPr id="22532" name="Slide Number Placeholder 3"/>
          <p:cNvSpPr>
            <a:spLocks noGrp="1"/>
          </p:cNvSpPr>
          <p:nvPr>
            <p:ph type="sldNum" sz="quarter" idx="12"/>
          </p:nvPr>
        </p:nvSpPr>
        <p:spPr>
          <a:noFill/>
        </p:spPr>
        <p:txBody>
          <a:bodyPr/>
          <a:lstStyle/>
          <a:p>
            <a:fld id="{58FB9A29-D48B-4774-802D-F2F0AFC7214D}" type="slidenum">
              <a:rPr lang="en-GB" altLang="en-US" smtClean="0"/>
              <a:pPr/>
              <a:t>67</a:t>
            </a:fld>
            <a:endParaRPr lang="en-GB" altLang="en-US"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Progress so far</a:t>
            </a:r>
            <a:endParaRPr lang="en-IN" dirty="0"/>
          </a:p>
        </p:txBody>
      </p:sp>
      <p:sp>
        <p:nvSpPr>
          <p:cNvPr id="3" name="Content Placeholder 2"/>
          <p:cNvSpPr>
            <a:spLocks noGrp="1"/>
          </p:cNvSpPr>
          <p:nvPr>
            <p:ph idx="1"/>
          </p:nvPr>
        </p:nvSpPr>
        <p:spPr/>
        <p:txBody>
          <a:bodyPr/>
          <a:lstStyle/>
          <a:p>
            <a:r>
              <a:rPr lang="en-US" dirty="0" smtClean="0"/>
              <a:t>Four sub groups setup</a:t>
            </a:r>
          </a:p>
          <a:p>
            <a:pPr lvl="1"/>
            <a:r>
              <a:rPr lang="en-US" dirty="0" smtClean="0"/>
              <a:t>Architecture</a:t>
            </a:r>
          </a:p>
          <a:p>
            <a:pPr lvl="1"/>
            <a:r>
              <a:rPr lang="en-US" dirty="0" smtClean="0"/>
              <a:t>Policy and Institutional Mechanism</a:t>
            </a:r>
          </a:p>
          <a:p>
            <a:pPr lvl="1"/>
            <a:r>
              <a:rPr lang="en-US" dirty="0" smtClean="0"/>
              <a:t>Security</a:t>
            </a:r>
          </a:p>
          <a:p>
            <a:pPr lvl="1"/>
            <a:r>
              <a:rPr lang="en-US" dirty="0" smtClean="0"/>
              <a:t>Financial model</a:t>
            </a:r>
          </a:p>
          <a:p>
            <a:r>
              <a:rPr lang="en-US" dirty="0" smtClean="0"/>
              <a:t>Detailed report prepared </a:t>
            </a:r>
            <a:r>
              <a:rPr lang="en-US" smtClean="0"/>
              <a:t>and submitted</a:t>
            </a:r>
            <a:endParaRPr lang="en-US" dirty="0" smtClean="0"/>
          </a:p>
          <a:p>
            <a:pPr lvl="1"/>
            <a:endParaRPr lang="en-IN" dirty="0"/>
          </a:p>
        </p:txBody>
      </p:sp>
      <p:sp>
        <p:nvSpPr>
          <p:cNvPr id="4" name="Slide Number Placeholder 3"/>
          <p:cNvSpPr>
            <a:spLocks noGrp="1"/>
          </p:cNvSpPr>
          <p:nvPr>
            <p:ph type="sldNum" sz="quarter" idx="12"/>
          </p:nvPr>
        </p:nvSpPr>
        <p:spPr/>
        <p:txBody>
          <a:bodyPr/>
          <a:lstStyle/>
          <a:p>
            <a:pPr>
              <a:defRPr/>
            </a:pPr>
            <a:fld id="{9EFA387D-1F0A-497C-A34E-596C2561271F}" type="slidenum">
              <a:rPr lang="en-GB" smtClean="0"/>
              <a:pPr>
                <a:defRPr/>
              </a:pPr>
              <a:t>68</a:t>
            </a:fld>
            <a:endParaRPr lang="en-GB"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28600" y="1295400"/>
            <a:ext cx="8077200" cy="2590800"/>
          </a:xfrm>
        </p:spPr>
        <p:txBody>
          <a:bodyPr>
            <a:normAutofit fontScale="90000"/>
          </a:bodyPr>
          <a:lstStyle/>
          <a:p>
            <a:pPr algn="ctr" fontAlgn="auto">
              <a:spcAft>
                <a:spcPts val="0"/>
              </a:spcAft>
              <a:defRPr/>
            </a:pPr>
            <a:r>
              <a:rPr lang="en-US" sz="6000" dirty="0" smtClean="0">
                <a:solidFill>
                  <a:schemeClr val="tx1"/>
                </a:solidFill>
                <a:latin typeface="Times New Roman" pitchFamily="18" charset="0"/>
                <a:cs typeface="Times New Roman" pitchFamily="18" charset="0"/>
              </a:rPr>
              <a:t>State Data Centre</a:t>
            </a:r>
            <a:br>
              <a:rPr lang="en-US" sz="6000" dirty="0" smtClean="0">
                <a:solidFill>
                  <a:schemeClr val="tx1"/>
                </a:solidFill>
                <a:latin typeface="Times New Roman" pitchFamily="18" charset="0"/>
                <a:cs typeface="Times New Roman" pitchFamily="18" charset="0"/>
              </a:rPr>
            </a:br>
            <a:r>
              <a:rPr lang="en-US" b="0" dirty="0" smtClean="0">
                <a:solidFill>
                  <a:schemeClr val="tx1"/>
                </a:solidFill>
                <a:latin typeface="Times New Roman" pitchFamily="18" charset="0"/>
                <a:cs typeface="Times New Roman" pitchFamily="18" charset="0"/>
              </a:rPr>
              <a:t/>
            </a:r>
            <a:br>
              <a:rPr lang="en-US" b="0" dirty="0" smtClean="0">
                <a:solidFill>
                  <a:schemeClr val="tx1"/>
                </a:solidFill>
                <a:latin typeface="Times New Roman" pitchFamily="18" charset="0"/>
                <a:cs typeface="Times New Roman" pitchFamily="18" charset="0"/>
              </a:rPr>
            </a:br>
            <a:r>
              <a:rPr lang="en-US" sz="2700" b="0" dirty="0" smtClean="0">
                <a:solidFill>
                  <a:schemeClr val="tx1"/>
                </a:solidFill>
                <a:latin typeface="Times New Roman" pitchFamily="18" charset="0"/>
                <a:cs typeface="Times New Roman" pitchFamily="18" charset="0"/>
              </a:rPr>
              <a:t>Core Infrastructure component </a:t>
            </a:r>
            <a:br>
              <a:rPr lang="en-US" sz="2700" b="0" dirty="0" smtClean="0">
                <a:solidFill>
                  <a:schemeClr val="tx1"/>
                </a:solidFill>
                <a:latin typeface="Times New Roman" pitchFamily="18" charset="0"/>
                <a:cs typeface="Times New Roman" pitchFamily="18" charset="0"/>
              </a:rPr>
            </a:br>
            <a:r>
              <a:rPr lang="en-US" sz="2700" b="0" dirty="0" smtClean="0">
                <a:solidFill>
                  <a:schemeClr val="tx1"/>
                </a:solidFill>
                <a:latin typeface="Times New Roman" pitchFamily="18" charset="0"/>
                <a:cs typeface="Times New Roman" pitchFamily="18" charset="0"/>
              </a:rPr>
              <a:t>under</a:t>
            </a:r>
            <a:br>
              <a:rPr lang="en-US" sz="2700" b="0" dirty="0" smtClean="0">
                <a:solidFill>
                  <a:schemeClr val="tx1"/>
                </a:solidFill>
                <a:latin typeface="Times New Roman" pitchFamily="18" charset="0"/>
                <a:cs typeface="Times New Roman" pitchFamily="18" charset="0"/>
              </a:rPr>
            </a:br>
            <a:r>
              <a:rPr lang="en-US" sz="2700" dirty="0" smtClean="0">
                <a:solidFill>
                  <a:schemeClr val="tx1"/>
                </a:solidFill>
                <a:latin typeface="Times New Roman" pitchFamily="18" charset="0"/>
                <a:cs typeface="Times New Roman" pitchFamily="18" charset="0"/>
              </a:rPr>
              <a:t>National e-Governance Plan</a:t>
            </a:r>
            <a:endParaRPr lang="en-GB" sz="27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7086600" y="6477000"/>
            <a:ext cx="1527048" cy="152400"/>
          </a:xfrm>
          <a:prstGeom prst="rect">
            <a:avLst/>
          </a:prstGeom>
        </p:spPr>
        <p:txBody>
          <a:bodyPr/>
          <a:lstStyle/>
          <a:p>
            <a:fld id="{9EBD5762-3BDC-484D-9503-7EA6D5A9A8CE}" type="slidenum">
              <a:rPr lang="en-GB" smtClean="0"/>
              <a:pPr/>
              <a:t>7</a:t>
            </a:fld>
            <a:endParaRPr lang="en-GB" dirty="0"/>
          </a:p>
        </p:txBody>
      </p:sp>
      <p:sp>
        <p:nvSpPr>
          <p:cNvPr id="6" name="Rectangle 2"/>
          <p:cNvSpPr>
            <a:spLocks noGrp="1" noChangeArrowheads="1"/>
          </p:cNvSpPr>
          <p:nvPr>
            <p:ph type="title"/>
          </p:nvPr>
        </p:nvSpPr>
        <p:spPr>
          <a:xfrm>
            <a:off x="457200" y="76200"/>
            <a:ext cx="8229600" cy="1143000"/>
          </a:xfrm>
        </p:spPr>
        <p:txBody>
          <a:bodyPr/>
          <a:lstStyle/>
          <a:p>
            <a:pPr eaLnBrk="1" hangingPunct="1"/>
            <a:r>
              <a:rPr lang="en-US" sz="4000" b="1" dirty="0" smtClean="0"/>
              <a:t>5 Essential Cloud Characteristics</a:t>
            </a:r>
          </a:p>
        </p:txBody>
      </p:sp>
      <p:sp>
        <p:nvSpPr>
          <p:cNvPr id="8" name="Pentagon 7"/>
          <p:cNvSpPr/>
          <p:nvPr/>
        </p:nvSpPr>
        <p:spPr>
          <a:xfrm>
            <a:off x="611560" y="1440049"/>
            <a:ext cx="8208912" cy="698723"/>
          </a:xfrm>
          <a:prstGeom prst="homePlate">
            <a:avLst/>
          </a:prstGeom>
          <a:ln/>
        </p:spPr>
        <p:style>
          <a:lnRef idx="3">
            <a:schemeClr val="lt1"/>
          </a:lnRef>
          <a:fillRef idx="1">
            <a:schemeClr val="accent2"/>
          </a:fillRef>
          <a:effectRef idx="1">
            <a:schemeClr val="accent2"/>
          </a:effectRef>
          <a:fontRef idx="minor">
            <a:schemeClr val="lt1"/>
          </a:fontRef>
        </p:style>
        <p:txBody>
          <a:bodyPr lIns="274320" tIns="54000" rIns="274320" bIns="54000" rtlCol="0" anchor="ctr"/>
          <a:lstStyle/>
          <a:p>
            <a:pPr eaLnBrk="1" hangingPunct="1"/>
            <a:r>
              <a:rPr lang="en-US" sz="2400" dirty="0" smtClean="0"/>
              <a:t>On-demand self-service </a:t>
            </a:r>
          </a:p>
        </p:txBody>
      </p:sp>
      <p:sp>
        <p:nvSpPr>
          <p:cNvPr id="9" name="Pentagon 8"/>
          <p:cNvSpPr/>
          <p:nvPr/>
        </p:nvSpPr>
        <p:spPr>
          <a:xfrm>
            <a:off x="611560" y="2466163"/>
            <a:ext cx="8208912" cy="698723"/>
          </a:xfrm>
          <a:prstGeom prst="homePlate">
            <a:avLst/>
          </a:prstGeom>
          <a:ln/>
        </p:spPr>
        <p:style>
          <a:lnRef idx="3">
            <a:schemeClr val="lt1"/>
          </a:lnRef>
          <a:fillRef idx="1">
            <a:schemeClr val="accent2"/>
          </a:fillRef>
          <a:effectRef idx="1">
            <a:schemeClr val="accent2"/>
          </a:effectRef>
          <a:fontRef idx="minor">
            <a:schemeClr val="lt1"/>
          </a:fontRef>
        </p:style>
        <p:txBody>
          <a:bodyPr lIns="274320" tIns="54000" rIns="274320" bIns="54000" rtlCol="0" anchor="ctr"/>
          <a:lstStyle/>
          <a:p>
            <a:r>
              <a:rPr lang="en-US" sz="2400" dirty="0" smtClean="0"/>
              <a:t>Broad network access</a:t>
            </a:r>
            <a:endParaRPr lang="en-US" sz="2400" dirty="0">
              <a:solidFill>
                <a:schemeClr val="tx1"/>
              </a:solidFill>
            </a:endParaRPr>
          </a:p>
        </p:txBody>
      </p:sp>
      <p:sp>
        <p:nvSpPr>
          <p:cNvPr id="10" name="Pentagon 9"/>
          <p:cNvSpPr/>
          <p:nvPr/>
        </p:nvSpPr>
        <p:spPr>
          <a:xfrm>
            <a:off x="611560" y="3492277"/>
            <a:ext cx="8208912" cy="851123"/>
          </a:xfrm>
          <a:prstGeom prst="homePlate">
            <a:avLst/>
          </a:prstGeom>
          <a:ln/>
        </p:spPr>
        <p:style>
          <a:lnRef idx="3">
            <a:schemeClr val="lt1"/>
          </a:lnRef>
          <a:fillRef idx="1">
            <a:schemeClr val="accent2"/>
          </a:fillRef>
          <a:effectRef idx="1">
            <a:schemeClr val="accent2"/>
          </a:effectRef>
          <a:fontRef idx="minor">
            <a:schemeClr val="lt1"/>
          </a:fontRef>
        </p:style>
        <p:txBody>
          <a:bodyPr lIns="274320" tIns="54000" rIns="274320" bIns="54000" rtlCol="0" anchor="ctr"/>
          <a:lstStyle/>
          <a:p>
            <a:pPr eaLnBrk="1" hangingPunct="1"/>
            <a:r>
              <a:rPr lang="en-US" sz="2400" dirty="0" smtClean="0"/>
              <a:t>Resource pooling </a:t>
            </a:r>
          </a:p>
          <a:p>
            <a:pPr eaLnBrk="1" hangingPunct="1"/>
            <a:r>
              <a:rPr lang="en-US" sz="2400" dirty="0" smtClean="0"/>
              <a:t>	-Location independence</a:t>
            </a:r>
          </a:p>
        </p:txBody>
      </p:sp>
      <p:sp>
        <p:nvSpPr>
          <p:cNvPr id="11" name="Pentagon 10"/>
          <p:cNvSpPr/>
          <p:nvPr/>
        </p:nvSpPr>
        <p:spPr>
          <a:xfrm>
            <a:off x="609600" y="4675963"/>
            <a:ext cx="8208912" cy="698723"/>
          </a:xfrm>
          <a:prstGeom prst="homePlate">
            <a:avLst/>
          </a:prstGeom>
          <a:ln/>
        </p:spPr>
        <p:style>
          <a:lnRef idx="3">
            <a:schemeClr val="lt1"/>
          </a:lnRef>
          <a:fillRef idx="1">
            <a:schemeClr val="accent2"/>
          </a:fillRef>
          <a:effectRef idx="1">
            <a:schemeClr val="accent2"/>
          </a:effectRef>
          <a:fontRef idx="minor">
            <a:schemeClr val="lt1"/>
          </a:fontRef>
        </p:style>
        <p:txBody>
          <a:bodyPr lIns="274320" tIns="54000" rIns="274320" bIns="54000" rtlCol="0" anchor="ctr"/>
          <a:lstStyle/>
          <a:p>
            <a:pPr eaLnBrk="1" hangingPunct="1"/>
            <a:r>
              <a:rPr lang="en-US" sz="2400" dirty="0" smtClean="0"/>
              <a:t>Rapid elasticity</a:t>
            </a:r>
          </a:p>
        </p:txBody>
      </p:sp>
      <p:sp>
        <p:nvSpPr>
          <p:cNvPr id="12" name="Pentagon 11"/>
          <p:cNvSpPr/>
          <p:nvPr/>
        </p:nvSpPr>
        <p:spPr>
          <a:xfrm>
            <a:off x="609600" y="5702077"/>
            <a:ext cx="8208912" cy="698723"/>
          </a:xfrm>
          <a:prstGeom prst="homePlate">
            <a:avLst/>
          </a:prstGeom>
          <a:ln/>
        </p:spPr>
        <p:style>
          <a:lnRef idx="3">
            <a:schemeClr val="lt1"/>
          </a:lnRef>
          <a:fillRef idx="1">
            <a:schemeClr val="accent2"/>
          </a:fillRef>
          <a:effectRef idx="1">
            <a:schemeClr val="accent2"/>
          </a:effectRef>
          <a:fontRef idx="minor">
            <a:schemeClr val="lt1"/>
          </a:fontRef>
        </p:style>
        <p:txBody>
          <a:bodyPr lIns="274320" tIns="54000" rIns="274320" bIns="54000" rtlCol="0" anchor="ctr"/>
          <a:lstStyle/>
          <a:p>
            <a:pPr eaLnBrk="1" hangingPunct="1"/>
            <a:r>
              <a:rPr lang="en-US" sz="2400" dirty="0" smtClean="0"/>
              <a:t>Measured service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linds(horizont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0" y="0"/>
            <a:ext cx="8229600" cy="792162"/>
          </a:xfrm>
        </p:spPr>
        <p:txBody>
          <a:bodyPr>
            <a:normAutofit/>
          </a:bodyPr>
          <a:lstStyle/>
          <a:p>
            <a:pPr eaLnBrk="1" hangingPunct="1"/>
            <a:r>
              <a:rPr lang="en-US" sz="3200" b="1" dirty="0" smtClean="0">
                <a:solidFill>
                  <a:schemeClr val="accent1">
                    <a:lumMod val="75000"/>
                  </a:schemeClr>
                </a:solidFill>
                <a:latin typeface="Times New Roman" pitchFamily="18" charset="0"/>
                <a:cs typeface="Times New Roman" pitchFamily="18" charset="0"/>
              </a:rPr>
              <a:t>State Data Centre (SDC)</a:t>
            </a:r>
          </a:p>
        </p:txBody>
      </p:sp>
      <p:sp>
        <p:nvSpPr>
          <p:cNvPr id="6147" name="Rectangle 3"/>
          <p:cNvSpPr>
            <a:spLocks noGrp="1" noChangeArrowheads="1"/>
          </p:cNvSpPr>
          <p:nvPr>
            <p:ph type="body" idx="1"/>
          </p:nvPr>
        </p:nvSpPr>
        <p:spPr>
          <a:xfrm>
            <a:off x="304800" y="990600"/>
            <a:ext cx="8610600" cy="5867400"/>
          </a:xfrm>
        </p:spPr>
        <p:txBody>
          <a:bodyPr>
            <a:normAutofit fontScale="92500"/>
          </a:bodyPr>
          <a:lstStyle/>
          <a:p>
            <a:pPr>
              <a:buNone/>
            </a:pPr>
            <a:r>
              <a:rPr lang="en-US" sz="3300" b="1" dirty="0" smtClean="0">
                <a:latin typeface="Times New Roman" pitchFamily="18" charset="0"/>
                <a:cs typeface="Times New Roman" pitchFamily="18" charset="0"/>
              </a:rPr>
              <a:t>Objective</a:t>
            </a:r>
          </a:p>
          <a:p>
            <a:r>
              <a:rPr lang="en-US" sz="2800" dirty="0" smtClean="0">
                <a:latin typeface="Times New Roman" pitchFamily="18" charset="0"/>
                <a:cs typeface="Times New Roman" pitchFamily="18" charset="0"/>
              </a:rPr>
              <a:t>To enable State departments to host their services/applications on a </a:t>
            </a:r>
            <a:r>
              <a:rPr lang="en-US" sz="2800" u="sng" dirty="0" smtClean="0">
                <a:latin typeface="Times New Roman" pitchFamily="18" charset="0"/>
                <a:cs typeface="Times New Roman" pitchFamily="18" charset="0"/>
              </a:rPr>
              <a:t>common infrastructure </a:t>
            </a:r>
            <a:r>
              <a:rPr lang="en-US" sz="2800" dirty="0" smtClean="0">
                <a:latin typeface="Times New Roman" pitchFamily="18" charset="0"/>
                <a:cs typeface="Times New Roman" pitchFamily="18" charset="0"/>
              </a:rPr>
              <a:t>leading to </a:t>
            </a:r>
          </a:p>
          <a:p>
            <a:pPr lvl="1"/>
            <a:r>
              <a:rPr lang="en-US" sz="2400" dirty="0" smtClean="0">
                <a:latin typeface="Times New Roman" pitchFamily="18" charset="0"/>
                <a:cs typeface="Times New Roman" pitchFamily="18" charset="0"/>
              </a:rPr>
              <a:t>Consolidation of data, applications, services &amp; infrastructure</a:t>
            </a:r>
          </a:p>
          <a:p>
            <a:pPr lvl="1"/>
            <a:r>
              <a:rPr lang="en-US" sz="2400" dirty="0" smtClean="0">
                <a:latin typeface="Times New Roman" pitchFamily="18" charset="0"/>
                <a:cs typeface="Times New Roman" pitchFamily="18" charset="0"/>
              </a:rPr>
              <a:t>ease of integration</a:t>
            </a:r>
          </a:p>
          <a:p>
            <a:pPr lvl="1"/>
            <a:r>
              <a:rPr lang="en-US" sz="2400" dirty="0" smtClean="0">
                <a:latin typeface="Times New Roman" pitchFamily="18" charset="0"/>
                <a:cs typeface="Times New Roman" pitchFamily="18" charset="0"/>
              </a:rPr>
              <a:t>efficient management</a:t>
            </a:r>
          </a:p>
          <a:p>
            <a:pPr lvl="1"/>
            <a:r>
              <a:rPr lang="en-US" sz="2400" dirty="0" smtClean="0">
                <a:latin typeface="Times New Roman" pitchFamily="18" charset="0"/>
                <a:cs typeface="Times New Roman" pitchFamily="18" charset="0"/>
              </a:rPr>
              <a:t>Better security</a:t>
            </a:r>
          </a:p>
          <a:p>
            <a:pPr lvl="1">
              <a:buNone/>
            </a:pPr>
            <a:r>
              <a:rPr lang="en-US" dirty="0" smtClean="0">
                <a:latin typeface="Times New Roman" pitchFamily="18" charset="0"/>
                <a:cs typeface="Times New Roman" pitchFamily="18" charset="0"/>
              </a:rPr>
              <a:t>ensuring adequate and optimal utilization of computing resources and the support connectivity infrastructure  </a:t>
            </a:r>
          </a:p>
          <a:p>
            <a:pPr>
              <a:lnSpc>
                <a:spcPct val="120000"/>
              </a:lnSpc>
              <a:spcBef>
                <a:spcPct val="30000"/>
              </a:spcBef>
              <a:spcAft>
                <a:spcPct val="30000"/>
              </a:spcAft>
            </a:pPr>
            <a:r>
              <a:rPr lang="en-US" sz="2400" dirty="0" smtClean="0"/>
              <a:t>SDC for each individual State/UT </a:t>
            </a:r>
          </a:p>
          <a:p>
            <a:pPr>
              <a:lnSpc>
                <a:spcPct val="120000"/>
              </a:lnSpc>
              <a:spcBef>
                <a:spcPct val="30000"/>
              </a:spcBef>
              <a:spcAft>
                <a:spcPct val="30000"/>
              </a:spcAft>
            </a:pPr>
            <a:r>
              <a:rPr lang="en-US" sz="2400" b="1" dirty="0" smtClean="0">
                <a:latin typeface="Times New Roman" pitchFamily="18" charset="0"/>
                <a:cs typeface="Times New Roman" pitchFamily="18" charset="0"/>
              </a:rPr>
              <a:t>Approved on 24</a:t>
            </a:r>
            <a:r>
              <a:rPr lang="en-US" sz="2400" b="1" baseline="30000" dirty="0" smtClean="0">
                <a:latin typeface="Times New Roman" pitchFamily="18" charset="0"/>
                <a:cs typeface="Times New Roman" pitchFamily="18" charset="0"/>
              </a:rPr>
              <a:t>th</a:t>
            </a:r>
            <a:r>
              <a:rPr lang="en-US" sz="2400" b="1" dirty="0" smtClean="0">
                <a:latin typeface="Times New Roman" pitchFamily="18" charset="0"/>
                <a:cs typeface="Times New Roman" pitchFamily="18" charset="0"/>
              </a:rPr>
              <a:t> January 2008</a:t>
            </a:r>
          </a:p>
          <a:p>
            <a:pPr marL="573088" lvl="1" indent="-573088" fontAlgn="t">
              <a:buFont typeface="Arial" pitchFamily="34" charset="0"/>
              <a:buChar char="•"/>
            </a:pPr>
            <a:r>
              <a:rPr lang="en-US" sz="2400" dirty="0" smtClean="0">
                <a:latin typeface="Times New Roman" pitchFamily="18" charset="0"/>
                <a:cs typeface="Times New Roman" pitchFamily="18" charset="0"/>
              </a:rPr>
              <a:t>Categorization of State in  Large (4000 sq. ft), Medium (2500 sq. ft) and Small (1500 sq. ft)</a:t>
            </a:r>
            <a:endParaRPr lang="en-US" dirty="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13"/>
          <p:cNvSpPr>
            <a:spLocks noChangeArrowheads="1"/>
          </p:cNvSpPr>
          <p:nvPr/>
        </p:nvSpPr>
        <p:spPr bwMode="auto">
          <a:xfrm rot="10800000">
            <a:off x="0" y="914400"/>
            <a:ext cx="9144000" cy="5943600"/>
          </a:xfrm>
          <a:prstGeom prst="triangle">
            <a:avLst>
              <a:gd name="adj" fmla="val 50000"/>
            </a:avLst>
          </a:prstGeom>
          <a:solidFill>
            <a:srgbClr val="FED8D6"/>
          </a:solidFill>
          <a:ln w="9525">
            <a:solidFill>
              <a:schemeClr val="tx1"/>
            </a:solidFill>
            <a:miter lim="800000"/>
            <a:headEnd/>
            <a:tailEnd/>
          </a:ln>
        </p:spPr>
        <p:txBody>
          <a:bodyPr rot="10800000" wrap="none" anchor="ctr"/>
          <a:lstStyle/>
          <a:p>
            <a:pPr algn="ctr"/>
            <a:endParaRPr lang="en-GB">
              <a:latin typeface="Calibri" pitchFamily="34" charset="0"/>
              <a:cs typeface="Times New Roman" pitchFamily="18" charset="0"/>
            </a:endParaRPr>
          </a:p>
        </p:txBody>
      </p:sp>
      <p:sp>
        <p:nvSpPr>
          <p:cNvPr id="4100" name="Text Box 12"/>
          <p:cNvSpPr txBox="1">
            <a:spLocks noChangeArrowheads="1"/>
          </p:cNvSpPr>
          <p:nvPr/>
        </p:nvSpPr>
        <p:spPr bwMode="auto">
          <a:xfrm>
            <a:off x="0" y="4041085"/>
            <a:ext cx="1981200" cy="461665"/>
          </a:xfrm>
          <a:prstGeom prst="rect">
            <a:avLst/>
          </a:prstGeom>
          <a:solidFill>
            <a:srgbClr val="FFFF99"/>
          </a:solidFill>
          <a:ln w="9525" algn="ctr">
            <a:noFill/>
            <a:miter lim="800000"/>
            <a:headEnd/>
            <a:tailEnd/>
          </a:ln>
        </p:spPr>
        <p:txBody>
          <a:bodyPr>
            <a:spAutoFit/>
          </a:bodyPr>
          <a:lstStyle/>
          <a:p>
            <a:pPr>
              <a:spcBef>
                <a:spcPct val="50000"/>
              </a:spcBef>
            </a:pPr>
            <a:r>
              <a:rPr lang="en-GB" sz="1200" b="1" dirty="0" smtClean="0">
                <a:latin typeface="Calibri" pitchFamily="34" charset="0"/>
              </a:rPr>
              <a:t>RFP  yet to be prepared / published </a:t>
            </a:r>
            <a:endParaRPr lang="en-GB" sz="1200" b="1" dirty="0">
              <a:latin typeface="Calibri" pitchFamily="34" charset="0"/>
            </a:endParaRPr>
          </a:p>
        </p:txBody>
      </p:sp>
      <p:sp>
        <p:nvSpPr>
          <p:cNvPr id="4101" name="Rectangle 4"/>
          <p:cNvSpPr>
            <a:spLocks noChangeArrowheads="1"/>
          </p:cNvSpPr>
          <p:nvPr/>
        </p:nvSpPr>
        <p:spPr bwMode="auto">
          <a:xfrm>
            <a:off x="0" y="304800"/>
            <a:ext cx="9144000" cy="6553200"/>
          </a:xfrm>
          <a:prstGeom prst="rect">
            <a:avLst/>
          </a:prstGeom>
          <a:noFill/>
          <a:ln w="9525">
            <a:solidFill>
              <a:schemeClr val="tx1"/>
            </a:solidFill>
            <a:miter lim="800000"/>
            <a:headEnd/>
            <a:tailEnd/>
          </a:ln>
        </p:spPr>
        <p:txBody>
          <a:bodyPr wrap="none" anchor="ctr"/>
          <a:lstStyle/>
          <a:p>
            <a:endParaRPr lang="en-GB">
              <a:latin typeface="Calibri" pitchFamily="34" charset="0"/>
              <a:cs typeface="Times New Roman" pitchFamily="18" charset="0"/>
            </a:endParaRPr>
          </a:p>
        </p:txBody>
      </p:sp>
      <p:sp>
        <p:nvSpPr>
          <p:cNvPr id="4102" name="Text Box 17"/>
          <p:cNvSpPr txBox="1">
            <a:spLocks noChangeArrowheads="1"/>
          </p:cNvSpPr>
          <p:nvPr/>
        </p:nvSpPr>
        <p:spPr bwMode="auto">
          <a:xfrm>
            <a:off x="38100" y="0"/>
            <a:ext cx="9144000" cy="533400"/>
          </a:xfrm>
          <a:prstGeom prst="rect">
            <a:avLst/>
          </a:prstGeom>
          <a:noFill/>
          <a:ln w="9525">
            <a:noFill/>
            <a:miter lim="800000"/>
            <a:headEnd/>
            <a:tailEnd/>
          </a:ln>
        </p:spPr>
        <p:txBody>
          <a:bodyPr wrap="none"/>
          <a:lstStyle/>
          <a:p>
            <a:pPr algn="ctr">
              <a:spcBef>
                <a:spcPct val="50000"/>
              </a:spcBef>
            </a:pPr>
            <a:r>
              <a:rPr lang="en-GB" sz="2400" b="1">
                <a:latin typeface="Calibri" pitchFamily="34" charset="0"/>
              </a:rPr>
              <a:t>SWAN   IMPLEMENTATION   - Expected Timelines</a:t>
            </a:r>
          </a:p>
        </p:txBody>
      </p:sp>
      <p:sp>
        <p:nvSpPr>
          <p:cNvPr id="4103" name="Line 18"/>
          <p:cNvSpPr>
            <a:spLocks noChangeShapeType="1"/>
          </p:cNvSpPr>
          <p:nvPr/>
        </p:nvSpPr>
        <p:spPr bwMode="auto">
          <a:xfrm flipV="1">
            <a:off x="2286000" y="3886200"/>
            <a:ext cx="4572000" cy="9128"/>
          </a:xfrm>
          <a:prstGeom prst="line">
            <a:avLst/>
          </a:prstGeom>
          <a:noFill/>
          <a:ln w="9525">
            <a:solidFill>
              <a:schemeClr val="tx1"/>
            </a:solidFill>
            <a:round/>
            <a:headEnd/>
            <a:tailEnd/>
          </a:ln>
        </p:spPr>
        <p:txBody>
          <a:bodyPr/>
          <a:lstStyle/>
          <a:p>
            <a:endParaRPr lang="en-GB"/>
          </a:p>
        </p:txBody>
      </p:sp>
      <p:sp>
        <p:nvSpPr>
          <p:cNvPr id="4104" name="Text Box 25"/>
          <p:cNvSpPr txBox="1">
            <a:spLocks noChangeArrowheads="1"/>
          </p:cNvSpPr>
          <p:nvPr/>
        </p:nvSpPr>
        <p:spPr bwMode="auto">
          <a:xfrm>
            <a:off x="4038600" y="838200"/>
            <a:ext cx="838200" cy="274638"/>
          </a:xfrm>
          <a:prstGeom prst="rect">
            <a:avLst/>
          </a:prstGeom>
          <a:noFill/>
          <a:ln w="9525">
            <a:noFill/>
            <a:miter lim="800000"/>
            <a:headEnd/>
            <a:tailEnd/>
          </a:ln>
        </p:spPr>
        <p:txBody>
          <a:bodyPr>
            <a:spAutoFit/>
          </a:bodyPr>
          <a:lstStyle/>
          <a:p>
            <a:pPr>
              <a:spcBef>
                <a:spcPct val="50000"/>
              </a:spcBef>
            </a:pPr>
            <a:r>
              <a:rPr lang="en-US" sz="1200">
                <a:solidFill>
                  <a:srgbClr val="BF0509"/>
                </a:solidFill>
                <a:latin typeface="Calibri" pitchFamily="34" charset="0"/>
              </a:rPr>
              <a:t> </a:t>
            </a:r>
            <a:endParaRPr lang="en-US" sz="1200" b="1">
              <a:solidFill>
                <a:srgbClr val="BF0509"/>
              </a:solidFill>
              <a:latin typeface="Calibri" pitchFamily="34" charset="0"/>
            </a:endParaRPr>
          </a:p>
        </p:txBody>
      </p:sp>
      <p:sp>
        <p:nvSpPr>
          <p:cNvPr id="4105" name="Text Box 36"/>
          <p:cNvSpPr txBox="1">
            <a:spLocks noChangeArrowheads="1"/>
          </p:cNvSpPr>
          <p:nvPr/>
        </p:nvSpPr>
        <p:spPr bwMode="auto">
          <a:xfrm>
            <a:off x="216024" y="609601"/>
            <a:ext cx="1043608" cy="307777"/>
          </a:xfrm>
          <a:prstGeom prst="rect">
            <a:avLst/>
          </a:prstGeom>
          <a:solidFill>
            <a:srgbClr val="FFFF99"/>
          </a:solidFill>
          <a:ln w="9525">
            <a:noFill/>
            <a:miter lim="800000"/>
            <a:headEnd/>
            <a:tailEnd/>
          </a:ln>
        </p:spPr>
        <p:txBody>
          <a:bodyPr wrap="square">
            <a:spAutoFit/>
          </a:bodyPr>
          <a:lstStyle/>
          <a:p>
            <a:pPr>
              <a:spcBef>
                <a:spcPct val="50000"/>
              </a:spcBef>
            </a:pPr>
            <a:r>
              <a:rPr lang="en-GB" sz="1400" b="1" dirty="0">
                <a:latin typeface="Calibri" pitchFamily="34" charset="0"/>
              </a:rPr>
              <a:t>Milestone </a:t>
            </a:r>
          </a:p>
        </p:txBody>
      </p:sp>
      <p:sp>
        <p:nvSpPr>
          <p:cNvPr id="10" name="Text Box 49"/>
          <p:cNvSpPr txBox="1">
            <a:spLocks noChangeArrowheads="1"/>
          </p:cNvSpPr>
          <p:nvPr/>
        </p:nvSpPr>
        <p:spPr bwMode="auto">
          <a:xfrm>
            <a:off x="0" y="0"/>
            <a:ext cx="9144000" cy="609600"/>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none"/>
          <a:lstStyle/>
          <a:p>
            <a:pPr algn="ctr" fontAlgn="auto">
              <a:spcBef>
                <a:spcPct val="50000"/>
              </a:spcBef>
              <a:spcAft>
                <a:spcPts val="0"/>
              </a:spcAft>
              <a:tabLst>
                <a:tab pos="6688138" algn="l"/>
              </a:tabLst>
              <a:defRPr/>
            </a:pPr>
            <a:r>
              <a:rPr lang="en-GB" sz="2400" b="1" dirty="0">
                <a:solidFill>
                  <a:schemeClr val="bg1"/>
                </a:solidFill>
                <a:latin typeface="Times New Roman" pitchFamily="18" charset="0"/>
                <a:cs typeface="Times New Roman" pitchFamily="18" charset="0"/>
              </a:rPr>
              <a:t>SDC Implementation </a:t>
            </a:r>
            <a:r>
              <a:rPr lang="en-GB" sz="2400" b="1" dirty="0" smtClean="0">
                <a:solidFill>
                  <a:schemeClr val="bg1"/>
                </a:solidFill>
                <a:latin typeface="Times New Roman" pitchFamily="18" charset="0"/>
                <a:cs typeface="Times New Roman" pitchFamily="18" charset="0"/>
              </a:rPr>
              <a:t>Status</a:t>
            </a:r>
            <a:endParaRPr lang="en-GB" b="1" dirty="0">
              <a:solidFill>
                <a:schemeClr val="bg1"/>
              </a:solidFill>
              <a:latin typeface="Times New Roman" pitchFamily="18" charset="0"/>
              <a:cs typeface="Times New Roman" pitchFamily="18" charset="0"/>
            </a:endParaRPr>
          </a:p>
        </p:txBody>
      </p:sp>
      <p:sp>
        <p:nvSpPr>
          <p:cNvPr id="4107" name="Text Box 58"/>
          <p:cNvSpPr txBox="1">
            <a:spLocks noChangeArrowheads="1"/>
          </p:cNvSpPr>
          <p:nvPr/>
        </p:nvSpPr>
        <p:spPr bwMode="auto">
          <a:xfrm>
            <a:off x="4038600" y="914400"/>
            <a:ext cx="1524000" cy="304800"/>
          </a:xfrm>
          <a:prstGeom prst="rect">
            <a:avLst/>
          </a:prstGeom>
          <a:noFill/>
          <a:ln w="9525">
            <a:noFill/>
            <a:miter lim="800000"/>
            <a:headEnd/>
            <a:tailEnd/>
          </a:ln>
        </p:spPr>
        <p:txBody>
          <a:bodyPr>
            <a:spAutoFit/>
          </a:bodyPr>
          <a:lstStyle/>
          <a:p>
            <a:pPr marL="111125" indent="-111125">
              <a:spcBef>
                <a:spcPct val="50000"/>
              </a:spcBef>
            </a:pPr>
            <a:r>
              <a:rPr lang="en-US" sz="1400" b="1">
                <a:latin typeface="Calibri" pitchFamily="34" charset="0"/>
              </a:rPr>
              <a:t> </a:t>
            </a:r>
            <a:endParaRPr lang="en-GB" sz="1400" b="1">
              <a:solidFill>
                <a:srgbClr val="BF0509"/>
              </a:solidFill>
              <a:latin typeface="Calibri" pitchFamily="34" charset="0"/>
            </a:endParaRPr>
          </a:p>
        </p:txBody>
      </p:sp>
      <p:sp>
        <p:nvSpPr>
          <p:cNvPr id="4108" name="Text Box 70"/>
          <p:cNvSpPr txBox="1">
            <a:spLocks noChangeArrowheads="1"/>
          </p:cNvSpPr>
          <p:nvPr/>
        </p:nvSpPr>
        <p:spPr bwMode="auto">
          <a:xfrm>
            <a:off x="3505200" y="4914473"/>
            <a:ext cx="2133600" cy="276999"/>
          </a:xfrm>
          <a:prstGeom prst="rect">
            <a:avLst/>
          </a:prstGeom>
          <a:noFill/>
          <a:ln w="9525">
            <a:noFill/>
            <a:miter lim="800000"/>
            <a:headEnd/>
            <a:tailEnd/>
          </a:ln>
        </p:spPr>
        <p:txBody>
          <a:bodyPr>
            <a:spAutoFit/>
          </a:bodyPr>
          <a:lstStyle/>
          <a:p>
            <a:pPr algn="ctr">
              <a:spcBef>
                <a:spcPct val="50000"/>
              </a:spcBef>
            </a:pPr>
            <a:r>
              <a:rPr lang="en-US" sz="1200" b="1" dirty="0" smtClean="0">
                <a:latin typeface="Calibri" pitchFamily="34" charset="0"/>
                <a:cs typeface="Times New Roman" pitchFamily="18" charset="0"/>
              </a:rPr>
              <a:t>Delhi</a:t>
            </a:r>
            <a:endParaRPr lang="en-US" sz="1200" b="1" dirty="0">
              <a:latin typeface="Calibri" pitchFamily="34" charset="0"/>
              <a:cs typeface="Times New Roman" pitchFamily="18" charset="0"/>
            </a:endParaRPr>
          </a:p>
        </p:txBody>
      </p:sp>
      <p:sp>
        <p:nvSpPr>
          <p:cNvPr id="4109" name="Text Box 14"/>
          <p:cNvSpPr txBox="1">
            <a:spLocks noChangeArrowheads="1"/>
          </p:cNvSpPr>
          <p:nvPr/>
        </p:nvSpPr>
        <p:spPr bwMode="auto">
          <a:xfrm>
            <a:off x="6172200" y="638175"/>
            <a:ext cx="2971800" cy="276225"/>
          </a:xfrm>
          <a:prstGeom prst="rect">
            <a:avLst/>
          </a:prstGeom>
          <a:solidFill>
            <a:srgbClr val="008000"/>
          </a:solidFill>
          <a:ln w="9525">
            <a:noFill/>
            <a:miter lim="800000"/>
            <a:headEnd/>
            <a:tailEnd/>
          </a:ln>
        </p:spPr>
        <p:txBody>
          <a:bodyPr>
            <a:spAutoFit/>
          </a:bodyPr>
          <a:lstStyle/>
          <a:p>
            <a:pPr algn="ctr">
              <a:spcBef>
                <a:spcPct val="50000"/>
              </a:spcBef>
            </a:pPr>
            <a:endParaRPr lang="en-GB" sz="1200" b="1">
              <a:solidFill>
                <a:schemeClr val="bg1"/>
              </a:solidFill>
              <a:latin typeface="Calibri" pitchFamily="34" charset="0"/>
            </a:endParaRPr>
          </a:p>
        </p:txBody>
      </p:sp>
      <p:sp>
        <p:nvSpPr>
          <p:cNvPr id="4110" name="Text Box 15"/>
          <p:cNvSpPr txBox="1">
            <a:spLocks noChangeArrowheads="1"/>
          </p:cNvSpPr>
          <p:nvPr/>
        </p:nvSpPr>
        <p:spPr bwMode="auto">
          <a:xfrm>
            <a:off x="3733800" y="5191472"/>
            <a:ext cx="1676400" cy="554038"/>
          </a:xfrm>
          <a:prstGeom prst="rect">
            <a:avLst/>
          </a:prstGeom>
          <a:noFill/>
          <a:ln w="9525">
            <a:noFill/>
            <a:miter lim="800000"/>
            <a:headEnd/>
            <a:tailEnd/>
          </a:ln>
        </p:spPr>
        <p:txBody>
          <a:bodyPr>
            <a:spAutoFit/>
          </a:bodyPr>
          <a:lstStyle/>
          <a:p>
            <a:pPr algn="ctr">
              <a:spcBef>
                <a:spcPct val="50000"/>
              </a:spcBef>
            </a:pPr>
            <a:r>
              <a:rPr lang="en-US" sz="1200" b="1" dirty="0" smtClean="0">
                <a:latin typeface="Calibri" pitchFamily="34" charset="0"/>
                <a:cs typeface="Times New Roman" pitchFamily="18" charset="0"/>
              </a:rPr>
              <a:t>Chandigarh </a:t>
            </a:r>
            <a:endParaRPr lang="en-US" sz="1200" b="1" dirty="0">
              <a:latin typeface="Calibri" pitchFamily="34" charset="0"/>
              <a:cs typeface="Times New Roman" pitchFamily="18" charset="0"/>
            </a:endParaRPr>
          </a:p>
          <a:p>
            <a:pPr algn="ctr">
              <a:spcBef>
                <a:spcPct val="50000"/>
              </a:spcBef>
            </a:pPr>
            <a:endParaRPr lang="en-US" sz="1200" b="1" dirty="0">
              <a:latin typeface="Calibri" pitchFamily="34" charset="0"/>
              <a:cs typeface="Times New Roman" pitchFamily="18" charset="0"/>
            </a:endParaRPr>
          </a:p>
        </p:txBody>
      </p:sp>
      <p:sp>
        <p:nvSpPr>
          <p:cNvPr id="4111" name="Text Box 16"/>
          <p:cNvSpPr txBox="1">
            <a:spLocks noChangeArrowheads="1"/>
          </p:cNvSpPr>
          <p:nvPr/>
        </p:nvSpPr>
        <p:spPr bwMode="auto">
          <a:xfrm>
            <a:off x="1981200" y="4083948"/>
            <a:ext cx="533400" cy="261937"/>
          </a:xfrm>
          <a:prstGeom prst="rect">
            <a:avLst/>
          </a:prstGeom>
          <a:solidFill>
            <a:srgbClr val="800000"/>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2</a:t>
            </a:r>
            <a:endParaRPr lang="en-GB" sz="1100" b="1" dirty="0">
              <a:solidFill>
                <a:schemeClr val="bg1"/>
              </a:solidFill>
              <a:latin typeface="Calibri" pitchFamily="34" charset="0"/>
            </a:endParaRPr>
          </a:p>
        </p:txBody>
      </p:sp>
      <p:sp>
        <p:nvSpPr>
          <p:cNvPr id="4119" name="Text Box 5"/>
          <p:cNvSpPr txBox="1">
            <a:spLocks noChangeArrowheads="1"/>
          </p:cNvSpPr>
          <p:nvPr/>
        </p:nvSpPr>
        <p:spPr bwMode="auto">
          <a:xfrm>
            <a:off x="42863" y="5191473"/>
            <a:ext cx="1785938" cy="461665"/>
          </a:xfrm>
          <a:prstGeom prst="rect">
            <a:avLst/>
          </a:prstGeom>
          <a:solidFill>
            <a:srgbClr val="FFFF99"/>
          </a:solidFill>
          <a:ln w="9525" algn="ctr">
            <a:noFill/>
            <a:miter lim="800000"/>
            <a:headEnd/>
            <a:tailEnd/>
          </a:ln>
        </p:spPr>
        <p:txBody>
          <a:bodyPr wrap="square">
            <a:spAutoFit/>
          </a:bodyPr>
          <a:lstStyle/>
          <a:p>
            <a:pPr>
              <a:spcBef>
                <a:spcPct val="50000"/>
              </a:spcBef>
            </a:pPr>
            <a:r>
              <a:rPr lang="en-GB" sz="1200" b="1" dirty="0">
                <a:latin typeface="Calibri" pitchFamily="34" charset="0"/>
              </a:rPr>
              <a:t>Opted </a:t>
            </a:r>
            <a:r>
              <a:rPr lang="en-GB" sz="1200" b="1" dirty="0" smtClean="0">
                <a:latin typeface="Calibri" pitchFamily="34" charset="0"/>
              </a:rPr>
              <a:t>Out/DPR not received </a:t>
            </a:r>
            <a:endParaRPr lang="en-GB" sz="1200" b="1" dirty="0">
              <a:latin typeface="Calibri" pitchFamily="34" charset="0"/>
            </a:endParaRPr>
          </a:p>
        </p:txBody>
      </p:sp>
      <p:sp>
        <p:nvSpPr>
          <p:cNvPr id="4120" name="Text Box 59"/>
          <p:cNvSpPr txBox="1">
            <a:spLocks noChangeArrowheads="1"/>
          </p:cNvSpPr>
          <p:nvPr/>
        </p:nvSpPr>
        <p:spPr bwMode="auto">
          <a:xfrm>
            <a:off x="2514600" y="4135277"/>
            <a:ext cx="3962400" cy="243785"/>
          </a:xfrm>
          <a:prstGeom prst="rect">
            <a:avLst/>
          </a:prstGeom>
          <a:noFill/>
          <a:ln w="9525">
            <a:noFill/>
            <a:miter lim="800000"/>
            <a:headEnd/>
            <a:tailEnd/>
          </a:ln>
        </p:spPr>
        <p:txBody>
          <a:bodyPr>
            <a:spAutoFit/>
          </a:bodyPr>
          <a:lstStyle/>
          <a:p>
            <a:pPr algn="ctr">
              <a:lnSpc>
                <a:spcPct val="80000"/>
              </a:lnSpc>
              <a:spcBef>
                <a:spcPct val="50000"/>
              </a:spcBef>
            </a:pPr>
            <a:r>
              <a:rPr lang="en-US" sz="1200" b="1" dirty="0" smtClean="0">
                <a:latin typeface="Calibri" pitchFamily="34" charset="0"/>
                <a:cs typeface="Times New Roman" pitchFamily="18" charset="0"/>
              </a:rPr>
              <a:t>Goa &amp; Arunachal Pradesh</a:t>
            </a:r>
            <a:endParaRPr lang="en-US" sz="1200" b="1" dirty="0">
              <a:latin typeface="Calibri" pitchFamily="34" charset="0"/>
              <a:cs typeface="Times New Roman" pitchFamily="18" charset="0"/>
            </a:endParaRPr>
          </a:p>
        </p:txBody>
      </p:sp>
      <p:sp>
        <p:nvSpPr>
          <p:cNvPr id="4123" name="Rectangle 45"/>
          <p:cNvSpPr>
            <a:spLocks noChangeArrowheads="1"/>
          </p:cNvSpPr>
          <p:nvPr/>
        </p:nvSpPr>
        <p:spPr bwMode="auto">
          <a:xfrm>
            <a:off x="2286000" y="2314575"/>
            <a:ext cx="4800600" cy="276225"/>
          </a:xfrm>
          <a:prstGeom prst="rect">
            <a:avLst/>
          </a:prstGeom>
          <a:noFill/>
          <a:ln w="9525">
            <a:noFill/>
            <a:miter lim="800000"/>
            <a:headEnd/>
            <a:tailEnd/>
          </a:ln>
        </p:spPr>
        <p:txBody>
          <a:bodyPr>
            <a:spAutoFit/>
          </a:bodyPr>
          <a:lstStyle/>
          <a:p>
            <a:pPr algn="ctr"/>
            <a:r>
              <a:rPr lang="en-GB" sz="1200" b="1" dirty="0" smtClean="0">
                <a:latin typeface="Calibri" pitchFamily="34" charset="0"/>
                <a:cs typeface="Times New Roman" pitchFamily="18" charset="0"/>
              </a:rPr>
              <a:t>Mizoram, and Jharkhand</a:t>
            </a:r>
            <a:endParaRPr lang="en-GB" sz="1200" b="1" dirty="0">
              <a:latin typeface="Calibri" pitchFamily="34" charset="0"/>
              <a:cs typeface="Times New Roman" pitchFamily="18" charset="0"/>
            </a:endParaRPr>
          </a:p>
        </p:txBody>
      </p:sp>
      <p:sp>
        <p:nvSpPr>
          <p:cNvPr id="4124" name="Rectangle 49"/>
          <p:cNvSpPr>
            <a:spLocks noChangeArrowheads="1"/>
          </p:cNvSpPr>
          <p:nvPr/>
        </p:nvSpPr>
        <p:spPr bwMode="auto">
          <a:xfrm>
            <a:off x="2209800" y="2286000"/>
            <a:ext cx="4800600" cy="461963"/>
          </a:xfrm>
          <a:prstGeom prst="rect">
            <a:avLst/>
          </a:prstGeom>
          <a:noFill/>
          <a:ln w="9525">
            <a:noFill/>
            <a:miter lim="800000"/>
            <a:headEnd/>
            <a:tailEnd/>
          </a:ln>
        </p:spPr>
        <p:txBody>
          <a:bodyPr>
            <a:spAutoFit/>
          </a:bodyPr>
          <a:lstStyle/>
          <a:p>
            <a:pPr algn="ctr"/>
            <a:endParaRPr lang="en-GB" sz="1200" b="1" dirty="0">
              <a:latin typeface="Calibri" pitchFamily="34" charset="0"/>
              <a:cs typeface="Times New Roman" pitchFamily="18" charset="0"/>
            </a:endParaRPr>
          </a:p>
          <a:p>
            <a:pPr algn="ctr"/>
            <a:endParaRPr lang="en-GB" sz="1200" b="1" dirty="0">
              <a:latin typeface="Calibri" pitchFamily="34" charset="0"/>
              <a:cs typeface="Times New Roman" pitchFamily="18" charset="0"/>
            </a:endParaRPr>
          </a:p>
        </p:txBody>
      </p:sp>
      <p:sp>
        <p:nvSpPr>
          <p:cNvPr id="4125" name="Text Box 70"/>
          <p:cNvSpPr txBox="1">
            <a:spLocks noChangeArrowheads="1"/>
          </p:cNvSpPr>
          <p:nvPr/>
        </p:nvSpPr>
        <p:spPr bwMode="auto">
          <a:xfrm>
            <a:off x="6553200" y="609600"/>
            <a:ext cx="2743200" cy="338138"/>
          </a:xfrm>
          <a:prstGeom prst="rect">
            <a:avLst/>
          </a:prstGeom>
          <a:noFill/>
          <a:ln w="9525">
            <a:noFill/>
            <a:miter lim="800000"/>
            <a:headEnd/>
            <a:tailEnd/>
          </a:ln>
        </p:spPr>
        <p:txBody>
          <a:bodyPr>
            <a:spAutoFit/>
          </a:bodyPr>
          <a:lstStyle/>
          <a:p>
            <a:pPr>
              <a:spcBef>
                <a:spcPct val="50000"/>
              </a:spcBef>
            </a:pPr>
            <a:r>
              <a:rPr lang="en-US" sz="1600" b="1">
                <a:solidFill>
                  <a:schemeClr val="bg1"/>
                </a:solidFill>
                <a:latin typeface="Calibri" pitchFamily="34" charset="0"/>
              </a:rPr>
              <a:t>Implementation Timelines</a:t>
            </a:r>
          </a:p>
        </p:txBody>
      </p:sp>
      <p:sp>
        <p:nvSpPr>
          <p:cNvPr id="4126" name="Text Box 71"/>
          <p:cNvSpPr txBox="1">
            <a:spLocks noChangeArrowheads="1"/>
          </p:cNvSpPr>
          <p:nvPr/>
        </p:nvSpPr>
        <p:spPr bwMode="auto">
          <a:xfrm>
            <a:off x="3276600" y="609600"/>
            <a:ext cx="2743200" cy="338138"/>
          </a:xfrm>
          <a:prstGeom prst="rect">
            <a:avLst/>
          </a:prstGeom>
          <a:noFill/>
          <a:ln w="9525">
            <a:noFill/>
            <a:miter lim="800000"/>
            <a:headEnd/>
            <a:tailEnd/>
          </a:ln>
        </p:spPr>
        <p:txBody>
          <a:bodyPr>
            <a:spAutoFit/>
          </a:bodyPr>
          <a:lstStyle/>
          <a:p>
            <a:pPr algn="ctr">
              <a:spcBef>
                <a:spcPct val="50000"/>
              </a:spcBef>
            </a:pPr>
            <a:r>
              <a:rPr lang="en-US" sz="1600" b="1">
                <a:latin typeface="Calibri" pitchFamily="34" charset="0"/>
                <a:cs typeface="Times New Roman" pitchFamily="18" charset="0"/>
              </a:rPr>
              <a:t>States</a:t>
            </a:r>
          </a:p>
        </p:txBody>
      </p:sp>
      <p:sp>
        <p:nvSpPr>
          <p:cNvPr id="4132" name="Line 72"/>
          <p:cNvSpPr>
            <a:spLocks noChangeShapeType="1"/>
          </p:cNvSpPr>
          <p:nvPr/>
        </p:nvSpPr>
        <p:spPr bwMode="auto">
          <a:xfrm>
            <a:off x="609600" y="1752600"/>
            <a:ext cx="7848600" cy="0"/>
          </a:xfrm>
          <a:prstGeom prst="line">
            <a:avLst/>
          </a:prstGeom>
          <a:noFill/>
          <a:ln w="9525">
            <a:solidFill>
              <a:schemeClr val="tx1"/>
            </a:solidFill>
            <a:round/>
            <a:headEnd/>
            <a:tailEnd/>
          </a:ln>
        </p:spPr>
        <p:txBody>
          <a:bodyPr/>
          <a:lstStyle/>
          <a:p>
            <a:endParaRPr lang="en-GB"/>
          </a:p>
        </p:txBody>
      </p:sp>
      <p:sp>
        <p:nvSpPr>
          <p:cNvPr id="4138" name="Text Box 74"/>
          <p:cNvSpPr txBox="1">
            <a:spLocks noChangeArrowheads="1"/>
          </p:cNvSpPr>
          <p:nvPr/>
        </p:nvSpPr>
        <p:spPr bwMode="auto">
          <a:xfrm>
            <a:off x="1981200" y="1263650"/>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22</a:t>
            </a:r>
            <a:endParaRPr lang="en-GB" sz="1100" b="1" dirty="0">
              <a:solidFill>
                <a:schemeClr val="bg1"/>
              </a:solidFill>
              <a:latin typeface="Calibri" pitchFamily="34" charset="0"/>
            </a:endParaRPr>
          </a:p>
        </p:txBody>
      </p:sp>
      <p:sp>
        <p:nvSpPr>
          <p:cNvPr id="4139" name="Text Box 11"/>
          <p:cNvSpPr txBox="1">
            <a:spLocks noChangeArrowheads="1"/>
          </p:cNvSpPr>
          <p:nvPr/>
        </p:nvSpPr>
        <p:spPr bwMode="auto">
          <a:xfrm>
            <a:off x="0" y="1247775"/>
            <a:ext cx="1981200" cy="276225"/>
          </a:xfrm>
          <a:prstGeom prst="rect">
            <a:avLst/>
          </a:prstGeom>
          <a:solidFill>
            <a:srgbClr val="FFFF99"/>
          </a:solidFill>
          <a:ln w="9525">
            <a:noFill/>
            <a:miter lim="800000"/>
            <a:headEnd/>
            <a:tailEnd/>
          </a:ln>
        </p:spPr>
        <p:txBody>
          <a:bodyPr>
            <a:spAutoFit/>
          </a:bodyPr>
          <a:lstStyle/>
          <a:p>
            <a:pPr>
              <a:spcBef>
                <a:spcPct val="50000"/>
              </a:spcBef>
            </a:pPr>
            <a:r>
              <a:rPr lang="en-GB" sz="1200" b="1">
                <a:latin typeface="Calibri" pitchFamily="34" charset="0"/>
              </a:rPr>
              <a:t>SDC Operational</a:t>
            </a:r>
          </a:p>
        </p:txBody>
      </p:sp>
      <p:sp>
        <p:nvSpPr>
          <p:cNvPr id="4140" name="Rectangle 75"/>
          <p:cNvSpPr>
            <a:spLocks noChangeArrowheads="1"/>
          </p:cNvSpPr>
          <p:nvPr/>
        </p:nvSpPr>
        <p:spPr bwMode="auto">
          <a:xfrm>
            <a:off x="2438400" y="1066800"/>
            <a:ext cx="6324600" cy="830997"/>
          </a:xfrm>
          <a:prstGeom prst="rect">
            <a:avLst/>
          </a:prstGeom>
          <a:noFill/>
          <a:ln w="9525">
            <a:noFill/>
            <a:miter lim="800000"/>
            <a:headEnd/>
            <a:tailEnd/>
          </a:ln>
        </p:spPr>
        <p:txBody>
          <a:bodyPr wrap="square">
            <a:spAutoFit/>
          </a:bodyPr>
          <a:lstStyle/>
          <a:p>
            <a:pPr algn="ctr"/>
            <a:r>
              <a:rPr lang="en-US" sz="1200" b="1" dirty="0">
                <a:latin typeface="Calibri" pitchFamily="34" charset="0"/>
                <a:cs typeface="Times New Roman" pitchFamily="18" charset="0"/>
              </a:rPr>
              <a:t>Gujarat, Tripura, Rajasthan, Tamil Nadu, Puducherry, West Bengal, Andhra Pradesh, Meghalaya, Karnataka, Manipur, Orissa, </a:t>
            </a:r>
            <a:r>
              <a:rPr lang="en-US" sz="1200" b="1" dirty="0" smtClean="0">
                <a:latin typeface="Calibri" pitchFamily="34" charset="0"/>
                <a:cs typeface="Times New Roman" pitchFamily="18" charset="0"/>
              </a:rPr>
              <a:t>Sikkim, Haryana, Kerala, Maharashtra, Nagaland, Uttar Pradesh, Andaman, Madhya Pradesh, Jammu &amp; Kashmir, Chhattisgarh and Lakshadweep</a:t>
            </a:r>
            <a:endParaRPr lang="en-GB" sz="1200" b="1" dirty="0">
              <a:latin typeface="Calibri" pitchFamily="34" charset="0"/>
              <a:cs typeface="Times New Roman" pitchFamily="18" charset="0"/>
            </a:endParaRPr>
          </a:p>
          <a:p>
            <a:pPr algn="ctr"/>
            <a:endParaRPr lang="en-GB" sz="1200" b="1" dirty="0">
              <a:latin typeface="Calibri" pitchFamily="34" charset="0"/>
              <a:cs typeface="Times New Roman" pitchFamily="18" charset="0"/>
            </a:endParaRPr>
          </a:p>
        </p:txBody>
      </p:sp>
      <p:sp>
        <p:nvSpPr>
          <p:cNvPr id="4143" name="Text Box 59"/>
          <p:cNvSpPr txBox="1">
            <a:spLocks noChangeArrowheads="1"/>
          </p:cNvSpPr>
          <p:nvPr/>
        </p:nvSpPr>
        <p:spPr bwMode="auto">
          <a:xfrm>
            <a:off x="2590800" y="2884134"/>
            <a:ext cx="4572000" cy="240066"/>
          </a:xfrm>
          <a:prstGeom prst="rect">
            <a:avLst/>
          </a:prstGeom>
          <a:noFill/>
          <a:ln w="9525">
            <a:noFill/>
            <a:miter lim="800000"/>
            <a:headEnd/>
            <a:tailEnd/>
          </a:ln>
        </p:spPr>
        <p:txBody>
          <a:bodyPr wrap="square">
            <a:spAutoFit/>
          </a:bodyPr>
          <a:lstStyle/>
          <a:p>
            <a:pPr algn="ctr">
              <a:lnSpc>
                <a:spcPct val="80000"/>
              </a:lnSpc>
              <a:spcBef>
                <a:spcPct val="50000"/>
              </a:spcBef>
            </a:pPr>
            <a:r>
              <a:rPr lang="en-US" sz="1200" b="1" dirty="0">
                <a:latin typeface="Calibri" pitchFamily="34" charset="0"/>
                <a:cs typeface="Times New Roman" pitchFamily="18" charset="0"/>
              </a:rPr>
              <a:t> Himachal </a:t>
            </a:r>
            <a:r>
              <a:rPr lang="en-US" sz="1200" b="1" dirty="0" smtClean="0">
                <a:latin typeface="Calibri" pitchFamily="34" charset="0"/>
                <a:cs typeface="Times New Roman" pitchFamily="18" charset="0"/>
              </a:rPr>
              <a:t>Pradesh, Assam, Dadra &amp; Nagar, and Daman &amp; Diu</a:t>
            </a:r>
          </a:p>
        </p:txBody>
      </p:sp>
      <p:sp>
        <p:nvSpPr>
          <p:cNvPr id="4156" name="Line 61"/>
          <p:cNvSpPr>
            <a:spLocks noChangeShapeType="1"/>
          </p:cNvSpPr>
          <p:nvPr/>
        </p:nvSpPr>
        <p:spPr bwMode="auto">
          <a:xfrm>
            <a:off x="990600" y="2209800"/>
            <a:ext cx="7162800" cy="0"/>
          </a:xfrm>
          <a:prstGeom prst="line">
            <a:avLst/>
          </a:prstGeom>
          <a:noFill/>
          <a:ln w="9525">
            <a:solidFill>
              <a:schemeClr val="tx1"/>
            </a:solidFill>
            <a:round/>
            <a:headEnd/>
            <a:tailEnd/>
          </a:ln>
        </p:spPr>
        <p:txBody>
          <a:bodyPr/>
          <a:lstStyle/>
          <a:p>
            <a:endParaRPr lang="en-GB"/>
          </a:p>
        </p:txBody>
      </p:sp>
      <p:sp>
        <p:nvSpPr>
          <p:cNvPr id="4157" name="Text Box 68"/>
          <p:cNvSpPr txBox="1">
            <a:spLocks noChangeArrowheads="1"/>
          </p:cNvSpPr>
          <p:nvPr/>
        </p:nvSpPr>
        <p:spPr bwMode="auto">
          <a:xfrm>
            <a:off x="7772400" y="2286000"/>
            <a:ext cx="1371600" cy="276999"/>
          </a:xfrm>
          <a:prstGeom prst="rect">
            <a:avLst/>
          </a:prstGeom>
          <a:solidFill>
            <a:srgbClr val="008000"/>
          </a:solidFill>
          <a:ln w="9525">
            <a:noFill/>
            <a:miter lim="800000"/>
            <a:headEnd/>
            <a:tailEnd/>
          </a:ln>
        </p:spPr>
        <p:txBody>
          <a:bodyPr>
            <a:spAutoFit/>
          </a:bodyPr>
          <a:lstStyle/>
          <a:p>
            <a:pPr algn="ctr">
              <a:spcBef>
                <a:spcPct val="50000"/>
              </a:spcBef>
            </a:pPr>
            <a:r>
              <a:rPr lang="en-US" sz="1200" b="1" dirty="0" smtClean="0">
                <a:solidFill>
                  <a:schemeClr val="bg1"/>
                </a:solidFill>
                <a:latin typeface="Calibri" pitchFamily="34" charset="0"/>
              </a:rPr>
              <a:t>Dec’13-Jan’14</a:t>
            </a:r>
            <a:endParaRPr lang="en-GB" sz="1200" b="1" dirty="0" smtClean="0">
              <a:solidFill>
                <a:schemeClr val="bg1"/>
              </a:solidFill>
              <a:latin typeface="Calibri" pitchFamily="34" charset="0"/>
            </a:endParaRPr>
          </a:p>
        </p:txBody>
      </p:sp>
      <p:sp>
        <p:nvSpPr>
          <p:cNvPr id="4158" name="Text Box 51"/>
          <p:cNvSpPr txBox="1">
            <a:spLocks noChangeArrowheads="1"/>
          </p:cNvSpPr>
          <p:nvPr/>
        </p:nvSpPr>
        <p:spPr bwMode="auto">
          <a:xfrm>
            <a:off x="1981200" y="2330450"/>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2</a:t>
            </a:r>
            <a:endParaRPr lang="en-GB" sz="1100" b="1" dirty="0">
              <a:solidFill>
                <a:schemeClr val="bg1"/>
              </a:solidFill>
              <a:latin typeface="Calibri" pitchFamily="34" charset="0"/>
            </a:endParaRPr>
          </a:p>
        </p:txBody>
      </p:sp>
      <p:sp>
        <p:nvSpPr>
          <p:cNvPr id="4159" name="Text Box 11"/>
          <p:cNvSpPr txBox="1">
            <a:spLocks noChangeArrowheads="1"/>
          </p:cNvSpPr>
          <p:nvPr/>
        </p:nvSpPr>
        <p:spPr bwMode="auto">
          <a:xfrm>
            <a:off x="0" y="2314575"/>
            <a:ext cx="1981200" cy="276999"/>
          </a:xfrm>
          <a:prstGeom prst="rect">
            <a:avLst/>
          </a:prstGeom>
          <a:solidFill>
            <a:srgbClr val="FFFF99"/>
          </a:solidFill>
          <a:ln w="9525">
            <a:noFill/>
            <a:miter lim="800000"/>
            <a:headEnd/>
            <a:tailEnd/>
          </a:ln>
        </p:spPr>
        <p:txBody>
          <a:bodyPr>
            <a:spAutoFit/>
          </a:bodyPr>
          <a:lstStyle/>
          <a:p>
            <a:pPr>
              <a:spcBef>
                <a:spcPct val="50000"/>
              </a:spcBef>
            </a:pPr>
            <a:r>
              <a:rPr lang="en-GB" sz="1200" b="1" dirty="0">
                <a:latin typeface="Calibri" pitchFamily="34" charset="0"/>
              </a:rPr>
              <a:t>Implementation </a:t>
            </a:r>
            <a:r>
              <a:rPr lang="en-GB" sz="1200" b="1" dirty="0" smtClean="0">
                <a:latin typeface="Calibri" pitchFamily="34" charset="0"/>
              </a:rPr>
              <a:t>in progress</a:t>
            </a:r>
            <a:endParaRPr lang="en-GB" sz="1200" b="1" dirty="0">
              <a:latin typeface="Calibri" pitchFamily="34" charset="0"/>
            </a:endParaRPr>
          </a:p>
        </p:txBody>
      </p:sp>
      <p:sp>
        <p:nvSpPr>
          <p:cNvPr id="4160" name="Text Box 68"/>
          <p:cNvSpPr txBox="1">
            <a:spLocks noChangeArrowheads="1"/>
          </p:cNvSpPr>
          <p:nvPr/>
        </p:nvSpPr>
        <p:spPr bwMode="auto">
          <a:xfrm>
            <a:off x="7772400" y="1828800"/>
            <a:ext cx="1371600" cy="274637"/>
          </a:xfrm>
          <a:prstGeom prst="rect">
            <a:avLst/>
          </a:prstGeom>
          <a:solidFill>
            <a:srgbClr val="008000"/>
          </a:solidFill>
          <a:ln w="9525">
            <a:noFill/>
            <a:miter lim="800000"/>
            <a:headEnd/>
            <a:tailEnd/>
          </a:ln>
        </p:spPr>
        <p:txBody>
          <a:bodyPr>
            <a:spAutoFit/>
          </a:bodyPr>
          <a:lstStyle/>
          <a:p>
            <a:pPr algn="ctr">
              <a:spcBef>
                <a:spcPct val="50000"/>
              </a:spcBef>
            </a:pPr>
            <a:r>
              <a:rPr lang="en-GB" sz="1200" b="1" dirty="0" smtClean="0">
                <a:solidFill>
                  <a:schemeClr val="bg1"/>
                </a:solidFill>
                <a:latin typeface="Calibri" pitchFamily="34" charset="0"/>
              </a:rPr>
              <a:t>Oct-Nov’13</a:t>
            </a:r>
            <a:endParaRPr lang="en-GB" sz="1200" b="1" dirty="0">
              <a:solidFill>
                <a:schemeClr val="bg1"/>
              </a:solidFill>
              <a:latin typeface="Calibri" pitchFamily="34" charset="0"/>
            </a:endParaRPr>
          </a:p>
        </p:txBody>
      </p:sp>
      <p:sp>
        <p:nvSpPr>
          <p:cNvPr id="4161" name="Text Box 51"/>
          <p:cNvSpPr txBox="1">
            <a:spLocks noChangeArrowheads="1"/>
          </p:cNvSpPr>
          <p:nvPr/>
        </p:nvSpPr>
        <p:spPr bwMode="auto">
          <a:xfrm>
            <a:off x="1981200" y="1844675"/>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GB" sz="1100" b="1" dirty="0" smtClean="0">
                <a:solidFill>
                  <a:schemeClr val="bg1"/>
                </a:solidFill>
                <a:latin typeface="Calibri" pitchFamily="34" charset="0"/>
              </a:rPr>
              <a:t>1</a:t>
            </a:r>
            <a:endParaRPr lang="en-GB" sz="1100" b="1" dirty="0">
              <a:solidFill>
                <a:schemeClr val="bg1"/>
              </a:solidFill>
              <a:latin typeface="Calibri" pitchFamily="34" charset="0"/>
            </a:endParaRPr>
          </a:p>
        </p:txBody>
      </p:sp>
      <p:sp>
        <p:nvSpPr>
          <p:cNvPr id="4162" name="Text Box 11"/>
          <p:cNvSpPr txBox="1">
            <a:spLocks noChangeArrowheads="1"/>
          </p:cNvSpPr>
          <p:nvPr/>
        </p:nvSpPr>
        <p:spPr bwMode="auto">
          <a:xfrm>
            <a:off x="0" y="1752600"/>
            <a:ext cx="1981200" cy="461665"/>
          </a:xfrm>
          <a:prstGeom prst="rect">
            <a:avLst/>
          </a:prstGeom>
          <a:solidFill>
            <a:srgbClr val="FFFF99"/>
          </a:solidFill>
          <a:ln w="9525">
            <a:noFill/>
            <a:miter lim="800000"/>
            <a:headEnd/>
            <a:tailEnd/>
          </a:ln>
        </p:spPr>
        <p:txBody>
          <a:bodyPr>
            <a:spAutoFit/>
          </a:bodyPr>
          <a:lstStyle/>
          <a:p>
            <a:pPr>
              <a:spcBef>
                <a:spcPct val="50000"/>
              </a:spcBef>
            </a:pPr>
            <a:r>
              <a:rPr lang="en-GB" sz="1200" b="1" dirty="0" smtClean="0">
                <a:latin typeface="Calibri" pitchFamily="34" charset="0"/>
              </a:rPr>
              <a:t>Implementation in advance Stage</a:t>
            </a:r>
            <a:endParaRPr lang="en-GB" sz="1200" b="1" dirty="0">
              <a:latin typeface="Calibri" pitchFamily="34" charset="0"/>
            </a:endParaRPr>
          </a:p>
        </p:txBody>
      </p:sp>
      <p:sp>
        <p:nvSpPr>
          <p:cNvPr id="4165" name="Text Box 59"/>
          <p:cNvSpPr txBox="1">
            <a:spLocks noChangeArrowheads="1"/>
          </p:cNvSpPr>
          <p:nvPr/>
        </p:nvSpPr>
        <p:spPr bwMode="auto">
          <a:xfrm>
            <a:off x="2590800" y="3565525"/>
            <a:ext cx="3962400" cy="244475"/>
          </a:xfrm>
          <a:prstGeom prst="rect">
            <a:avLst/>
          </a:prstGeom>
          <a:noFill/>
          <a:ln w="9525">
            <a:noFill/>
            <a:miter lim="800000"/>
            <a:headEnd/>
            <a:tailEnd/>
          </a:ln>
        </p:spPr>
        <p:txBody>
          <a:bodyPr>
            <a:spAutoFit/>
          </a:bodyPr>
          <a:lstStyle/>
          <a:p>
            <a:pPr algn="ctr">
              <a:lnSpc>
                <a:spcPct val="80000"/>
              </a:lnSpc>
              <a:spcBef>
                <a:spcPct val="50000"/>
              </a:spcBef>
            </a:pPr>
            <a:r>
              <a:rPr lang="en-US" sz="1200" b="1" dirty="0" smtClean="0">
                <a:latin typeface="Calibri" pitchFamily="34" charset="0"/>
                <a:cs typeface="Times New Roman" pitchFamily="18" charset="0"/>
              </a:rPr>
              <a:t>Uttarakhand and </a:t>
            </a:r>
            <a:r>
              <a:rPr lang="en-US" sz="1200" b="1" dirty="0">
                <a:latin typeface="Calibri" pitchFamily="34" charset="0"/>
                <a:cs typeface="Times New Roman" pitchFamily="18" charset="0"/>
              </a:rPr>
              <a:t>Punjab</a:t>
            </a:r>
          </a:p>
        </p:txBody>
      </p:sp>
      <p:sp>
        <p:nvSpPr>
          <p:cNvPr id="4166" name="Text Box 12"/>
          <p:cNvSpPr txBox="1">
            <a:spLocks noChangeArrowheads="1"/>
          </p:cNvSpPr>
          <p:nvPr/>
        </p:nvSpPr>
        <p:spPr bwMode="auto">
          <a:xfrm>
            <a:off x="0" y="2895600"/>
            <a:ext cx="1981200" cy="276999"/>
          </a:xfrm>
          <a:prstGeom prst="rect">
            <a:avLst/>
          </a:prstGeom>
          <a:solidFill>
            <a:srgbClr val="FFFF99"/>
          </a:solidFill>
          <a:ln w="9525" algn="ctr">
            <a:noFill/>
            <a:miter lim="800000"/>
            <a:headEnd/>
            <a:tailEnd/>
          </a:ln>
        </p:spPr>
        <p:txBody>
          <a:bodyPr>
            <a:spAutoFit/>
          </a:bodyPr>
          <a:lstStyle/>
          <a:p>
            <a:pPr>
              <a:spcBef>
                <a:spcPct val="50000"/>
              </a:spcBef>
            </a:pPr>
            <a:r>
              <a:rPr lang="en-GB" sz="1200" b="1" dirty="0" smtClean="0">
                <a:latin typeface="Calibri" pitchFamily="34" charset="0"/>
              </a:rPr>
              <a:t>Bid process in progress</a:t>
            </a:r>
            <a:endParaRPr lang="en-GB" sz="1200" b="1" dirty="0">
              <a:latin typeface="Calibri" pitchFamily="34" charset="0"/>
            </a:endParaRPr>
          </a:p>
        </p:txBody>
      </p:sp>
      <p:sp>
        <p:nvSpPr>
          <p:cNvPr id="4167" name="Text Box 16"/>
          <p:cNvSpPr txBox="1">
            <a:spLocks noChangeArrowheads="1"/>
          </p:cNvSpPr>
          <p:nvPr/>
        </p:nvSpPr>
        <p:spPr bwMode="auto">
          <a:xfrm>
            <a:off x="1981200" y="2895600"/>
            <a:ext cx="533400" cy="261938"/>
          </a:xfrm>
          <a:prstGeom prst="rect">
            <a:avLst/>
          </a:prstGeom>
          <a:solidFill>
            <a:srgbClr val="800000"/>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4</a:t>
            </a:r>
            <a:endParaRPr lang="en-GB" sz="1100" b="1" dirty="0">
              <a:solidFill>
                <a:schemeClr val="bg1"/>
              </a:solidFill>
              <a:latin typeface="Calibri" pitchFamily="34" charset="0"/>
            </a:endParaRPr>
          </a:p>
        </p:txBody>
      </p:sp>
      <p:sp>
        <p:nvSpPr>
          <p:cNvPr id="4169" name="Text Box 43"/>
          <p:cNvSpPr txBox="1">
            <a:spLocks noChangeArrowheads="1"/>
          </p:cNvSpPr>
          <p:nvPr/>
        </p:nvSpPr>
        <p:spPr bwMode="auto">
          <a:xfrm>
            <a:off x="7772400" y="4144963"/>
            <a:ext cx="1371600" cy="274637"/>
          </a:xfrm>
          <a:prstGeom prst="rect">
            <a:avLst/>
          </a:prstGeom>
          <a:solidFill>
            <a:srgbClr val="008000"/>
          </a:solidFill>
          <a:ln w="9525">
            <a:noFill/>
            <a:miter lim="800000"/>
            <a:headEnd/>
            <a:tailEnd/>
          </a:ln>
        </p:spPr>
        <p:txBody>
          <a:bodyPr>
            <a:spAutoFit/>
          </a:bodyPr>
          <a:lstStyle/>
          <a:p>
            <a:pPr algn="ctr">
              <a:spcBef>
                <a:spcPct val="50000"/>
              </a:spcBef>
            </a:pPr>
            <a:r>
              <a:rPr lang="en-GB" sz="1200" b="1" dirty="0" smtClean="0">
                <a:solidFill>
                  <a:schemeClr val="bg1"/>
                </a:solidFill>
                <a:latin typeface="Calibri" pitchFamily="34" charset="0"/>
              </a:rPr>
              <a:t>Dec’14</a:t>
            </a:r>
            <a:endParaRPr lang="en-GB" sz="1200" b="1" dirty="0">
              <a:solidFill>
                <a:schemeClr val="bg1"/>
              </a:solidFill>
              <a:latin typeface="Calibri" pitchFamily="34" charset="0"/>
            </a:endParaRPr>
          </a:p>
        </p:txBody>
      </p:sp>
      <p:sp>
        <p:nvSpPr>
          <p:cNvPr id="58" name="Text Box 43"/>
          <p:cNvSpPr txBox="1">
            <a:spLocks noChangeArrowheads="1"/>
          </p:cNvSpPr>
          <p:nvPr/>
        </p:nvSpPr>
        <p:spPr bwMode="auto">
          <a:xfrm>
            <a:off x="7772400" y="2819400"/>
            <a:ext cx="1371600" cy="276999"/>
          </a:xfrm>
          <a:prstGeom prst="rect">
            <a:avLst/>
          </a:prstGeom>
          <a:solidFill>
            <a:srgbClr val="008000"/>
          </a:solidFill>
          <a:ln w="9525">
            <a:noFill/>
            <a:miter lim="800000"/>
            <a:headEnd/>
            <a:tailEnd/>
          </a:ln>
        </p:spPr>
        <p:txBody>
          <a:bodyPr wrap="square">
            <a:spAutoFit/>
          </a:bodyPr>
          <a:lstStyle/>
          <a:p>
            <a:pPr algn="ctr">
              <a:spcBef>
                <a:spcPct val="50000"/>
              </a:spcBef>
            </a:pPr>
            <a:r>
              <a:rPr lang="en-GB" sz="1200" b="1" dirty="0" smtClean="0">
                <a:solidFill>
                  <a:schemeClr val="bg1"/>
                </a:solidFill>
                <a:latin typeface="Calibri" pitchFamily="34" charset="0"/>
              </a:rPr>
              <a:t>Apr-Jun‘14</a:t>
            </a:r>
            <a:endParaRPr lang="en-GB" sz="1200" b="1" dirty="0">
              <a:solidFill>
                <a:schemeClr val="bg1"/>
              </a:solidFill>
              <a:latin typeface="Calibri" pitchFamily="34" charset="0"/>
            </a:endParaRPr>
          </a:p>
        </p:txBody>
      </p:sp>
      <p:sp>
        <p:nvSpPr>
          <p:cNvPr id="61" name="Text Box 36"/>
          <p:cNvSpPr txBox="1">
            <a:spLocks noChangeArrowheads="1"/>
          </p:cNvSpPr>
          <p:nvPr/>
        </p:nvSpPr>
        <p:spPr bwMode="auto">
          <a:xfrm>
            <a:off x="1592560" y="620688"/>
            <a:ext cx="1179240" cy="276999"/>
          </a:xfrm>
          <a:prstGeom prst="rect">
            <a:avLst/>
          </a:prstGeom>
          <a:solidFill>
            <a:srgbClr val="A50021"/>
          </a:solidFill>
          <a:ln w="9525" algn="ctr">
            <a:noFill/>
            <a:miter lim="800000"/>
            <a:headEnd/>
            <a:tailEnd/>
          </a:ln>
        </p:spPr>
        <p:txBody>
          <a:bodyPr>
            <a:spAutoFit/>
          </a:bodyPr>
          <a:lstStyle/>
          <a:p>
            <a:pPr algn="ctr">
              <a:spcBef>
                <a:spcPct val="50000"/>
              </a:spcBef>
            </a:pPr>
            <a:r>
              <a:rPr lang="en-GB" sz="1200" b="1" dirty="0" smtClean="0">
                <a:solidFill>
                  <a:schemeClr val="bg1"/>
                </a:solidFill>
                <a:latin typeface="Calibri" pitchFamily="34" charset="0"/>
              </a:rPr>
              <a:t>No</a:t>
            </a:r>
            <a:r>
              <a:rPr lang="en-GB" sz="1200" b="1" dirty="0">
                <a:solidFill>
                  <a:schemeClr val="bg1"/>
                </a:solidFill>
                <a:latin typeface="Calibri" pitchFamily="34" charset="0"/>
              </a:rPr>
              <a:t>. of States</a:t>
            </a:r>
          </a:p>
        </p:txBody>
      </p:sp>
      <p:sp>
        <p:nvSpPr>
          <p:cNvPr id="4113" name="Text Box 18"/>
          <p:cNvSpPr txBox="1">
            <a:spLocks noChangeArrowheads="1"/>
          </p:cNvSpPr>
          <p:nvPr/>
        </p:nvSpPr>
        <p:spPr bwMode="auto">
          <a:xfrm>
            <a:off x="1905000" y="5205759"/>
            <a:ext cx="609600" cy="260350"/>
          </a:xfrm>
          <a:prstGeom prst="rect">
            <a:avLst/>
          </a:prstGeom>
          <a:solidFill>
            <a:srgbClr val="800000"/>
          </a:solidFill>
          <a:ln w="9525" algn="ctr">
            <a:noFill/>
            <a:miter lim="800000"/>
            <a:headEnd/>
            <a:tailEnd/>
          </a:ln>
        </p:spPr>
        <p:txBody>
          <a:bodyPr>
            <a:spAutoFit/>
          </a:bodyPr>
          <a:lstStyle/>
          <a:p>
            <a:pPr algn="ctr">
              <a:spcBef>
                <a:spcPct val="50000"/>
              </a:spcBef>
            </a:pPr>
            <a:r>
              <a:rPr lang="en-US" sz="1100" b="1" dirty="0">
                <a:solidFill>
                  <a:schemeClr val="bg1"/>
                </a:solidFill>
                <a:latin typeface="Calibri" pitchFamily="34" charset="0"/>
              </a:rPr>
              <a:t>2</a:t>
            </a:r>
            <a:endParaRPr lang="en-GB" sz="1100" b="1" dirty="0">
              <a:solidFill>
                <a:schemeClr val="bg1"/>
              </a:solidFill>
              <a:latin typeface="Calibri" pitchFamily="34" charset="0"/>
            </a:endParaRPr>
          </a:p>
        </p:txBody>
      </p:sp>
      <p:sp>
        <p:nvSpPr>
          <p:cNvPr id="57" name="Line 18"/>
          <p:cNvSpPr>
            <a:spLocks noChangeShapeType="1"/>
          </p:cNvSpPr>
          <p:nvPr/>
        </p:nvSpPr>
        <p:spPr bwMode="auto">
          <a:xfrm>
            <a:off x="1828800" y="3276600"/>
            <a:ext cx="5486400" cy="0"/>
          </a:xfrm>
          <a:prstGeom prst="line">
            <a:avLst/>
          </a:prstGeom>
          <a:noFill/>
          <a:ln w="9525">
            <a:solidFill>
              <a:schemeClr val="tx1"/>
            </a:solidFill>
            <a:round/>
            <a:headEnd/>
            <a:tailEnd/>
          </a:ln>
        </p:spPr>
        <p:txBody>
          <a:bodyPr/>
          <a:lstStyle/>
          <a:p>
            <a:endParaRPr lang="en-GB"/>
          </a:p>
        </p:txBody>
      </p:sp>
      <p:sp>
        <p:nvSpPr>
          <p:cNvPr id="64" name="Text Box 12"/>
          <p:cNvSpPr txBox="1">
            <a:spLocks noChangeArrowheads="1"/>
          </p:cNvSpPr>
          <p:nvPr/>
        </p:nvSpPr>
        <p:spPr bwMode="auto">
          <a:xfrm>
            <a:off x="0" y="3429000"/>
            <a:ext cx="1981200" cy="461665"/>
          </a:xfrm>
          <a:prstGeom prst="rect">
            <a:avLst/>
          </a:prstGeom>
          <a:solidFill>
            <a:srgbClr val="FFFF99"/>
          </a:solidFill>
          <a:ln w="9525" algn="ctr">
            <a:noFill/>
            <a:miter lim="800000"/>
            <a:headEnd/>
            <a:tailEnd/>
          </a:ln>
        </p:spPr>
        <p:txBody>
          <a:bodyPr>
            <a:spAutoFit/>
          </a:bodyPr>
          <a:lstStyle/>
          <a:p>
            <a:pPr>
              <a:spcBef>
                <a:spcPct val="50000"/>
              </a:spcBef>
            </a:pPr>
            <a:r>
              <a:rPr lang="en-GB" sz="1200" b="1" dirty="0" smtClean="0">
                <a:latin typeface="Calibri" pitchFamily="34" charset="0"/>
              </a:rPr>
              <a:t>RFP under finalization / Site not ready</a:t>
            </a:r>
            <a:endParaRPr lang="en-GB" sz="1200" b="1" dirty="0">
              <a:latin typeface="Calibri" pitchFamily="34" charset="0"/>
            </a:endParaRPr>
          </a:p>
        </p:txBody>
      </p:sp>
      <p:sp>
        <p:nvSpPr>
          <p:cNvPr id="65" name="Text Box 16"/>
          <p:cNvSpPr txBox="1">
            <a:spLocks noChangeArrowheads="1"/>
          </p:cNvSpPr>
          <p:nvPr/>
        </p:nvSpPr>
        <p:spPr bwMode="auto">
          <a:xfrm>
            <a:off x="1981200" y="3548062"/>
            <a:ext cx="533400" cy="261938"/>
          </a:xfrm>
          <a:prstGeom prst="rect">
            <a:avLst/>
          </a:prstGeom>
          <a:solidFill>
            <a:srgbClr val="800000"/>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2</a:t>
            </a:r>
            <a:endParaRPr lang="en-GB" sz="1100" b="1" dirty="0">
              <a:solidFill>
                <a:schemeClr val="bg1"/>
              </a:solidFill>
              <a:latin typeface="Calibri" pitchFamily="34" charset="0"/>
            </a:endParaRPr>
          </a:p>
        </p:txBody>
      </p:sp>
      <p:sp>
        <p:nvSpPr>
          <p:cNvPr id="66" name="Text Box 43"/>
          <p:cNvSpPr txBox="1">
            <a:spLocks noChangeArrowheads="1"/>
          </p:cNvSpPr>
          <p:nvPr/>
        </p:nvSpPr>
        <p:spPr bwMode="auto">
          <a:xfrm>
            <a:off x="7772400" y="3533001"/>
            <a:ext cx="1371600" cy="276999"/>
          </a:xfrm>
          <a:prstGeom prst="rect">
            <a:avLst/>
          </a:prstGeom>
          <a:solidFill>
            <a:srgbClr val="008000"/>
          </a:solidFill>
          <a:ln w="9525">
            <a:noFill/>
            <a:miter lim="800000"/>
            <a:headEnd/>
            <a:tailEnd/>
          </a:ln>
        </p:spPr>
        <p:txBody>
          <a:bodyPr wrap="square">
            <a:spAutoFit/>
          </a:bodyPr>
          <a:lstStyle/>
          <a:p>
            <a:pPr algn="ctr">
              <a:spcBef>
                <a:spcPct val="50000"/>
              </a:spcBef>
            </a:pPr>
            <a:r>
              <a:rPr lang="en-GB" sz="1200" b="1" dirty="0" smtClean="0">
                <a:solidFill>
                  <a:schemeClr val="bg1"/>
                </a:solidFill>
                <a:latin typeface="Calibri" pitchFamily="34" charset="0"/>
              </a:rPr>
              <a:t>Jul-Aug’14</a:t>
            </a:r>
            <a:endParaRPr lang="en-GB" sz="1200" b="1" dirty="0">
              <a:solidFill>
                <a:schemeClr val="bg1"/>
              </a:solidFill>
              <a:latin typeface="Calibri" pitchFamily="34" charset="0"/>
            </a:endParaRPr>
          </a:p>
        </p:txBody>
      </p:sp>
      <p:sp>
        <p:nvSpPr>
          <p:cNvPr id="50" name="Rectangle 45"/>
          <p:cNvSpPr>
            <a:spLocks noChangeArrowheads="1"/>
          </p:cNvSpPr>
          <p:nvPr/>
        </p:nvSpPr>
        <p:spPr bwMode="auto">
          <a:xfrm>
            <a:off x="2286000" y="1816431"/>
            <a:ext cx="4800600" cy="276225"/>
          </a:xfrm>
          <a:prstGeom prst="rect">
            <a:avLst/>
          </a:prstGeom>
          <a:noFill/>
          <a:ln w="9525">
            <a:noFill/>
            <a:miter lim="800000"/>
            <a:headEnd/>
            <a:tailEnd/>
          </a:ln>
        </p:spPr>
        <p:txBody>
          <a:bodyPr>
            <a:spAutoFit/>
          </a:bodyPr>
          <a:lstStyle/>
          <a:p>
            <a:pPr algn="ctr"/>
            <a:r>
              <a:rPr lang="en-GB" sz="1200" b="1" dirty="0" smtClean="0">
                <a:latin typeface="Calibri" pitchFamily="34" charset="0"/>
                <a:cs typeface="Times New Roman" pitchFamily="18" charset="0"/>
              </a:rPr>
              <a:t>Bihar</a:t>
            </a:r>
            <a:endParaRPr lang="en-GB" sz="1200" b="1" dirty="0">
              <a:latin typeface="Calibri" pitchFamily="34" charset="0"/>
              <a:cs typeface="Times New Roman" pitchFamily="18" charset="0"/>
            </a:endParaRPr>
          </a:p>
        </p:txBody>
      </p:sp>
      <p:sp>
        <p:nvSpPr>
          <p:cNvPr id="51" name="Line 61"/>
          <p:cNvSpPr>
            <a:spLocks noChangeShapeType="1"/>
          </p:cNvSpPr>
          <p:nvPr/>
        </p:nvSpPr>
        <p:spPr bwMode="auto">
          <a:xfrm>
            <a:off x="1371600" y="2743200"/>
            <a:ext cx="6400800" cy="0"/>
          </a:xfrm>
          <a:prstGeom prst="line">
            <a:avLst/>
          </a:prstGeom>
          <a:noFill/>
          <a:ln w="9525">
            <a:solidFill>
              <a:schemeClr val="tx1"/>
            </a:solidFill>
            <a:round/>
            <a:headEnd/>
            <a:tailEnd/>
          </a:ln>
        </p:spPr>
        <p:txBody>
          <a:bodyPr/>
          <a:lstStyle/>
          <a:p>
            <a:endParaRPr lang="en-GB"/>
          </a:p>
        </p:txBody>
      </p:sp>
      <p:sp>
        <p:nvSpPr>
          <p:cNvPr id="52" name="Line 18"/>
          <p:cNvSpPr>
            <a:spLocks noChangeShapeType="1"/>
          </p:cNvSpPr>
          <p:nvPr/>
        </p:nvSpPr>
        <p:spPr bwMode="auto">
          <a:xfrm flipV="1">
            <a:off x="3048000" y="4876800"/>
            <a:ext cx="3048000" cy="0"/>
          </a:xfrm>
          <a:prstGeom prst="line">
            <a:avLst/>
          </a:prstGeom>
          <a:noFill/>
          <a:ln w="9525">
            <a:solidFill>
              <a:schemeClr val="tx1"/>
            </a:solidFill>
            <a:round/>
            <a:headEnd/>
            <a:tailEnd/>
          </a:ln>
        </p:spPr>
        <p:txBody>
          <a:bodyPr/>
          <a:lstStyle/>
          <a:p>
            <a:endParaRPr lang="en-GB"/>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Stakeholders</a:t>
            </a:r>
            <a:endParaRPr lang="en-IN" dirty="0"/>
          </a:p>
        </p:txBody>
      </p:sp>
      <p:sp>
        <p:nvSpPr>
          <p:cNvPr id="3" name="Content Placeholder 2"/>
          <p:cNvSpPr>
            <a:spLocks noGrp="1"/>
          </p:cNvSpPr>
          <p:nvPr>
            <p:ph idx="1"/>
          </p:nvPr>
        </p:nvSpPr>
        <p:spPr>
          <a:xfrm>
            <a:off x="457200" y="1371600"/>
            <a:ext cx="8229600" cy="4754563"/>
          </a:xfrm>
        </p:spPr>
        <p:txBody>
          <a:bodyPr>
            <a:normAutofit fontScale="92500" lnSpcReduction="20000"/>
          </a:bodyPr>
          <a:lstStyle/>
          <a:p>
            <a:r>
              <a:rPr lang="en-US" dirty="0" err="1" smtClean="0"/>
              <a:t>DeitY</a:t>
            </a:r>
            <a:endParaRPr lang="en-US" dirty="0" smtClean="0"/>
          </a:p>
          <a:p>
            <a:r>
              <a:rPr lang="en-US" dirty="0" smtClean="0"/>
              <a:t>IT Department</a:t>
            </a:r>
          </a:p>
          <a:p>
            <a:r>
              <a:rPr lang="en-US" dirty="0" smtClean="0"/>
              <a:t>State Implementing Agency</a:t>
            </a:r>
          </a:p>
          <a:p>
            <a:r>
              <a:rPr lang="en-US" dirty="0" smtClean="0"/>
              <a:t>State e-mission Team (</a:t>
            </a:r>
            <a:r>
              <a:rPr lang="en-US" dirty="0" err="1" smtClean="0"/>
              <a:t>SeMT</a:t>
            </a:r>
            <a:r>
              <a:rPr lang="en-US" dirty="0" smtClean="0"/>
              <a:t>)</a:t>
            </a:r>
          </a:p>
          <a:p>
            <a:r>
              <a:rPr lang="en-US" dirty="0" smtClean="0"/>
              <a:t>Composite team (CT)</a:t>
            </a:r>
          </a:p>
          <a:p>
            <a:r>
              <a:rPr lang="en-US" dirty="0" smtClean="0"/>
              <a:t>Data Center operator</a:t>
            </a:r>
          </a:p>
          <a:p>
            <a:r>
              <a:rPr lang="en-US" dirty="0" smtClean="0"/>
              <a:t>Consultant</a:t>
            </a:r>
          </a:p>
          <a:p>
            <a:r>
              <a:rPr lang="en-US" dirty="0" smtClean="0"/>
              <a:t>TPAs</a:t>
            </a:r>
          </a:p>
          <a:p>
            <a:r>
              <a:rPr lang="en-US" dirty="0" smtClean="0"/>
              <a:t>STQC</a:t>
            </a:r>
          </a:p>
          <a:p>
            <a:r>
              <a:rPr lang="en-US" dirty="0" smtClean="0"/>
              <a:t>Line Departments</a:t>
            </a:r>
          </a:p>
          <a:p>
            <a:endParaRPr lang="en-IN" dirty="0"/>
          </a:p>
        </p:txBody>
      </p:sp>
      <p:sp>
        <p:nvSpPr>
          <p:cNvPr id="4" name="Date Placeholder 3"/>
          <p:cNvSpPr>
            <a:spLocks noGrp="1"/>
          </p:cNvSpPr>
          <p:nvPr>
            <p:ph type="dt" sz="half" idx="10"/>
          </p:nvPr>
        </p:nvSpPr>
        <p:spPr/>
        <p:txBody>
          <a:bodyPr/>
          <a:lstStyle/>
          <a:p>
            <a:fld id="{4C04D798-1523-4966-B4FC-BFF7BB7D73D2}"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72</a:t>
            </a:fld>
            <a:endParaRPr lang="en-GB"/>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077200" cy="609600"/>
          </a:xfrm>
        </p:spPr>
        <p:txBody>
          <a:bodyPr>
            <a:normAutofit/>
          </a:bodyPr>
          <a:lstStyle/>
          <a:p>
            <a:pPr algn="l"/>
            <a:r>
              <a:rPr lang="en-GB" sz="3200" b="1" dirty="0" smtClean="0">
                <a:solidFill>
                  <a:schemeClr val="tx2"/>
                </a:solidFill>
                <a:latin typeface="Times New Roman" pitchFamily="18" charset="0"/>
                <a:cs typeface="Times New Roman" pitchFamily="18" charset="0"/>
              </a:rPr>
              <a:t>SDC Implementation Issues</a:t>
            </a:r>
            <a:endParaRPr lang="en-GB" sz="3200" b="1" dirty="0">
              <a:solidFill>
                <a:schemeClr val="tx2"/>
              </a:solidFill>
              <a:latin typeface="Times New Roman" pitchFamily="18" charset="0"/>
              <a:cs typeface="Times New Roman" pitchFamily="18" charset="0"/>
            </a:endParaRPr>
          </a:p>
        </p:txBody>
      </p:sp>
      <p:sp>
        <p:nvSpPr>
          <p:cNvPr id="3" name="Content Placeholder 2"/>
          <p:cNvSpPr>
            <a:spLocks noGrp="1"/>
          </p:cNvSpPr>
          <p:nvPr>
            <p:ph sz="quarter" idx="15"/>
          </p:nvPr>
        </p:nvSpPr>
        <p:spPr>
          <a:xfrm>
            <a:off x="457200" y="685800"/>
            <a:ext cx="8077200" cy="5943600"/>
          </a:xfrm>
        </p:spPr>
        <p:txBody>
          <a:bodyPr>
            <a:normAutofit fontScale="92500" lnSpcReduction="20000"/>
          </a:bodyPr>
          <a:lstStyle/>
          <a:p>
            <a:pPr>
              <a:buFont typeface="Arial" pitchFamily="34" charset="0"/>
              <a:buChar char="•"/>
            </a:pPr>
            <a:r>
              <a:rPr lang="en-GB" sz="3400" dirty="0" smtClean="0">
                <a:latin typeface="Times New Roman" pitchFamily="18" charset="0"/>
                <a:cs typeface="Times New Roman" pitchFamily="18" charset="0"/>
              </a:rPr>
              <a:t>Site Finalization / Handover</a:t>
            </a:r>
          </a:p>
          <a:p>
            <a:r>
              <a:rPr lang="en-GB" sz="3400" dirty="0" smtClean="0">
                <a:latin typeface="Times New Roman" pitchFamily="18" charset="0"/>
                <a:cs typeface="Times New Roman" pitchFamily="18" charset="0"/>
              </a:rPr>
              <a:t>Bid Process Delays, Bid Evaluation Issues</a:t>
            </a:r>
          </a:p>
          <a:p>
            <a:r>
              <a:rPr lang="en-GB" sz="3400" dirty="0" smtClean="0">
                <a:latin typeface="Times New Roman" pitchFamily="18" charset="0"/>
                <a:cs typeface="Times New Roman" pitchFamily="18" charset="0"/>
              </a:rPr>
              <a:t>Interpretation of </a:t>
            </a:r>
            <a:r>
              <a:rPr lang="en-GB" sz="3400" dirty="0" err="1" smtClean="0">
                <a:latin typeface="Times New Roman" pitchFamily="18" charset="0"/>
                <a:cs typeface="Times New Roman" pitchFamily="18" charset="0"/>
              </a:rPr>
              <a:t>SLAs</a:t>
            </a:r>
            <a:r>
              <a:rPr lang="en-GB" sz="3400" dirty="0" smtClean="0">
                <a:latin typeface="Times New Roman" pitchFamily="18" charset="0"/>
                <a:cs typeface="Times New Roman" pitchFamily="18" charset="0"/>
              </a:rPr>
              <a:t> and EMS configuration</a:t>
            </a:r>
          </a:p>
          <a:p>
            <a:r>
              <a:rPr lang="en-GB" sz="3400" dirty="0" smtClean="0">
                <a:latin typeface="Times New Roman" pitchFamily="18" charset="0"/>
                <a:cs typeface="Times New Roman" pitchFamily="18" charset="0"/>
              </a:rPr>
              <a:t>Timely ISO27001 &amp; ISO20000 certifications</a:t>
            </a:r>
          </a:p>
          <a:p>
            <a:r>
              <a:rPr lang="en-GB" sz="3400" dirty="0" smtClean="0">
                <a:latin typeface="Times New Roman" pitchFamily="18" charset="0"/>
                <a:cs typeface="Times New Roman" pitchFamily="18" charset="0"/>
              </a:rPr>
              <a:t>TPA &amp; STQC Audits and closures</a:t>
            </a:r>
          </a:p>
          <a:p>
            <a:r>
              <a:rPr lang="en-GB" sz="3400" dirty="0" smtClean="0">
                <a:latin typeface="Times New Roman" pitchFamily="18" charset="0"/>
                <a:cs typeface="Times New Roman" pitchFamily="18" charset="0"/>
              </a:rPr>
              <a:t>Implementation of Policies and guidelines(</a:t>
            </a:r>
            <a:r>
              <a:rPr lang="en-GB" sz="3400" dirty="0" err="1" smtClean="0">
                <a:latin typeface="Times New Roman" pitchFamily="18" charset="0"/>
                <a:cs typeface="Times New Roman" pitchFamily="18" charset="0"/>
              </a:rPr>
              <a:t>eg</a:t>
            </a:r>
            <a:r>
              <a:rPr lang="en-GB" sz="3400" dirty="0" smtClean="0">
                <a:latin typeface="Times New Roman" pitchFamily="18" charset="0"/>
                <a:cs typeface="Times New Roman" pitchFamily="18" charset="0"/>
              </a:rPr>
              <a:t> Password, website </a:t>
            </a:r>
            <a:r>
              <a:rPr lang="en-GB" sz="3400" dirty="0" err="1" smtClean="0">
                <a:latin typeface="Times New Roman" pitchFamily="18" charset="0"/>
                <a:cs typeface="Times New Roman" pitchFamily="18" charset="0"/>
              </a:rPr>
              <a:t>updation</a:t>
            </a:r>
            <a:r>
              <a:rPr lang="en-GB" sz="3400" dirty="0" smtClean="0">
                <a:latin typeface="Times New Roman" pitchFamily="18" charset="0"/>
                <a:cs typeface="Times New Roman" pitchFamily="18" charset="0"/>
              </a:rPr>
              <a:t> etc)</a:t>
            </a:r>
          </a:p>
          <a:p>
            <a:r>
              <a:rPr lang="en-GB" sz="3400" dirty="0" smtClean="0">
                <a:latin typeface="Times New Roman" pitchFamily="18" charset="0"/>
                <a:cs typeface="Times New Roman" pitchFamily="18" charset="0"/>
              </a:rPr>
              <a:t>Optimum utilisation of the Infrastructure by Line Departments</a:t>
            </a:r>
          </a:p>
          <a:p>
            <a:r>
              <a:rPr lang="en-GB" sz="3400" dirty="0" smtClean="0">
                <a:latin typeface="Times New Roman" pitchFamily="18" charset="0"/>
                <a:cs typeface="Times New Roman" pitchFamily="18" charset="0"/>
              </a:rPr>
              <a:t>Security Audit of applications (changes on VPN, audit at regular intervals…)</a:t>
            </a:r>
          </a:p>
          <a:p>
            <a:r>
              <a:rPr lang="en-GB" sz="3400" dirty="0" smtClean="0">
                <a:latin typeface="Times New Roman" pitchFamily="18" charset="0"/>
                <a:cs typeface="Times New Roman" pitchFamily="18" charset="0"/>
              </a:rPr>
              <a:t>FAT completion delays</a:t>
            </a:r>
          </a:p>
          <a:p>
            <a:r>
              <a:rPr lang="en-GB" sz="3400" dirty="0" smtClean="0">
                <a:latin typeface="Times New Roman" pitchFamily="18" charset="0"/>
                <a:cs typeface="Times New Roman" pitchFamily="18" charset="0"/>
              </a:rPr>
              <a:t>Skilled manpower at the States for handholding</a:t>
            </a:r>
          </a:p>
          <a:p>
            <a:pPr>
              <a:buFont typeface="Arial" pitchFamily="34" charset="0"/>
              <a:buChar char="•"/>
            </a:pPr>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endParaRPr lang="en-GB" dirty="0" smtClean="0">
              <a:latin typeface="Times New Roman" pitchFamily="18" charset="0"/>
              <a:cs typeface="Times New Roman" pitchFamily="18" charset="0"/>
            </a:endParaRPr>
          </a:p>
          <a:p>
            <a:pPr>
              <a:buFont typeface="Arial" pitchFamily="34" charset="0"/>
              <a:buChar char="•"/>
            </a:pPr>
            <a:endParaRPr lang="en-GB" dirty="0">
              <a:latin typeface="Times New Roman" pitchFamily="18" charset="0"/>
              <a:cs typeface="Times New Roman" pitchFamily="18" charset="0"/>
            </a:endParaRPr>
          </a:p>
        </p:txBody>
      </p:sp>
      <p:sp>
        <p:nvSpPr>
          <p:cNvPr id="6" name="TextBox 5"/>
          <p:cNvSpPr txBox="1"/>
          <p:nvPr/>
        </p:nvSpPr>
        <p:spPr>
          <a:xfrm>
            <a:off x="457200" y="6477000"/>
            <a:ext cx="457200" cy="228600"/>
          </a:xfrm>
          <a:prstGeom prst="rect">
            <a:avLst/>
          </a:prstGeom>
          <a:solidFill>
            <a:schemeClr val="bg1"/>
          </a:solidFill>
        </p:spPr>
        <p:txBody>
          <a:bodyPr wrap="square" lIns="0" tIns="0" rIns="0" bIns="0" rtlCol="0">
            <a:noAutofit/>
          </a:bodyPr>
          <a:lstStyle/>
          <a:p>
            <a:pPr indent="-274320">
              <a:spcAft>
                <a:spcPts val="900"/>
              </a:spcAft>
            </a:pPr>
            <a:endParaRPr lang="en-GB" sz="2000" dirty="0" err="1" smtClean="0">
              <a:latin typeface="Georgia"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457200" y="6477000"/>
            <a:ext cx="457200" cy="228600"/>
          </a:xfrm>
          <a:prstGeom prst="rect">
            <a:avLst/>
          </a:prstGeom>
          <a:solidFill>
            <a:schemeClr val="bg1"/>
          </a:solidFill>
          <a:ln w="9525">
            <a:noFill/>
            <a:miter lim="800000"/>
            <a:headEnd/>
            <a:tailEnd/>
          </a:ln>
        </p:spPr>
        <p:txBody>
          <a:bodyPr lIns="0" tIns="0" rIns="0" bIns="0"/>
          <a:lstStyle/>
          <a:p>
            <a:pPr indent="-273050">
              <a:spcAft>
                <a:spcPts val="900"/>
              </a:spcAft>
            </a:pPr>
            <a:endParaRPr lang="en-GB" sz="2000">
              <a:latin typeface="Georgia" pitchFamily="18" charset="0"/>
            </a:endParaRPr>
          </a:p>
        </p:txBody>
      </p:sp>
      <p:sp>
        <p:nvSpPr>
          <p:cNvPr id="29" name="Rectangle 2"/>
          <p:cNvSpPr txBox="1">
            <a:spLocks noChangeArrowheads="1"/>
          </p:cNvSpPr>
          <p:nvPr/>
        </p:nvSpPr>
        <p:spPr bwMode="auto">
          <a:xfrm>
            <a:off x="304800" y="0"/>
            <a:ext cx="8534400" cy="762000"/>
          </a:xfrm>
          <a:prstGeom prst="rect">
            <a:avLst/>
          </a:prstGeom>
          <a:noFill/>
          <a:ln w="9525">
            <a:noFill/>
            <a:miter lim="800000"/>
            <a:headEnd/>
            <a:tailEnd/>
          </a:ln>
        </p:spPr>
        <p:txBody>
          <a:bodyPr anchor="ctr">
            <a:normAutofit/>
          </a:bodyPr>
          <a:lstStyle/>
          <a:p>
            <a:pPr fontAlgn="auto">
              <a:spcAft>
                <a:spcPts val="0"/>
              </a:spcAft>
              <a:defRPr/>
            </a:pPr>
            <a:r>
              <a:rPr lang="en-US" sz="3200" b="1" dirty="0">
                <a:solidFill>
                  <a:schemeClr val="accent1">
                    <a:lumMod val="75000"/>
                  </a:schemeClr>
                </a:solidFill>
                <a:latin typeface="Times New Roman" pitchFamily="18" charset="0"/>
                <a:ea typeface="+mj-ea"/>
                <a:cs typeface="Times New Roman" pitchFamily="18" charset="0"/>
              </a:rPr>
              <a:t> </a:t>
            </a:r>
          </a:p>
        </p:txBody>
      </p:sp>
      <p:sp>
        <p:nvSpPr>
          <p:cNvPr id="6" name="Rectangle 2"/>
          <p:cNvSpPr txBox="1">
            <a:spLocks noChangeArrowheads="1"/>
          </p:cNvSpPr>
          <p:nvPr/>
        </p:nvSpPr>
        <p:spPr bwMode="auto">
          <a:xfrm>
            <a:off x="0" y="0"/>
            <a:ext cx="8534400" cy="685800"/>
          </a:xfrm>
          <a:prstGeom prst="rect">
            <a:avLst/>
          </a:prstGeom>
          <a:noFill/>
          <a:ln w="9525">
            <a:noFill/>
            <a:miter lim="800000"/>
            <a:headEnd/>
            <a:tailEnd/>
          </a:ln>
        </p:spPr>
        <p:txBody>
          <a:bodyPr anchor="ctr">
            <a:normAutofit/>
          </a:bodyPr>
          <a:lstStyle/>
          <a:p>
            <a:pPr fontAlgn="auto">
              <a:spcAft>
                <a:spcPts val="0"/>
              </a:spcAft>
              <a:defRPr/>
            </a:pPr>
            <a:r>
              <a:rPr lang="en-US" sz="3200" b="1" dirty="0" smtClean="0">
                <a:solidFill>
                  <a:schemeClr val="tx2"/>
                </a:solidFill>
                <a:latin typeface="Times New Roman" pitchFamily="18" charset="0"/>
                <a:ea typeface="+mj-ea"/>
                <a:cs typeface="Times New Roman" pitchFamily="18" charset="0"/>
              </a:rPr>
              <a:t>Present SDC </a:t>
            </a:r>
            <a:r>
              <a:rPr lang="en-US" sz="3200" b="1" dirty="0">
                <a:solidFill>
                  <a:schemeClr val="tx2"/>
                </a:solidFill>
                <a:latin typeface="Times New Roman" pitchFamily="18" charset="0"/>
                <a:ea typeface="+mj-ea"/>
                <a:cs typeface="Times New Roman" pitchFamily="18" charset="0"/>
              </a:rPr>
              <a:t>Services </a:t>
            </a:r>
          </a:p>
        </p:txBody>
      </p:sp>
      <p:graphicFrame>
        <p:nvGraphicFramePr>
          <p:cNvPr id="40" name="Table 39"/>
          <p:cNvGraphicFramePr>
            <a:graphicFrameLocks noGrp="1"/>
          </p:cNvGraphicFramePr>
          <p:nvPr/>
        </p:nvGraphicFramePr>
        <p:xfrm>
          <a:off x="228600" y="854653"/>
          <a:ext cx="8763000" cy="4449494"/>
        </p:xfrm>
        <a:graphic>
          <a:graphicData uri="http://schemas.openxmlformats.org/drawingml/2006/table">
            <a:tbl>
              <a:tblPr firstRow="1" bandRow="1" bandCol="1">
                <a:tableStyleId>{69012ECD-51FC-41F1-AA8D-1B2483CD663E}</a:tableStyleId>
              </a:tblPr>
              <a:tblGrid>
                <a:gridCol w="4419600"/>
                <a:gridCol w="4343400"/>
              </a:tblGrid>
              <a:tr h="328173">
                <a:tc>
                  <a:txBody>
                    <a:bodyPr/>
                    <a:lstStyle/>
                    <a:p>
                      <a:pPr marL="0" marR="0" algn="ctr">
                        <a:lnSpc>
                          <a:spcPct val="115000"/>
                        </a:lnSpc>
                        <a:spcBef>
                          <a:spcPts val="0"/>
                        </a:spcBef>
                        <a:spcAft>
                          <a:spcPts val="0"/>
                        </a:spcAft>
                      </a:pPr>
                      <a:r>
                        <a:rPr lang="en-GB" sz="2000" dirty="0" smtClean="0">
                          <a:solidFill>
                            <a:schemeClr val="bg1"/>
                          </a:solidFill>
                          <a:latin typeface="Times New Roman" pitchFamily="18" charset="0"/>
                          <a:cs typeface="Times New Roman" pitchFamily="18" charset="0"/>
                        </a:rPr>
                        <a:t>Infrastructure Services</a:t>
                      </a:r>
                      <a:endParaRPr lang="en-GB" sz="2000" dirty="0">
                        <a:solidFill>
                          <a:schemeClr val="bg1"/>
                        </a:solidFill>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000" dirty="0" smtClean="0">
                          <a:solidFill>
                            <a:schemeClr val="bg1"/>
                          </a:solidFill>
                          <a:latin typeface="Times New Roman" pitchFamily="18" charset="0"/>
                          <a:cs typeface="Times New Roman" pitchFamily="18" charset="0"/>
                        </a:rPr>
                        <a:t>Managed Services</a:t>
                      </a:r>
                      <a:endParaRPr lang="en-GB" sz="2000" dirty="0">
                        <a:solidFill>
                          <a:schemeClr val="bg1"/>
                        </a:solidFill>
                        <a:latin typeface="Times New Roman" pitchFamily="18" charset="0"/>
                        <a:ea typeface="PMingLiU"/>
                        <a:cs typeface="Times New Roman" pitchFamily="18" charset="0"/>
                      </a:endParaRPr>
                    </a:p>
                  </a:txBody>
                  <a:tcPr marL="68580" marR="68580" marT="0" marB="0"/>
                </a:tc>
              </a:tr>
              <a:tr h="393808">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Rack Space</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Managed Security Services</a:t>
                      </a:r>
                      <a:endParaRPr lang="en-GB" sz="2400" dirty="0">
                        <a:latin typeface="Times New Roman" pitchFamily="18" charset="0"/>
                        <a:ea typeface="PMingLiU"/>
                        <a:cs typeface="Times New Roman" pitchFamily="18" charset="0"/>
                      </a:endParaRPr>
                    </a:p>
                  </a:txBody>
                  <a:tcPr marL="68580" marR="68580" marT="0" marB="0"/>
                </a:tc>
              </a:tr>
              <a:tr h="787615">
                <a:tc>
                  <a:txBody>
                    <a:bodyPr/>
                    <a:lstStyle/>
                    <a:p>
                      <a:pPr marL="0" marR="0" algn="ctr">
                        <a:lnSpc>
                          <a:spcPct val="115000"/>
                        </a:lnSpc>
                        <a:spcBef>
                          <a:spcPts val="0"/>
                        </a:spcBef>
                        <a:spcAft>
                          <a:spcPts val="0"/>
                        </a:spcAft>
                      </a:pPr>
                      <a:r>
                        <a:rPr lang="en-GB" sz="2400" dirty="0" smtClean="0">
                          <a:latin typeface="Times New Roman" pitchFamily="18" charset="0"/>
                          <a:ea typeface="+mn-ea"/>
                          <a:cs typeface="Times New Roman" pitchFamily="18" charset="0"/>
                        </a:rPr>
                        <a:t>Power, Cooling,</a:t>
                      </a:r>
                      <a:r>
                        <a:rPr lang="en-GB" sz="2400" baseline="0" dirty="0" smtClean="0">
                          <a:latin typeface="Times New Roman" pitchFamily="18" charset="0"/>
                          <a:ea typeface="+mn-ea"/>
                          <a:cs typeface="Times New Roman" pitchFamily="18" charset="0"/>
                        </a:rPr>
                        <a:t> and Surveillance</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Backup Services</a:t>
                      </a:r>
                      <a:endParaRPr lang="en-GB" sz="2400" dirty="0">
                        <a:latin typeface="Times New Roman" pitchFamily="18" charset="0"/>
                        <a:ea typeface="PMingLiU"/>
                        <a:cs typeface="Times New Roman" pitchFamily="18" charset="0"/>
                      </a:endParaRPr>
                    </a:p>
                  </a:txBody>
                  <a:tcPr marL="68580" marR="68580" marT="0" marB="0"/>
                </a:tc>
              </a:tr>
              <a:tr h="393808">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Staging Facility</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2400" dirty="0" smtClean="0">
                          <a:latin typeface="Times New Roman" pitchFamily="18" charset="0"/>
                          <a:cs typeface="Times New Roman" pitchFamily="18" charset="0"/>
                        </a:rPr>
                        <a:t>Disaster Recovery</a:t>
                      </a:r>
                      <a:endParaRPr lang="en-GB" sz="2400" dirty="0">
                        <a:latin typeface="Times New Roman" pitchFamily="18" charset="0"/>
                        <a:ea typeface="PMingLiU"/>
                        <a:cs typeface="Times New Roman" pitchFamily="18" charset="0"/>
                      </a:endParaRPr>
                    </a:p>
                  </a:txBody>
                  <a:tcPr marL="68580" marR="68580" marT="0" marB="0"/>
                </a:tc>
              </a:tr>
              <a:tr h="787615">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Connectivity to SWAN &amp; </a:t>
                      </a:r>
                      <a:r>
                        <a:rPr lang="en-GB" sz="2400" dirty="0" smtClean="0">
                          <a:latin typeface="Times New Roman" pitchFamily="18" charset="0"/>
                          <a:cs typeface="Times New Roman" pitchFamily="18" charset="0"/>
                        </a:rPr>
                        <a:t>Internet</a:t>
                      </a:r>
                    </a:p>
                    <a:p>
                      <a:pPr marL="0" marR="0" algn="ctr">
                        <a:lnSpc>
                          <a:spcPct val="115000"/>
                        </a:lnSpc>
                        <a:spcBef>
                          <a:spcPts val="0"/>
                        </a:spcBef>
                        <a:spcAft>
                          <a:spcPts val="0"/>
                        </a:spcAft>
                      </a:pPr>
                      <a:r>
                        <a:rPr lang="en-GB" sz="2400" dirty="0" smtClean="0">
                          <a:latin typeface="Times New Roman" pitchFamily="18" charset="0"/>
                          <a:ea typeface="PMingLiU"/>
                          <a:cs typeface="Times New Roman" pitchFamily="18" charset="0"/>
                        </a:rPr>
                        <a:t>(Advised to use NKN)</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Basic Hardware and OS level Support</a:t>
                      </a:r>
                      <a:endParaRPr lang="en-GB" sz="2400" dirty="0">
                        <a:latin typeface="Times New Roman" pitchFamily="18" charset="0"/>
                        <a:ea typeface="PMingLiU"/>
                        <a:cs typeface="Times New Roman" pitchFamily="18" charset="0"/>
                      </a:endParaRPr>
                    </a:p>
                  </a:txBody>
                  <a:tcPr marL="68580" marR="68580" marT="0" marB="0"/>
                </a:tc>
              </a:tr>
              <a:tr h="393808">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Shared Storage</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Helpdesk Services</a:t>
                      </a:r>
                      <a:endParaRPr lang="en-GB" sz="2400" dirty="0">
                        <a:latin typeface="Times New Roman" pitchFamily="18" charset="0"/>
                        <a:ea typeface="PMingLiU"/>
                        <a:cs typeface="Times New Roman" pitchFamily="18" charset="0"/>
                      </a:endParaRPr>
                    </a:p>
                  </a:txBody>
                  <a:tcPr marL="68580" marR="68580" marT="0" marB="0"/>
                </a:tc>
              </a:tr>
              <a:tr h="787615">
                <a:tc>
                  <a:txBody>
                    <a:bodyPr/>
                    <a:lstStyle/>
                    <a:p>
                      <a:pPr marL="0" marR="0" algn="ctr">
                        <a:lnSpc>
                          <a:spcPct val="115000"/>
                        </a:lnSpc>
                        <a:spcBef>
                          <a:spcPts val="0"/>
                        </a:spcBef>
                        <a:spcAft>
                          <a:spcPts val="0"/>
                        </a:spcAft>
                      </a:pPr>
                      <a:r>
                        <a:rPr lang="en-GB" sz="2400">
                          <a:latin typeface="Times New Roman" pitchFamily="18" charset="0"/>
                          <a:cs typeface="Times New Roman" pitchFamily="18" charset="0"/>
                        </a:rPr>
                        <a:t>Shared Compute Infrastructure</a:t>
                      </a:r>
                      <a:endParaRPr lang="en-GB" sz="240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endParaRPr lang="en-GB" sz="2400" dirty="0">
                        <a:latin typeface="Times New Roman" pitchFamily="18" charset="0"/>
                        <a:ea typeface="PMingLiU"/>
                        <a:cs typeface="Times New Roman" pitchFamily="18" charset="0"/>
                      </a:endParaRPr>
                    </a:p>
                  </a:txBody>
                  <a:tcPr marL="68580" marR="68580" marT="0" marB="0"/>
                </a:tc>
              </a:tr>
              <a:tr h="393808">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Directory Services</a:t>
                      </a:r>
                      <a:endParaRPr lang="en-GB" sz="2400" dirty="0">
                        <a:latin typeface="Times New Roman" pitchFamily="18" charset="0"/>
                        <a:ea typeface="PMingLiU"/>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GB" sz="2400" dirty="0">
                          <a:latin typeface="Times New Roman" pitchFamily="18" charset="0"/>
                          <a:cs typeface="Times New Roman" pitchFamily="18" charset="0"/>
                        </a:rPr>
                        <a:t>Monitoring</a:t>
                      </a:r>
                      <a:endParaRPr lang="en-GB" sz="2400" dirty="0">
                        <a:latin typeface="Times New Roman" pitchFamily="18" charset="0"/>
                        <a:ea typeface="PMingLiU"/>
                        <a:cs typeface="Times New Roman" pitchFamily="18" charset="0"/>
                      </a:endParaRPr>
                    </a:p>
                  </a:txBody>
                  <a:tcPr marL="68580" marR="68580" marT="0" marB="0"/>
                </a:tc>
              </a:tr>
            </a:tbl>
          </a:graphicData>
        </a:graphic>
      </p:graphicFrame>
      <p:sp>
        <p:nvSpPr>
          <p:cNvPr id="7" name="TextBox 4"/>
          <p:cNvSpPr txBox="1">
            <a:spLocks noChangeArrowheads="1"/>
          </p:cNvSpPr>
          <p:nvPr/>
        </p:nvSpPr>
        <p:spPr bwMode="auto">
          <a:xfrm>
            <a:off x="228600" y="5410200"/>
            <a:ext cx="8763000" cy="1107996"/>
          </a:xfrm>
          <a:prstGeom prst="rect">
            <a:avLst/>
          </a:prstGeom>
          <a:noFill/>
          <a:ln w="25400">
            <a:solidFill>
              <a:schemeClr val="tx1"/>
            </a:solidFill>
            <a:miter lim="800000"/>
            <a:headEnd/>
            <a:tailEnd/>
          </a:ln>
        </p:spPr>
        <p:txBody>
          <a:bodyPr wrap="square">
            <a:spAutoFit/>
          </a:bodyPr>
          <a:lstStyle/>
          <a:p>
            <a:r>
              <a:rPr lang="en-US" sz="2200" dirty="0" smtClean="0">
                <a:latin typeface="Times New Roman" pitchFamily="18" charset="0"/>
                <a:cs typeface="Times New Roman" pitchFamily="18" charset="0"/>
              </a:rPr>
              <a:t>Each MMP is required to contact the Nodal Officer of the State Implementing Agency / State Composite Team with details of the required components at the SDC and check the availability of the same</a:t>
            </a:r>
            <a:endParaRPr lang="en-IN"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0"/>
            <a:ext cx="8229600" cy="838200"/>
          </a:xfrm>
        </p:spPr>
        <p:txBody>
          <a:bodyPr>
            <a:normAutofit/>
          </a:bodyPr>
          <a:lstStyle/>
          <a:p>
            <a:pPr eaLnBrk="1" hangingPunct="1"/>
            <a:r>
              <a:rPr lang="en-IN" dirty="0" smtClean="0"/>
              <a:t>Is this infrastructure Secure ?</a:t>
            </a:r>
          </a:p>
        </p:txBody>
      </p:sp>
      <p:sp>
        <p:nvSpPr>
          <p:cNvPr id="20483" name="Rectangle 3"/>
          <p:cNvSpPr>
            <a:spLocks noGrp="1" noChangeArrowheads="1"/>
          </p:cNvSpPr>
          <p:nvPr>
            <p:ph type="body" idx="1"/>
          </p:nvPr>
        </p:nvSpPr>
        <p:spPr>
          <a:xfrm>
            <a:off x="457200" y="980728"/>
            <a:ext cx="8458200" cy="5616624"/>
          </a:xfrm>
        </p:spPr>
        <p:txBody>
          <a:bodyPr>
            <a:normAutofit/>
          </a:bodyPr>
          <a:lstStyle/>
          <a:p>
            <a:pPr>
              <a:lnSpc>
                <a:spcPct val="90000"/>
              </a:lnSpc>
            </a:pPr>
            <a:r>
              <a:rPr lang="en-IN" sz="2400" dirty="0" smtClean="0"/>
              <a:t>Security of What ?(Assets)</a:t>
            </a:r>
          </a:p>
          <a:p>
            <a:pPr lvl="1" eaLnBrk="1" hangingPunct="1">
              <a:lnSpc>
                <a:spcPct val="90000"/>
              </a:lnSpc>
            </a:pPr>
            <a:r>
              <a:rPr lang="en-IN" sz="2000" dirty="0" smtClean="0"/>
              <a:t>Data, Information, Knowledge resources, Programs, hardware, Networks</a:t>
            </a:r>
          </a:p>
          <a:p>
            <a:pPr eaLnBrk="1" hangingPunct="1">
              <a:lnSpc>
                <a:spcPct val="90000"/>
              </a:lnSpc>
            </a:pPr>
            <a:r>
              <a:rPr lang="en-IN" sz="2400" dirty="0" smtClean="0"/>
              <a:t>Security against What ?(Internal &amp; </a:t>
            </a:r>
            <a:r>
              <a:rPr lang="en-IN" sz="2400" dirty="0" err="1" smtClean="0"/>
              <a:t>externalThreats</a:t>
            </a:r>
            <a:r>
              <a:rPr lang="en-IN" sz="2400" dirty="0" smtClean="0"/>
              <a:t>)</a:t>
            </a:r>
          </a:p>
          <a:p>
            <a:pPr lvl="1" eaLnBrk="1" hangingPunct="1">
              <a:lnSpc>
                <a:spcPct val="90000"/>
              </a:lnSpc>
            </a:pPr>
            <a:r>
              <a:rPr lang="en-IN" sz="2000" dirty="0" smtClean="0"/>
              <a:t>Government employees</a:t>
            </a:r>
          </a:p>
          <a:p>
            <a:pPr lvl="1" eaLnBrk="1" hangingPunct="1">
              <a:lnSpc>
                <a:spcPct val="90000"/>
              </a:lnSpc>
            </a:pPr>
            <a:r>
              <a:rPr lang="en-IN" sz="2000" dirty="0" err="1" smtClean="0"/>
              <a:t>eGov</a:t>
            </a:r>
            <a:r>
              <a:rPr lang="en-IN" sz="2000" dirty="0" smtClean="0"/>
              <a:t> service operators</a:t>
            </a:r>
          </a:p>
          <a:p>
            <a:pPr lvl="1" eaLnBrk="1" hangingPunct="1">
              <a:lnSpc>
                <a:spcPct val="90000"/>
              </a:lnSpc>
            </a:pPr>
            <a:r>
              <a:rPr lang="en-IN" sz="2000" dirty="0" smtClean="0"/>
              <a:t>Commercial organizations</a:t>
            </a:r>
          </a:p>
          <a:p>
            <a:pPr lvl="1" eaLnBrk="1" hangingPunct="1">
              <a:lnSpc>
                <a:spcPct val="90000"/>
              </a:lnSpc>
            </a:pPr>
            <a:r>
              <a:rPr lang="en-IN" sz="2000" dirty="0" smtClean="0"/>
              <a:t>Professional hackers</a:t>
            </a:r>
          </a:p>
          <a:p>
            <a:pPr lvl="1" eaLnBrk="1" hangingPunct="1">
              <a:lnSpc>
                <a:spcPct val="90000"/>
              </a:lnSpc>
            </a:pPr>
            <a:r>
              <a:rPr lang="en-IN" sz="2000" dirty="0" smtClean="0"/>
              <a:t>Terrorist organizations </a:t>
            </a:r>
          </a:p>
          <a:p>
            <a:pPr eaLnBrk="1" hangingPunct="1">
              <a:lnSpc>
                <a:spcPct val="90000"/>
              </a:lnSpc>
            </a:pPr>
            <a:r>
              <a:rPr lang="en-IN" sz="2400" dirty="0" smtClean="0"/>
              <a:t>Types of Threats</a:t>
            </a:r>
          </a:p>
          <a:p>
            <a:pPr lvl="1" eaLnBrk="1" hangingPunct="1">
              <a:lnSpc>
                <a:spcPct val="90000"/>
              </a:lnSpc>
            </a:pPr>
            <a:r>
              <a:rPr lang="en-IN" sz="2000" dirty="0" smtClean="0"/>
              <a:t>Phishing</a:t>
            </a:r>
          </a:p>
          <a:p>
            <a:pPr lvl="1" eaLnBrk="1" hangingPunct="1">
              <a:lnSpc>
                <a:spcPct val="90000"/>
              </a:lnSpc>
            </a:pPr>
            <a:r>
              <a:rPr lang="en-IN" sz="2000" dirty="0" smtClean="0"/>
              <a:t>Defacing of the web sites</a:t>
            </a:r>
          </a:p>
          <a:p>
            <a:pPr lvl="1" eaLnBrk="1" hangingPunct="1">
              <a:lnSpc>
                <a:spcPct val="90000"/>
              </a:lnSpc>
            </a:pPr>
            <a:r>
              <a:rPr lang="en-IN" sz="2000" dirty="0" smtClean="0"/>
              <a:t>Hacking into servers</a:t>
            </a:r>
          </a:p>
          <a:p>
            <a:pPr lvl="1" eaLnBrk="1" hangingPunct="1">
              <a:lnSpc>
                <a:spcPct val="90000"/>
              </a:lnSpc>
            </a:pPr>
            <a:r>
              <a:rPr lang="en-IN" sz="2000" dirty="0" smtClean="0"/>
              <a:t>Damage to critical databases </a:t>
            </a:r>
          </a:p>
          <a:p>
            <a:pPr lvl="1" eaLnBrk="1" hangingPunct="1">
              <a:lnSpc>
                <a:spcPct val="90000"/>
              </a:lnSpc>
              <a:buNone/>
            </a:pPr>
            <a:r>
              <a:rPr lang="en-IN" sz="2000" dirty="0" smtClean="0"/>
              <a:t>     &amp; applications</a:t>
            </a:r>
          </a:p>
          <a:p>
            <a:pPr lvl="1" eaLnBrk="1" hangingPunct="1">
              <a:lnSpc>
                <a:spcPct val="90000"/>
              </a:lnSpc>
            </a:pPr>
            <a:r>
              <a:rPr lang="en-IN" sz="2000" dirty="0" smtClean="0"/>
              <a:t>Denial of Service attacks (DSA)</a:t>
            </a:r>
          </a:p>
          <a:p>
            <a:pPr lvl="1" eaLnBrk="1" hangingPunct="1">
              <a:lnSpc>
                <a:spcPct val="90000"/>
              </a:lnSpc>
            </a:pPr>
            <a:r>
              <a:rPr lang="en-IN" sz="2000" dirty="0" smtClean="0"/>
              <a:t>Virus attack</a:t>
            </a:r>
          </a:p>
          <a:p>
            <a:pPr eaLnBrk="1" hangingPunct="1">
              <a:lnSpc>
                <a:spcPct val="90000"/>
              </a:lnSpc>
            </a:pPr>
            <a:endParaRPr lang="en-IN" sz="2400" dirty="0" smtClean="0"/>
          </a:p>
        </p:txBody>
      </p:sp>
      <p:sp>
        <p:nvSpPr>
          <p:cNvPr id="20484" name="TextBox 3"/>
          <p:cNvSpPr txBox="1">
            <a:spLocks noChangeArrowheads="1"/>
          </p:cNvSpPr>
          <p:nvPr/>
        </p:nvSpPr>
        <p:spPr bwMode="auto">
          <a:xfrm>
            <a:off x="4572000" y="3505200"/>
            <a:ext cx="2971800" cy="2363724"/>
          </a:xfrm>
          <a:prstGeom prst="rect">
            <a:avLst/>
          </a:prstGeom>
          <a:solidFill>
            <a:schemeClr val="accent5">
              <a:lumMod val="20000"/>
              <a:lumOff val="80000"/>
            </a:schemeClr>
          </a:solidFill>
          <a:ln w="9525">
            <a:solidFill>
              <a:schemeClr val="tx1"/>
            </a:solidFill>
            <a:miter lim="800000"/>
            <a:headEnd/>
            <a:tailEnd/>
          </a:ln>
        </p:spPr>
        <p:txBody>
          <a:bodyPr wrap="square">
            <a:spAutoFit/>
          </a:bodyPr>
          <a:lstStyle/>
          <a:p>
            <a:pPr>
              <a:spcBef>
                <a:spcPct val="0"/>
              </a:spcBef>
            </a:pPr>
            <a:endParaRPr lang="en-US" dirty="0" smtClean="0"/>
          </a:p>
          <a:p>
            <a:pPr marL="409575" indent="-352425" algn="ctr">
              <a:lnSpc>
                <a:spcPct val="90000"/>
              </a:lnSpc>
            </a:pPr>
            <a:r>
              <a:rPr lang="en-US" dirty="0" smtClean="0"/>
              <a:t>BYOD</a:t>
            </a:r>
          </a:p>
          <a:p>
            <a:pPr marL="409575" indent="-352425" algn="ctr">
              <a:lnSpc>
                <a:spcPct val="90000"/>
              </a:lnSpc>
            </a:pPr>
            <a:r>
              <a:rPr lang="en-US" dirty="0" smtClean="0"/>
              <a:t>Mobile governance</a:t>
            </a:r>
          </a:p>
          <a:p>
            <a:pPr marL="409575" indent="-352425" algn="ctr">
              <a:lnSpc>
                <a:spcPct val="90000"/>
              </a:lnSpc>
            </a:pPr>
            <a:r>
              <a:rPr lang="en-US" dirty="0" smtClean="0"/>
              <a:t>Social Networking</a:t>
            </a:r>
          </a:p>
          <a:p>
            <a:pPr marL="409575" indent="-352425" algn="ctr">
              <a:lnSpc>
                <a:spcPct val="90000"/>
              </a:lnSpc>
            </a:pPr>
            <a:r>
              <a:rPr lang="en-US" dirty="0" smtClean="0"/>
              <a:t>Cloud computing</a:t>
            </a:r>
          </a:p>
          <a:p>
            <a:pPr marL="409575" indent="-352425" algn="ctr">
              <a:lnSpc>
                <a:spcPct val="90000"/>
              </a:lnSpc>
            </a:pPr>
            <a:endParaRPr lang="en-US" dirty="0" smtClean="0"/>
          </a:p>
          <a:p>
            <a:pPr marL="409575" indent="-352425" algn="ctr">
              <a:lnSpc>
                <a:spcPct val="90000"/>
              </a:lnSpc>
            </a:pPr>
            <a:r>
              <a:rPr lang="en-US" dirty="0" smtClean="0"/>
              <a:t>(authentication, access, application, data, different mobile OS)</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23528" y="1000108"/>
          <a:ext cx="8820472" cy="5597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642910" y="2214554"/>
            <a:ext cx="1460110" cy="1200329"/>
          </a:xfrm>
          <a:prstGeom prst="rect">
            <a:avLst/>
          </a:prstGeom>
          <a:solidFill>
            <a:schemeClr val="accent1">
              <a:lumMod val="20000"/>
              <a:lumOff val="80000"/>
            </a:schemeClr>
          </a:solidFill>
        </p:spPr>
        <p:txBody>
          <a:bodyPr wrap="square" rtlCol="0">
            <a:spAutoFit/>
          </a:bodyPr>
          <a:lstStyle/>
          <a:p>
            <a:r>
              <a:rPr lang="en-GB" i="1" dirty="0" smtClean="0">
                <a:effectLst>
                  <a:glow rad="101600">
                    <a:schemeClr val="accent5">
                      <a:satMod val="175000"/>
                      <a:alpha val="40000"/>
                    </a:schemeClr>
                  </a:glow>
                </a:effectLst>
                <a:latin typeface="Georgia" pitchFamily="18" charset="0"/>
              </a:rPr>
              <a:t>Physical Security</a:t>
            </a:r>
          </a:p>
          <a:p>
            <a:r>
              <a:rPr lang="en-GB" i="1" dirty="0" smtClean="0">
                <a:effectLst>
                  <a:glow rad="101600">
                    <a:schemeClr val="accent5">
                      <a:satMod val="175000"/>
                      <a:alpha val="40000"/>
                    </a:schemeClr>
                  </a:glow>
                </a:effectLst>
                <a:latin typeface="Georgia" pitchFamily="18" charset="0"/>
              </a:rPr>
              <a:t>(</a:t>
            </a:r>
            <a:r>
              <a:rPr lang="en-GB" i="1" dirty="0" err="1" smtClean="0">
                <a:effectLst>
                  <a:glow rad="101600">
                    <a:schemeClr val="accent5">
                      <a:satMod val="175000"/>
                      <a:alpha val="40000"/>
                    </a:schemeClr>
                  </a:glow>
                </a:effectLst>
                <a:latin typeface="Georgia" pitchFamily="18" charset="0"/>
              </a:rPr>
              <a:t>Biomterics</a:t>
            </a:r>
            <a:r>
              <a:rPr lang="en-GB" i="1" dirty="0" smtClean="0">
                <a:effectLst>
                  <a:glow rad="101600">
                    <a:schemeClr val="accent5">
                      <a:satMod val="175000"/>
                      <a:alpha val="40000"/>
                    </a:schemeClr>
                  </a:glow>
                </a:effectLst>
                <a:latin typeface="Georgia" pitchFamily="18" charset="0"/>
              </a:rPr>
              <a:t>, CCTV)</a:t>
            </a:r>
            <a:endParaRPr lang="en-IN" dirty="0"/>
          </a:p>
        </p:txBody>
      </p:sp>
      <p:sp>
        <p:nvSpPr>
          <p:cNvPr id="7" name="TextBox 6"/>
          <p:cNvSpPr txBox="1"/>
          <p:nvPr/>
        </p:nvSpPr>
        <p:spPr>
          <a:xfrm>
            <a:off x="5364088" y="4221088"/>
            <a:ext cx="2232248" cy="923330"/>
          </a:xfrm>
          <a:prstGeom prst="rect">
            <a:avLst/>
          </a:prstGeom>
          <a:solidFill>
            <a:schemeClr val="accent1">
              <a:lumMod val="20000"/>
              <a:lumOff val="80000"/>
            </a:schemeClr>
          </a:solidFill>
        </p:spPr>
        <p:txBody>
          <a:bodyPr wrap="square" rtlCol="0">
            <a:spAutoFit/>
          </a:bodyPr>
          <a:lstStyle/>
          <a:p>
            <a:pPr lvl="0" algn="ctr"/>
            <a:r>
              <a:rPr lang="en-GB" i="1" dirty="0" smtClean="0">
                <a:effectLst>
                  <a:glow rad="101600">
                    <a:schemeClr val="accent5">
                      <a:satMod val="175000"/>
                      <a:alpha val="40000"/>
                    </a:schemeClr>
                  </a:glow>
                </a:effectLst>
                <a:latin typeface="Georgia" pitchFamily="18" charset="0"/>
              </a:rPr>
              <a:t>Audits</a:t>
            </a:r>
          </a:p>
          <a:p>
            <a:pPr lvl="0" algn="ctr"/>
            <a:r>
              <a:rPr lang="en-GB" i="1" dirty="0" smtClean="0">
                <a:effectLst>
                  <a:glow rad="101600">
                    <a:schemeClr val="accent5">
                      <a:satMod val="175000"/>
                      <a:alpha val="40000"/>
                    </a:schemeClr>
                  </a:glow>
                </a:effectLst>
                <a:latin typeface="Georgia" pitchFamily="18" charset="0"/>
              </a:rPr>
              <a:t>(TPA, STQC)</a:t>
            </a:r>
            <a:endParaRPr lang="en-IN" dirty="0" smtClean="0"/>
          </a:p>
          <a:p>
            <a:endParaRPr lang="en-IN" dirty="0"/>
          </a:p>
        </p:txBody>
      </p:sp>
      <p:sp>
        <p:nvSpPr>
          <p:cNvPr id="9" name="Pentagon 8"/>
          <p:cNvSpPr/>
          <p:nvPr/>
        </p:nvSpPr>
        <p:spPr>
          <a:xfrm>
            <a:off x="533400" y="228600"/>
            <a:ext cx="8153400" cy="609600"/>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3200" b="1" i="1" dirty="0" smtClean="0">
                <a:solidFill>
                  <a:schemeClr val="accent1">
                    <a:lumMod val="50000"/>
                  </a:schemeClr>
                </a:solidFill>
                <a:latin typeface="Georgia" pitchFamily="18" charset="0"/>
              </a:rPr>
              <a:t>Security in SDC</a:t>
            </a:r>
          </a:p>
        </p:txBody>
      </p:sp>
    </p:spTree>
  </p:cSld>
  <p:clrMapOvr>
    <a:masterClrMapping/>
  </p:clrMapOv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2074"/>
          </a:xfrm>
        </p:spPr>
        <p:txBody>
          <a:bodyPr>
            <a:normAutofit fontScale="90000"/>
          </a:bodyPr>
          <a:lstStyle/>
          <a:p>
            <a:r>
              <a:rPr lang="en-US" dirty="0" smtClean="0"/>
              <a:t>Issues and Challenges</a:t>
            </a:r>
            <a:endParaRPr lang="en-IN" dirty="0"/>
          </a:p>
        </p:txBody>
      </p:sp>
      <p:sp>
        <p:nvSpPr>
          <p:cNvPr id="3" name="Content Placeholder 2"/>
          <p:cNvSpPr>
            <a:spLocks noGrp="1"/>
          </p:cNvSpPr>
          <p:nvPr>
            <p:ph idx="1"/>
          </p:nvPr>
        </p:nvSpPr>
        <p:spPr>
          <a:xfrm>
            <a:off x="457200" y="1052736"/>
            <a:ext cx="8229600" cy="5073427"/>
          </a:xfrm>
        </p:spPr>
        <p:txBody>
          <a:bodyPr>
            <a:normAutofit/>
          </a:bodyPr>
          <a:lstStyle/>
          <a:p>
            <a:r>
              <a:rPr lang="en-US" sz="2000" dirty="0" smtClean="0"/>
              <a:t>Implementation of Policies and Guidelines</a:t>
            </a:r>
          </a:p>
          <a:p>
            <a:r>
              <a:rPr lang="en-US" sz="2000" dirty="0" smtClean="0"/>
              <a:t>Lack of trained professionals in government</a:t>
            </a:r>
          </a:p>
          <a:p>
            <a:r>
              <a:rPr lang="en-US" sz="2000" dirty="0" smtClean="0"/>
              <a:t>New technology induction</a:t>
            </a:r>
          </a:p>
          <a:p>
            <a:r>
              <a:rPr lang="en-US" sz="2000" dirty="0" smtClean="0"/>
              <a:t>Implementation of Security Standards</a:t>
            </a:r>
          </a:p>
          <a:p>
            <a:pPr marL="361950" indent="-361950">
              <a:lnSpc>
                <a:spcPct val="90000"/>
              </a:lnSpc>
            </a:pPr>
            <a:r>
              <a:rPr lang="en-US" sz="2000" dirty="0" smtClean="0"/>
              <a:t>Complex e-Governance Projects</a:t>
            </a:r>
          </a:p>
          <a:p>
            <a:pPr marL="809625" lvl="1" indent="-352425">
              <a:lnSpc>
                <a:spcPct val="90000"/>
              </a:lnSpc>
            </a:pPr>
            <a:r>
              <a:rPr lang="en-US" sz="2000" dirty="0" smtClean="0"/>
              <a:t>High performance &amp; response time </a:t>
            </a:r>
          </a:p>
          <a:p>
            <a:pPr marL="809625" lvl="1" indent="-352425">
              <a:lnSpc>
                <a:spcPct val="90000"/>
              </a:lnSpc>
            </a:pPr>
            <a:r>
              <a:rPr lang="en-US" sz="2000" dirty="0" smtClean="0"/>
              <a:t>High Security desired on operations but not a top priority to start with</a:t>
            </a:r>
          </a:p>
          <a:p>
            <a:pPr marL="361950" indent="-361950">
              <a:lnSpc>
                <a:spcPct val="90000"/>
              </a:lnSpc>
            </a:pPr>
            <a:r>
              <a:rPr lang="en-US" sz="2000" dirty="0" smtClean="0"/>
              <a:t>Multiple Legacy Environments</a:t>
            </a:r>
          </a:p>
          <a:p>
            <a:pPr marL="809625" lvl="1" indent="-352425">
              <a:lnSpc>
                <a:spcPct val="90000"/>
              </a:lnSpc>
            </a:pPr>
            <a:r>
              <a:rPr lang="en-US" sz="2000" dirty="0" smtClean="0"/>
              <a:t>Security framework</a:t>
            </a:r>
          </a:p>
          <a:p>
            <a:pPr marL="361950" indent="-361950">
              <a:lnSpc>
                <a:spcPct val="90000"/>
              </a:lnSpc>
            </a:pPr>
            <a:r>
              <a:rPr lang="en-US" sz="2000" dirty="0" smtClean="0"/>
              <a:t>Data &amp; Application security </a:t>
            </a:r>
          </a:p>
          <a:p>
            <a:pPr marL="809625" lvl="1" indent="-352425">
              <a:lnSpc>
                <a:spcPct val="90000"/>
              </a:lnSpc>
            </a:pPr>
            <a:r>
              <a:rPr lang="en-US" sz="2000" dirty="0" smtClean="0"/>
              <a:t>PPP models (service delivery model)</a:t>
            </a:r>
          </a:p>
          <a:p>
            <a:pPr marL="809625" lvl="1" indent="-352425">
              <a:lnSpc>
                <a:spcPct val="90000"/>
              </a:lnSpc>
            </a:pPr>
            <a:r>
              <a:rPr lang="en-US" sz="2000" dirty="0" smtClean="0"/>
              <a:t>Strategic control is not easy</a:t>
            </a:r>
          </a:p>
          <a:p>
            <a:pPr marL="990600" lvl="1" indent="-533400">
              <a:lnSpc>
                <a:spcPct val="90000"/>
              </a:lnSpc>
            </a:pPr>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187624" y="908720"/>
          <a:ext cx="779145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Pentagon 4"/>
          <p:cNvSpPr/>
          <p:nvPr/>
        </p:nvSpPr>
        <p:spPr>
          <a:xfrm>
            <a:off x="533400" y="228600"/>
            <a:ext cx="8077200" cy="609600"/>
          </a:xfrm>
          <a:prstGeom prst="homePlate">
            <a:avLst/>
          </a:prstGeom>
        </p:spPr>
        <p:style>
          <a:lnRef idx="2">
            <a:schemeClr val="accent1"/>
          </a:lnRef>
          <a:fillRef idx="1">
            <a:schemeClr val="lt1"/>
          </a:fillRef>
          <a:effectRef idx="0">
            <a:schemeClr val="accent1"/>
          </a:effectRef>
          <a:fontRef idx="minor">
            <a:schemeClr val="dk1"/>
          </a:fontRef>
        </p:style>
        <p:txBody>
          <a:bodyPr rtlCol="0" anchor="ctr"/>
          <a:lstStyle/>
          <a:p>
            <a:endParaRPr lang="en-US" sz="2000" b="1" i="1" dirty="0" smtClean="0">
              <a:solidFill>
                <a:schemeClr val="accent1">
                  <a:lumMod val="50000"/>
                </a:schemeClr>
              </a:solidFill>
              <a:latin typeface="Georgia" pitchFamily="18" charset="0"/>
            </a:endParaRPr>
          </a:p>
          <a:p>
            <a:r>
              <a:rPr lang="en-US" sz="2000" b="1" i="1" dirty="0" smtClean="0">
                <a:solidFill>
                  <a:schemeClr val="accent1">
                    <a:lumMod val="50000"/>
                  </a:schemeClr>
                </a:solidFill>
                <a:latin typeface="Georgia" pitchFamily="18" charset="0"/>
              </a:rPr>
              <a:t> Future Roadmap</a:t>
            </a:r>
          </a:p>
          <a:p>
            <a:endParaRPr lang="en-GB" sz="2000" b="1" i="1" dirty="0">
              <a:solidFill>
                <a:schemeClr val="accent1">
                  <a:lumMod val="50000"/>
                </a:schemeClr>
              </a:solidFill>
              <a:latin typeface="Georgia" pitchFamily="18" charset="0"/>
            </a:endParaRPr>
          </a:p>
        </p:txBody>
      </p:sp>
      <p:sp>
        <p:nvSpPr>
          <p:cNvPr id="7" name="TextBox 6"/>
          <p:cNvSpPr txBox="1"/>
          <p:nvPr/>
        </p:nvSpPr>
        <p:spPr>
          <a:xfrm>
            <a:off x="2123728" y="4581128"/>
            <a:ext cx="914400" cy="400110"/>
          </a:xfrm>
          <a:prstGeom prst="rect">
            <a:avLst/>
          </a:prstGeom>
          <a:noFill/>
        </p:spPr>
        <p:txBody>
          <a:bodyPr wrap="square" rtlCol="0">
            <a:spAutoFit/>
          </a:bodyPr>
          <a:lstStyle/>
          <a:p>
            <a:r>
              <a:rPr lang="en-GB" sz="2000" i="1" dirty="0" smtClean="0">
                <a:latin typeface="Georgia" pitchFamily="18" charset="0"/>
              </a:rPr>
              <a:t>SIEM</a:t>
            </a:r>
          </a:p>
        </p:txBody>
      </p:sp>
      <p:sp>
        <p:nvSpPr>
          <p:cNvPr id="9" name="TextBox 8"/>
          <p:cNvSpPr txBox="1"/>
          <p:nvPr/>
        </p:nvSpPr>
        <p:spPr>
          <a:xfrm>
            <a:off x="3347864" y="4077073"/>
            <a:ext cx="2808312" cy="1938992"/>
          </a:xfrm>
          <a:prstGeom prst="rect">
            <a:avLst/>
          </a:prstGeom>
          <a:solidFill>
            <a:schemeClr val="accent2">
              <a:lumMod val="20000"/>
              <a:lumOff val="80000"/>
            </a:schemeClr>
          </a:solidFill>
        </p:spPr>
        <p:txBody>
          <a:bodyPr wrap="square" rtlCol="0">
            <a:spAutoFit/>
          </a:bodyPr>
          <a:lstStyle/>
          <a:p>
            <a:pPr lvl="0"/>
            <a:r>
              <a:rPr lang="en-US" sz="1200" b="1" i="1" dirty="0" smtClean="0">
                <a:solidFill>
                  <a:schemeClr val="accent1">
                    <a:lumMod val="50000"/>
                  </a:schemeClr>
                </a:solidFill>
                <a:latin typeface="Georgia" pitchFamily="18" charset="0"/>
                <a:ea typeface="Calibri" pitchFamily="34" charset="0"/>
                <a:cs typeface="Times New Roman" pitchFamily="18" charset="0"/>
              </a:rPr>
              <a:t>Data Loss Prevention (DLP) </a:t>
            </a:r>
          </a:p>
          <a:p>
            <a:pPr lvl="0"/>
            <a:r>
              <a:rPr lang="en-US" sz="1200" dirty="0" smtClean="0">
                <a:latin typeface="Georgia" pitchFamily="18" charset="0"/>
              </a:rPr>
              <a:t>identify sensitive information in different formats in </a:t>
            </a:r>
          </a:p>
          <a:p>
            <a:pPr lvl="0">
              <a:buFont typeface="Arial" pitchFamily="34" charset="0"/>
              <a:buChar char="•"/>
            </a:pPr>
            <a:r>
              <a:rPr lang="en-US" sz="1200" dirty="0" smtClean="0">
                <a:latin typeface="Georgia" pitchFamily="18" charset="0"/>
              </a:rPr>
              <a:t>  endpoints (like laptops, desktops, etc)</a:t>
            </a:r>
          </a:p>
          <a:p>
            <a:pPr lvl="0">
              <a:buFont typeface="Arial" pitchFamily="34" charset="0"/>
              <a:buChar char="•"/>
            </a:pPr>
            <a:r>
              <a:rPr lang="en-US" sz="1200" dirty="0" smtClean="0">
                <a:latin typeface="Georgia" pitchFamily="18" charset="0"/>
              </a:rPr>
              <a:t> data-in-motion (Web, e-mails, etc),</a:t>
            </a:r>
          </a:p>
          <a:p>
            <a:pPr lvl="0">
              <a:buFont typeface="Arial" pitchFamily="34" charset="0"/>
              <a:buChar char="•"/>
            </a:pPr>
            <a:r>
              <a:rPr lang="en-US" sz="1200" dirty="0" smtClean="0">
                <a:latin typeface="Georgia" pitchFamily="18" charset="0"/>
              </a:rPr>
              <a:t> data-at-rest (like Databases, File systems, NAS, SAN etc.) </a:t>
            </a:r>
          </a:p>
          <a:p>
            <a:pPr lvl="0"/>
            <a:r>
              <a:rPr lang="en-US" sz="1200" b="1" dirty="0" smtClean="0">
                <a:latin typeface="Georgia" pitchFamily="18" charset="0"/>
              </a:rPr>
              <a:t>From  being copied, cut, moved, saved or printed. </a:t>
            </a:r>
            <a:endParaRPr lang="en-IN" dirty="0"/>
          </a:p>
        </p:txBody>
      </p:sp>
      <p:sp>
        <p:nvSpPr>
          <p:cNvPr id="10" name="TextBox 9"/>
          <p:cNvSpPr txBox="1"/>
          <p:nvPr/>
        </p:nvSpPr>
        <p:spPr>
          <a:xfrm>
            <a:off x="179512" y="2492896"/>
            <a:ext cx="2808312" cy="1661993"/>
          </a:xfrm>
          <a:prstGeom prst="rect">
            <a:avLst/>
          </a:prstGeom>
          <a:solidFill>
            <a:schemeClr val="accent5">
              <a:lumMod val="20000"/>
              <a:lumOff val="80000"/>
            </a:schemeClr>
          </a:solidFill>
        </p:spPr>
        <p:txBody>
          <a:bodyPr wrap="square" rtlCol="0">
            <a:spAutoFit/>
          </a:bodyPr>
          <a:lstStyle/>
          <a:p>
            <a:pPr lvl="0"/>
            <a:r>
              <a:rPr lang="en-GB" sz="1200" b="1" i="1" dirty="0" smtClean="0">
                <a:solidFill>
                  <a:schemeClr val="accent1">
                    <a:lumMod val="50000"/>
                  </a:schemeClr>
                </a:solidFill>
                <a:latin typeface="Georgia" pitchFamily="18" charset="0"/>
                <a:ea typeface="Calibri" pitchFamily="34" charset="0"/>
                <a:cs typeface="Times New Roman" pitchFamily="18" charset="0"/>
              </a:rPr>
              <a:t>Security Information and Event Management (SIEM):</a:t>
            </a:r>
          </a:p>
          <a:p>
            <a:pPr lvl="0"/>
            <a:r>
              <a:rPr lang="en-US" sz="1200" dirty="0" smtClean="0">
                <a:latin typeface="Georgia" pitchFamily="18" charset="0"/>
              </a:rPr>
              <a:t>&gt; Collect and archive log data</a:t>
            </a:r>
            <a:br>
              <a:rPr lang="en-US" sz="1200" dirty="0" smtClean="0">
                <a:latin typeface="Georgia" pitchFamily="18" charset="0"/>
              </a:rPr>
            </a:br>
            <a:r>
              <a:rPr lang="en-US" sz="1200" dirty="0" smtClean="0">
                <a:latin typeface="Georgia" pitchFamily="18" charset="0"/>
              </a:rPr>
              <a:t>&gt; Analyze and report on archived log data for regulatory compliance.</a:t>
            </a:r>
            <a:br>
              <a:rPr lang="en-US" sz="1200" dirty="0" smtClean="0">
                <a:latin typeface="Georgia" pitchFamily="18" charset="0"/>
              </a:rPr>
            </a:br>
            <a:r>
              <a:rPr lang="en-US" sz="1200" dirty="0" smtClean="0">
                <a:latin typeface="Georgia" pitchFamily="18" charset="0"/>
              </a:rPr>
              <a:t>&gt; Analyze event information in real time for threat management.</a:t>
            </a:r>
            <a:endParaRPr lang="en-IN" sz="1200" dirty="0" smtClean="0"/>
          </a:p>
          <a:p>
            <a:endParaRPr lang="en-IN" dirty="0"/>
          </a:p>
        </p:txBody>
      </p:sp>
      <p:sp>
        <p:nvSpPr>
          <p:cNvPr id="12" name="TextBox 11"/>
          <p:cNvSpPr txBox="1"/>
          <p:nvPr/>
        </p:nvSpPr>
        <p:spPr>
          <a:xfrm>
            <a:off x="6516216" y="2996952"/>
            <a:ext cx="2376264" cy="2400657"/>
          </a:xfrm>
          <a:prstGeom prst="rect">
            <a:avLst/>
          </a:prstGeom>
          <a:solidFill>
            <a:schemeClr val="bg1">
              <a:lumMod val="85000"/>
            </a:schemeClr>
          </a:solidFill>
        </p:spPr>
        <p:txBody>
          <a:bodyPr wrap="square" rtlCol="0">
            <a:spAutoFit/>
          </a:bodyPr>
          <a:lstStyle/>
          <a:p>
            <a:pPr lvl="0" algn="ctr"/>
            <a:r>
              <a:rPr lang="en-US" sz="1200" b="1" i="1" dirty="0" smtClean="0">
                <a:solidFill>
                  <a:schemeClr val="accent1">
                    <a:lumMod val="50000"/>
                  </a:schemeClr>
                </a:solidFill>
                <a:latin typeface="Georgia" pitchFamily="18" charset="0"/>
                <a:ea typeface="Calibri" pitchFamily="34" charset="0"/>
                <a:cs typeface="Times New Roman" pitchFamily="18" charset="0"/>
              </a:rPr>
              <a:t>Security Operations Center:</a:t>
            </a:r>
          </a:p>
          <a:p>
            <a:pPr lvl="0"/>
            <a:r>
              <a:rPr lang="en-US" sz="1200" dirty="0" smtClean="0">
                <a:latin typeface="Georgia" pitchFamily="18" charset="0"/>
              </a:rPr>
              <a:t>The Government is considering to establish a Security Operations Center to </a:t>
            </a:r>
            <a:r>
              <a:rPr lang="en-GB" sz="1200" dirty="0" smtClean="0">
                <a:latin typeface="Georgia" pitchFamily="18" charset="0"/>
              </a:rPr>
              <a:t>ensure that information security threats &amp; incidents are </a:t>
            </a:r>
            <a:r>
              <a:rPr lang="en-GB" sz="1200" b="1" dirty="0" smtClean="0">
                <a:latin typeface="Georgia" pitchFamily="18" charset="0"/>
              </a:rPr>
              <a:t>detected quickly</a:t>
            </a:r>
            <a:r>
              <a:rPr lang="en-GB" sz="1200" dirty="0" smtClean="0">
                <a:latin typeface="Georgia" pitchFamily="18" charset="0"/>
              </a:rPr>
              <a:t>, responded </a:t>
            </a:r>
            <a:r>
              <a:rPr lang="en-GB" sz="1200" b="1" dirty="0" smtClean="0">
                <a:latin typeface="Georgia" pitchFamily="18" charset="0"/>
              </a:rPr>
              <a:t>swiftly and efficiently</a:t>
            </a:r>
            <a:r>
              <a:rPr lang="en-GB" sz="1200" dirty="0" smtClean="0">
                <a:latin typeface="Georgia" pitchFamily="18" charset="0"/>
              </a:rPr>
              <a:t>, and </a:t>
            </a:r>
            <a:r>
              <a:rPr lang="en-GB" sz="1200" b="1" dirty="0" smtClean="0">
                <a:latin typeface="Georgia" pitchFamily="18" charset="0"/>
              </a:rPr>
              <a:t>remediated before they impact </a:t>
            </a:r>
            <a:r>
              <a:rPr lang="en-GB" sz="1200" dirty="0" smtClean="0">
                <a:latin typeface="Georgia" pitchFamily="18" charset="0"/>
              </a:rPr>
              <a:t>the organization.</a:t>
            </a:r>
            <a:endParaRPr lang="en-GB" sz="1200" dirty="0" smtClean="0"/>
          </a:p>
          <a:p>
            <a:endParaRPr lang="en-IN" dirty="0"/>
          </a:p>
        </p:txBody>
      </p:sp>
      <p:sp>
        <p:nvSpPr>
          <p:cNvPr id="13" name="Oval 12"/>
          <p:cNvSpPr/>
          <p:nvPr/>
        </p:nvSpPr>
        <p:spPr>
          <a:xfrm>
            <a:off x="7380312" y="2060848"/>
            <a:ext cx="467487" cy="467487"/>
          </a:xfrm>
          <a:prstGeom prst="ellipse">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shade val="50000"/>
              <a:hueOff val="-41484"/>
              <a:satOff val="-8409"/>
              <a:lumOff val="46251"/>
              <a:alphaOff val="0"/>
            </a:schemeClr>
          </a:fillRef>
          <a:effectRef idx="2">
            <a:schemeClr val="accent2">
              <a:shade val="50000"/>
              <a:hueOff val="-41484"/>
              <a:satOff val="-8409"/>
              <a:lumOff val="46251"/>
              <a:alphaOff val="0"/>
            </a:schemeClr>
          </a:effectRef>
          <a:fontRef idx="minor">
            <a:schemeClr val="lt1"/>
          </a:fontRef>
        </p:style>
      </p:sp>
      <p:sp>
        <p:nvSpPr>
          <p:cNvPr id="11" name="TextBox 10"/>
          <p:cNvSpPr txBox="1"/>
          <p:nvPr/>
        </p:nvSpPr>
        <p:spPr>
          <a:xfrm>
            <a:off x="1752600" y="1295400"/>
            <a:ext cx="5181600" cy="646331"/>
          </a:xfrm>
          <a:prstGeom prst="rect">
            <a:avLst/>
          </a:prstGeom>
          <a:noFill/>
        </p:spPr>
        <p:txBody>
          <a:bodyPr wrap="square" rtlCol="0">
            <a:spAutoFit/>
          </a:bodyPr>
          <a:lstStyle/>
          <a:p>
            <a:pPr algn="ctr"/>
            <a:r>
              <a:rPr lang="en-US" i="1" dirty="0" smtClean="0"/>
              <a:t>While perimeter security is in place, lot to do </a:t>
            </a:r>
            <a:r>
              <a:rPr lang="en-US" i="1" dirty="0" err="1" smtClean="0"/>
              <a:t>w.r.t</a:t>
            </a:r>
            <a:r>
              <a:rPr lang="en-US" i="1" dirty="0" smtClean="0"/>
              <a:t> information security</a:t>
            </a:r>
            <a:endParaRPr lang="en-IN" i="1"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85786" y="1052736"/>
            <a:ext cx="8072494" cy="5519536"/>
          </a:xfrm>
        </p:spPr>
        <p:txBody>
          <a:bodyPr>
            <a:normAutofit/>
          </a:bodyPr>
          <a:lstStyle/>
          <a:p>
            <a:r>
              <a:rPr lang="en-CA" sz="2400" b="1" dirty="0" err="1" smtClean="0">
                <a:latin typeface="Calibri" pitchFamily="34" charset="0"/>
                <a:cs typeface="Calibri" pitchFamily="34" charset="0"/>
              </a:rPr>
              <a:t>DeitY</a:t>
            </a:r>
            <a:endParaRPr lang="en-CA" sz="2400" b="1" dirty="0" smtClean="0">
              <a:latin typeface="Calibri" pitchFamily="34" charset="0"/>
              <a:cs typeface="Calibri" pitchFamily="34" charset="0"/>
            </a:endParaRPr>
          </a:p>
          <a:p>
            <a:pPr lvl="1"/>
            <a:r>
              <a:rPr lang="en-CA" sz="2000" dirty="0" err="1" smtClean="0">
                <a:latin typeface="Calibri" pitchFamily="34" charset="0"/>
                <a:cs typeface="Calibri" pitchFamily="34" charset="0"/>
              </a:rPr>
              <a:t>eGovernance</a:t>
            </a:r>
            <a:r>
              <a:rPr lang="en-CA" sz="2000" dirty="0" smtClean="0">
                <a:latin typeface="Calibri" pitchFamily="34" charset="0"/>
                <a:cs typeface="Calibri" pitchFamily="34" charset="0"/>
              </a:rPr>
              <a:t> Security Assurance Framework </a:t>
            </a:r>
          </a:p>
          <a:p>
            <a:r>
              <a:rPr lang="en-CA" sz="2400" b="1" dirty="0" smtClean="0">
                <a:latin typeface="Calibri" pitchFamily="34" charset="0"/>
                <a:cs typeface="Calibri" pitchFamily="34" charset="0"/>
              </a:rPr>
              <a:t>CERT-In (Indian Computer Emergency Response Team)</a:t>
            </a:r>
          </a:p>
          <a:p>
            <a:pPr lvl="1"/>
            <a:r>
              <a:rPr lang="en-CA" sz="2000" dirty="0" smtClean="0">
                <a:latin typeface="Calibri" pitchFamily="34" charset="0"/>
                <a:cs typeface="Calibri" pitchFamily="34" charset="0"/>
              </a:rPr>
              <a:t>Crisis Management Plan for Cyber Terrorism</a:t>
            </a:r>
          </a:p>
          <a:p>
            <a:pPr lvl="1"/>
            <a:r>
              <a:rPr lang="en-CA" sz="2000" dirty="0" smtClean="0">
                <a:latin typeface="Calibri" pitchFamily="34" charset="0"/>
                <a:cs typeface="Calibri" pitchFamily="34" charset="0"/>
              </a:rPr>
              <a:t>Website Security Guidelines and many more </a:t>
            </a:r>
          </a:p>
          <a:p>
            <a:r>
              <a:rPr lang="en-CA" sz="2400" b="1" dirty="0" smtClean="0">
                <a:latin typeface="Calibri" pitchFamily="34" charset="0"/>
                <a:cs typeface="Calibri" pitchFamily="34" charset="0"/>
              </a:rPr>
              <a:t>STQC (Standardisation Testing and Quality Certification)</a:t>
            </a:r>
            <a:endParaRPr lang="en-CA" sz="2400" dirty="0" smtClean="0">
              <a:latin typeface="Calibri" pitchFamily="34" charset="0"/>
              <a:cs typeface="Calibri" pitchFamily="34" charset="0"/>
            </a:endParaRPr>
          </a:p>
          <a:p>
            <a:r>
              <a:rPr lang="en-CA" sz="2400" b="1" dirty="0" smtClean="0">
                <a:latin typeface="Calibri" pitchFamily="34" charset="0"/>
                <a:cs typeface="Calibri" pitchFamily="34" charset="0"/>
              </a:rPr>
              <a:t>NIC (National Informatics Centre) </a:t>
            </a:r>
          </a:p>
          <a:p>
            <a:pPr algn="r">
              <a:buNone/>
            </a:pPr>
            <a:r>
              <a:rPr lang="en-CA" sz="2400" dirty="0" smtClean="0">
                <a:latin typeface="Calibri" pitchFamily="34" charset="0"/>
                <a:cs typeface="Calibri" pitchFamily="34" charset="0"/>
              </a:rPr>
              <a:t>				</a:t>
            </a:r>
            <a:endParaRPr lang="en-CA" sz="2400" b="1" u="sng" dirty="0" smtClean="0">
              <a:latin typeface="Calibri" pitchFamily="34" charset="0"/>
              <a:cs typeface="Calibri" pitchFamily="34" charset="0"/>
            </a:endParaRPr>
          </a:p>
          <a:p>
            <a:pPr>
              <a:buNone/>
            </a:pPr>
            <a:r>
              <a:rPr lang="en-CA" sz="2400" b="1" u="sng" dirty="0" smtClean="0">
                <a:latin typeface="Calibri" pitchFamily="34" charset="0"/>
                <a:cs typeface="Calibri" pitchFamily="34" charset="0"/>
              </a:rPr>
              <a:t>External References</a:t>
            </a:r>
            <a:endParaRPr lang="en-CA" sz="2400" b="1" dirty="0" smtClean="0">
              <a:latin typeface="Calibri" pitchFamily="34" charset="0"/>
              <a:cs typeface="Calibri" pitchFamily="34" charset="0"/>
            </a:endParaRPr>
          </a:p>
          <a:p>
            <a:r>
              <a:rPr lang="en-CA" sz="2000" b="1" dirty="0" smtClean="0">
                <a:latin typeface="Calibri" pitchFamily="34" charset="0"/>
                <a:cs typeface="Calibri" pitchFamily="34" charset="0"/>
              </a:rPr>
              <a:t>DSCI (Data Security Council of India) – A NASSCOM Initiative </a:t>
            </a:r>
          </a:p>
          <a:p>
            <a:pPr lvl="1"/>
            <a:r>
              <a:rPr lang="en-CA" sz="2000" dirty="0" smtClean="0">
                <a:latin typeface="Calibri" pitchFamily="34" charset="0"/>
                <a:cs typeface="Calibri" pitchFamily="34" charset="0"/>
              </a:rPr>
              <a:t>Security &amp; Privacy Framework 		</a:t>
            </a:r>
          </a:p>
          <a:p>
            <a:pPr lvl="0">
              <a:buClr>
                <a:srgbClr val="D34817"/>
              </a:buClr>
            </a:pPr>
            <a:r>
              <a:rPr lang="en-CA" sz="2000" b="1" dirty="0" smtClean="0">
                <a:solidFill>
                  <a:prstClr val="black"/>
                </a:solidFill>
                <a:latin typeface="Calibri" pitchFamily="34" charset="0"/>
                <a:cs typeface="Calibri" pitchFamily="34" charset="0"/>
              </a:rPr>
              <a:t>ISO 27001 Certification Guidelines</a:t>
            </a:r>
          </a:p>
          <a:p>
            <a:pPr lvl="0">
              <a:buClr>
                <a:srgbClr val="D34817"/>
              </a:buClr>
            </a:pPr>
            <a:r>
              <a:rPr lang="en-CA" sz="2000" b="1" dirty="0" smtClean="0">
                <a:solidFill>
                  <a:prstClr val="black"/>
                </a:solidFill>
                <a:latin typeface="Calibri" pitchFamily="34" charset="0"/>
                <a:cs typeface="Calibri" pitchFamily="34" charset="0"/>
              </a:rPr>
              <a:t>NIST Guidelines</a:t>
            </a:r>
          </a:p>
          <a:p>
            <a:pPr lvl="0">
              <a:buClr>
                <a:srgbClr val="D34817"/>
              </a:buClr>
            </a:pPr>
            <a:endParaRPr lang="en-CA" sz="2400" b="1" dirty="0" smtClean="0">
              <a:solidFill>
                <a:prstClr val="black"/>
              </a:solidFill>
              <a:latin typeface="Calibri" pitchFamily="34" charset="0"/>
              <a:cs typeface="Calibri" pitchFamily="34" charset="0"/>
            </a:endParaRPr>
          </a:p>
          <a:p>
            <a:pPr lvl="0">
              <a:buClr>
                <a:srgbClr val="D34817"/>
              </a:buClr>
            </a:pPr>
            <a:endParaRPr lang="en-CA" sz="2400" dirty="0" smtClean="0">
              <a:latin typeface="Calibri" pitchFamily="34" charset="0"/>
              <a:cs typeface="Calibri" pitchFamily="34" charset="0"/>
            </a:endParaRPr>
          </a:p>
          <a:p>
            <a:pPr>
              <a:buNone/>
            </a:pPr>
            <a:endParaRPr lang="en-CA" dirty="0">
              <a:latin typeface="Calibri" pitchFamily="34" charset="0"/>
              <a:cs typeface="Calibri" pitchFamily="34" charset="0"/>
            </a:endParaRPr>
          </a:p>
        </p:txBody>
      </p:sp>
      <p:sp>
        <p:nvSpPr>
          <p:cNvPr id="8" name="Title 1"/>
          <p:cNvSpPr>
            <a:spLocks noGrp="1"/>
          </p:cNvSpPr>
          <p:nvPr>
            <p:ph type="title"/>
          </p:nvPr>
        </p:nvSpPr>
        <p:spPr>
          <a:xfrm>
            <a:off x="285720" y="0"/>
            <a:ext cx="7772400" cy="1143000"/>
          </a:xfrm>
        </p:spPr>
        <p:txBody>
          <a:bodyPr/>
          <a:lstStyle/>
          <a:p>
            <a:r>
              <a:rPr lang="en-CA" b="1" dirty="0" smtClean="0">
                <a:solidFill>
                  <a:schemeClr val="accent2">
                    <a:lumMod val="75000"/>
                  </a:schemeClr>
                </a:solidFill>
                <a:latin typeface="Calibri" pitchFamily="34" charset="0"/>
                <a:cs typeface="Calibri" pitchFamily="34" charset="0"/>
              </a:rPr>
              <a:t>Organizational References </a:t>
            </a:r>
            <a:endParaRPr lang="en-CA" dirty="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000" b="1" dirty="0" smtClean="0"/>
              <a:t>3 Cloud Service Models</a:t>
            </a:r>
            <a:endParaRPr lang="en-IN" sz="4000" b="1" dirty="0"/>
          </a:p>
        </p:txBody>
      </p:sp>
      <p:sp>
        <p:nvSpPr>
          <p:cNvPr id="3" name="Content Placeholder 2"/>
          <p:cNvSpPr>
            <a:spLocks noGrp="1"/>
          </p:cNvSpPr>
          <p:nvPr>
            <p:ph idx="1"/>
          </p:nvPr>
        </p:nvSpPr>
        <p:spPr>
          <a:xfrm>
            <a:off x="457200" y="1371600"/>
            <a:ext cx="8229600" cy="5257800"/>
          </a:xfrm>
        </p:spPr>
        <p:style>
          <a:lnRef idx="1">
            <a:schemeClr val="accent1"/>
          </a:lnRef>
          <a:fillRef idx="2">
            <a:schemeClr val="accent1"/>
          </a:fillRef>
          <a:effectRef idx="1">
            <a:schemeClr val="accent1"/>
          </a:effectRef>
          <a:fontRef idx="minor">
            <a:schemeClr val="dk1"/>
          </a:fontRef>
        </p:style>
        <p:txBody>
          <a:bodyPr>
            <a:normAutofit/>
          </a:bodyPr>
          <a:lstStyle/>
          <a:p>
            <a:pPr algn="just" eaLnBrk="1" hangingPunct="1">
              <a:lnSpc>
                <a:spcPct val="80000"/>
              </a:lnSpc>
              <a:buFont typeface="Wingdings" pitchFamily="2" charset="2"/>
              <a:buChar char="q"/>
            </a:pPr>
            <a:endParaRPr lang="en-US" altLang="ja-JP" sz="2800" dirty="0" smtClean="0">
              <a:ea typeface="ＭＳ Ｐゴシック" pitchFamily="34" charset="-128"/>
            </a:endParaRPr>
          </a:p>
          <a:p>
            <a:pPr algn="just" eaLnBrk="1" hangingPunct="1">
              <a:lnSpc>
                <a:spcPct val="80000"/>
              </a:lnSpc>
              <a:buFont typeface="Wingdings" pitchFamily="2" charset="2"/>
              <a:buChar char="q"/>
            </a:pPr>
            <a:r>
              <a:rPr lang="en-US" altLang="ja-JP" sz="2800" dirty="0" smtClean="0">
                <a:ea typeface="ＭＳ Ｐゴシック" pitchFamily="34" charset="-128"/>
              </a:rPr>
              <a:t>Cloud </a:t>
            </a:r>
            <a:r>
              <a:rPr lang="en-US" altLang="ja-JP" sz="2800" b="1" dirty="0" smtClean="0">
                <a:solidFill>
                  <a:srgbClr val="A50021"/>
                </a:solidFill>
                <a:ea typeface="ＭＳ Ｐゴシック" pitchFamily="34" charset="-128"/>
              </a:rPr>
              <a:t>Software as a Service </a:t>
            </a:r>
            <a:r>
              <a:rPr lang="en-US" altLang="ja-JP" sz="2800" dirty="0" smtClean="0">
                <a:ea typeface="ＭＳ Ｐゴシック" pitchFamily="34" charset="-128"/>
              </a:rPr>
              <a:t>(</a:t>
            </a:r>
            <a:r>
              <a:rPr lang="en-US" altLang="ja-JP" sz="2800" dirty="0" err="1" smtClean="0">
                <a:ea typeface="ＭＳ Ｐゴシック" pitchFamily="34" charset="-128"/>
              </a:rPr>
              <a:t>SaaS</a:t>
            </a:r>
            <a:r>
              <a:rPr lang="en-US" altLang="ja-JP" sz="2800" dirty="0" smtClean="0">
                <a:ea typeface="ＭＳ Ｐゴシック" pitchFamily="34" charset="-128"/>
              </a:rPr>
              <a:t>)</a:t>
            </a:r>
          </a:p>
          <a:p>
            <a:pPr lvl="1" algn="just" eaLnBrk="1" hangingPunct="1">
              <a:lnSpc>
                <a:spcPct val="80000"/>
              </a:lnSpc>
              <a:buFont typeface="Wingdings" pitchFamily="2" charset="2"/>
              <a:buChar char="§"/>
            </a:pPr>
            <a:r>
              <a:rPr lang="en-US" altLang="ja-JP" sz="2400" dirty="0" smtClean="0">
                <a:ea typeface="ＭＳ Ｐゴシック" pitchFamily="34" charset="-128"/>
              </a:rPr>
              <a:t>Use common /multi tenant  applications over a network  (</a:t>
            </a:r>
            <a:r>
              <a:rPr lang="en-US" altLang="ja-JP" sz="2400" dirty="0" err="1" smtClean="0">
                <a:ea typeface="ＭＳ Ｐゴシック" pitchFamily="34" charset="-128"/>
              </a:rPr>
              <a:t>google</a:t>
            </a:r>
            <a:r>
              <a:rPr lang="en-US" altLang="ja-JP" sz="2400" dirty="0" smtClean="0">
                <a:ea typeface="ＭＳ Ｐゴシック" pitchFamily="34" charset="-128"/>
              </a:rPr>
              <a:t> docs, </a:t>
            </a:r>
            <a:r>
              <a:rPr lang="en-US" altLang="ja-JP" sz="2400" dirty="0" err="1" smtClean="0">
                <a:ea typeface="ＭＳ Ｐゴシック" pitchFamily="34" charset="-128"/>
              </a:rPr>
              <a:t>Zoho</a:t>
            </a:r>
            <a:r>
              <a:rPr lang="en-US" altLang="ja-JP" sz="2400" dirty="0" smtClean="0">
                <a:ea typeface="ＭＳ Ｐゴシック" pitchFamily="34" charset="-128"/>
              </a:rPr>
              <a:t>, </a:t>
            </a:r>
            <a:r>
              <a:rPr lang="en-US" altLang="ja-JP" sz="2400" dirty="0" err="1" smtClean="0">
                <a:ea typeface="ＭＳ Ｐゴシック" pitchFamily="34" charset="-128"/>
              </a:rPr>
              <a:t>icloud</a:t>
            </a:r>
            <a:r>
              <a:rPr lang="en-US" altLang="ja-JP" sz="2400" dirty="0" smtClean="0">
                <a:ea typeface="ＭＳ Ｐゴシック" pitchFamily="34" charset="-128"/>
              </a:rPr>
              <a:t>)</a:t>
            </a:r>
          </a:p>
          <a:p>
            <a:pPr lvl="1" algn="just" eaLnBrk="1" hangingPunct="1">
              <a:lnSpc>
                <a:spcPct val="80000"/>
              </a:lnSpc>
              <a:buFont typeface="Wingdings" pitchFamily="2" charset="2"/>
              <a:buChar char="q"/>
            </a:pPr>
            <a:endParaRPr lang="en-US" altLang="ja-JP" sz="2400" dirty="0" smtClean="0">
              <a:ea typeface="ＭＳ Ｐゴシック" pitchFamily="34" charset="-128"/>
            </a:endParaRPr>
          </a:p>
          <a:p>
            <a:pPr algn="just" eaLnBrk="1" hangingPunct="1">
              <a:lnSpc>
                <a:spcPct val="80000"/>
              </a:lnSpc>
              <a:buFont typeface="Wingdings" pitchFamily="2" charset="2"/>
              <a:buChar char="q"/>
            </a:pPr>
            <a:r>
              <a:rPr lang="en-US" altLang="ja-JP" sz="2800" dirty="0" smtClean="0">
                <a:ea typeface="ＭＳ Ｐゴシック" pitchFamily="34" charset="-128"/>
              </a:rPr>
              <a:t>Cloud </a:t>
            </a:r>
            <a:r>
              <a:rPr lang="en-US" altLang="ja-JP" sz="2800" b="1" dirty="0" smtClean="0">
                <a:solidFill>
                  <a:srgbClr val="A50021"/>
                </a:solidFill>
                <a:ea typeface="ＭＳ Ｐゴシック" pitchFamily="34" charset="-128"/>
              </a:rPr>
              <a:t>Platform as a Service </a:t>
            </a:r>
            <a:r>
              <a:rPr lang="en-US" altLang="ja-JP" sz="2800" dirty="0" smtClean="0">
                <a:ea typeface="ＭＳ Ｐゴシック" pitchFamily="34" charset="-128"/>
              </a:rPr>
              <a:t>(</a:t>
            </a:r>
            <a:r>
              <a:rPr lang="en-US" altLang="ja-JP" sz="2800" dirty="0" err="1" smtClean="0">
                <a:ea typeface="ＭＳ Ｐゴシック" pitchFamily="34" charset="-128"/>
              </a:rPr>
              <a:t>PaaS</a:t>
            </a:r>
            <a:r>
              <a:rPr lang="en-US" altLang="ja-JP" sz="2800" dirty="0" smtClean="0">
                <a:ea typeface="ＭＳ Ｐゴシック" pitchFamily="34" charset="-128"/>
              </a:rPr>
              <a:t>)</a:t>
            </a:r>
          </a:p>
          <a:p>
            <a:pPr lvl="1" algn="just">
              <a:lnSpc>
                <a:spcPct val="80000"/>
              </a:lnSpc>
              <a:buFont typeface="Wingdings" pitchFamily="2" charset="2"/>
              <a:buChar char="§"/>
            </a:pPr>
            <a:r>
              <a:rPr lang="en-US" altLang="ja-JP" sz="2400" dirty="0" smtClean="0">
                <a:ea typeface="ＭＳ Ｐゴシック" pitchFamily="34" charset="-128"/>
              </a:rPr>
              <a:t>Build /deploy </a:t>
            </a:r>
            <a:r>
              <a:rPr lang="en-US" sz="2400" dirty="0" smtClean="0"/>
              <a:t>customer-created applications to a cloud (e.g. Google App Engine, force.com)</a:t>
            </a:r>
          </a:p>
          <a:p>
            <a:pPr lvl="1" algn="just" eaLnBrk="1" hangingPunct="1">
              <a:lnSpc>
                <a:spcPct val="80000"/>
              </a:lnSpc>
              <a:buFont typeface="Wingdings" pitchFamily="2" charset="2"/>
              <a:buChar char="q"/>
            </a:pPr>
            <a:endParaRPr lang="en-US" altLang="ja-JP" sz="2400" dirty="0" smtClean="0">
              <a:ea typeface="ＭＳ Ｐゴシック" pitchFamily="34" charset="-128"/>
            </a:endParaRPr>
          </a:p>
          <a:p>
            <a:pPr algn="just" eaLnBrk="1" hangingPunct="1">
              <a:lnSpc>
                <a:spcPct val="80000"/>
              </a:lnSpc>
              <a:buFont typeface="Wingdings" pitchFamily="2" charset="2"/>
              <a:buChar char="q"/>
            </a:pPr>
            <a:r>
              <a:rPr lang="en-US" altLang="ja-JP" sz="2800" dirty="0" smtClean="0">
                <a:ea typeface="ＭＳ Ｐゴシック" pitchFamily="34" charset="-128"/>
              </a:rPr>
              <a:t>Cloud </a:t>
            </a:r>
            <a:r>
              <a:rPr lang="en-US" altLang="ja-JP" sz="2800" b="1" dirty="0" smtClean="0">
                <a:solidFill>
                  <a:srgbClr val="A50021"/>
                </a:solidFill>
                <a:ea typeface="ＭＳ Ｐゴシック" pitchFamily="34" charset="-128"/>
              </a:rPr>
              <a:t>Infrastructure as a Service </a:t>
            </a:r>
            <a:r>
              <a:rPr lang="en-US" altLang="ja-JP" sz="2800" dirty="0" smtClean="0">
                <a:ea typeface="ＭＳ Ｐゴシック" pitchFamily="34" charset="-128"/>
              </a:rPr>
              <a:t>(</a:t>
            </a:r>
            <a:r>
              <a:rPr lang="en-US" altLang="ja-JP" sz="2800" dirty="0" err="1" smtClean="0">
                <a:ea typeface="ＭＳ Ｐゴシック" pitchFamily="34" charset="-128"/>
              </a:rPr>
              <a:t>IaaS</a:t>
            </a:r>
            <a:r>
              <a:rPr lang="en-US" altLang="ja-JP" sz="2800" dirty="0" smtClean="0">
                <a:ea typeface="ＭＳ Ｐゴシック" pitchFamily="34" charset="-128"/>
              </a:rPr>
              <a:t>)</a:t>
            </a:r>
          </a:p>
          <a:p>
            <a:pPr lvl="1" algn="just">
              <a:lnSpc>
                <a:spcPct val="80000"/>
              </a:lnSpc>
              <a:buFont typeface="Wingdings" pitchFamily="2" charset="2"/>
              <a:buChar char="§"/>
            </a:pPr>
            <a:r>
              <a:rPr lang="en-US" sz="2400" dirty="0" smtClean="0"/>
              <a:t>On demand provisioning of servers, OS, storage, network capacity, and other fundamental computing resources (e.g. Amazon’s EC2, Microsoft Azure)</a:t>
            </a:r>
            <a:endParaRPr lang="en-IN" dirty="0"/>
          </a:p>
        </p:txBody>
      </p:sp>
      <p:sp>
        <p:nvSpPr>
          <p:cNvPr id="5" name="Slide Number Placeholder 4"/>
          <p:cNvSpPr>
            <a:spLocks noGrp="1"/>
          </p:cNvSpPr>
          <p:nvPr>
            <p:ph type="sldNum" sz="quarter" idx="4294967295"/>
          </p:nvPr>
        </p:nvSpPr>
        <p:spPr>
          <a:xfrm>
            <a:off x="9525000" y="6400800"/>
            <a:ext cx="1527048" cy="152400"/>
          </a:xfrm>
          <a:prstGeom prst="rect">
            <a:avLst/>
          </a:prstGeom>
        </p:spPr>
        <p:txBody>
          <a:bodyPr/>
          <a:lstStyle/>
          <a:p>
            <a:fld id="{9EBD5762-3BDC-484D-9503-7EA6D5A9A8CE}" type="slidenum">
              <a:rPr lang="en-GB" smtClean="0"/>
              <a:pPr/>
              <a:t>8</a:t>
            </a:fld>
            <a:endParaRPr lang="en-GB"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650" name="Title 1"/>
          <p:cNvSpPr>
            <a:spLocks noGrp="1"/>
          </p:cNvSpPr>
          <p:nvPr>
            <p:ph type="ctrTitle"/>
          </p:nvPr>
        </p:nvSpPr>
        <p:spPr>
          <a:xfrm>
            <a:off x="685800" y="2263775"/>
            <a:ext cx="7772400" cy="1470025"/>
          </a:xfrm>
        </p:spPr>
        <p:txBody>
          <a:bodyPr/>
          <a:lstStyle/>
          <a:p>
            <a:r>
              <a:rPr lang="en-US" b="1" dirty="0" smtClean="0">
                <a:solidFill>
                  <a:schemeClr val="bg1"/>
                </a:solidFill>
              </a:rPr>
              <a:t>State Portal, SSDG and </a:t>
            </a:r>
            <a:r>
              <a:rPr lang="en-US" b="1" dirty="0" err="1" smtClean="0">
                <a:solidFill>
                  <a:schemeClr val="bg1"/>
                </a:solidFill>
              </a:rPr>
              <a:t>eForms</a:t>
            </a:r>
            <a:endParaRPr lang="en-IN" b="1" dirty="0" smtClean="0">
              <a:solidFill>
                <a:schemeClr val="bg1"/>
              </a:solidFill>
            </a:endParaRPr>
          </a:p>
        </p:txBody>
      </p:sp>
      <p:sp>
        <p:nvSpPr>
          <p:cNvPr id="5" name="Date Placeholder 4"/>
          <p:cNvSpPr>
            <a:spLocks noGrp="1"/>
          </p:cNvSpPr>
          <p:nvPr>
            <p:ph type="dt" sz="half" idx="10"/>
          </p:nvPr>
        </p:nvSpPr>
        <p:spPr/>
        <p:txBody>
          <a:bodyPr/>
          <a:lstStyle/>
          <a:p>
            <a:fld id="{FBC3DC16-E4C0-427D-B4D6-1AD66A691F3B}" type="datetime1">
              <a:rPr lang="en-GB" smtClean="0"/>
              <a:pPr/>
              <a:t>13/03/2014</a:t>
            </a:fld>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80</a:t>
            </a:fld>
            <a:endParaRPr lang="en-GB"/>
          </a:p>
        </p:txBody>
      </p:sp>
      <p:sp>
        <p:nvSpPr>
          <p:cNvPr id="7" name="Footer Placeholder 6"/>
          <p:cNvSpPr>
            <a:spLocks noGrp="1"/>
          </p:cNvSpPr>
          <p:nvPr>
            <p:ph type="ftr" sz="quarter" idx="11"/>
          </p:nvPr>
        </p:nvSpPr>
        <p:spPr/>
        <p:txBody>
          <a:bodyPr/>
          <a:lstStyle/>
          <a:p>
            <a:r>
              <a:rPr lang="en-GB" smtClean="0"/>
              <a:t>DIT, GOI</a:t>
            </a:r>
            <a:endParaRPr lang="en-GB"/>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1412777"/>
            <a:ext cx="7772400" cy="3159224"/>
          </a:xfrm>
        </p:spPr>
        <p:txBody>
          <a:bodyPr>
            <a:normAutofit/>
          </a:bodyPr>
          <a:lstStyle/>
          <a:p>
            <a:r>
              <a:rPr lang="en-US" sz="2800" b="1" dirty="0" smtClean="0"/>
              <a:t>National e-Governance Service Delivery Gateway (NSDG) / State e-Governance Service Delivery Gateway (SSDG) &amp; the</a:t>
            </a:r>
            <a:br>
              <a:rPr lang="en-US" sz="2800" b="1" dirty="0" smtClean="0"/>
            </a:br>
            <a:r>
              <a:rPr lang="en-US" sz="2800" b="1" dirty="0" smtClean="0"/>
              <a:t>SSDG E Form Project</a:t>
            </a:r>
            <a:br>
              <a:rPr lang="en-US" sz="2800" b="1" dirty="0" smtClean="0"/>
            </a:br>
            <a:r>
              <a:rPr lang="en-US" sz="1800" b="1" dirty="0" smtClean="0"/>
              <a:t/>
            </a:r>
            <a:br>
              <a:rPr lang="en-US" sz="1800" b="1" dirty="0" smtClean="0"/>
            </a:br>
            <a:endParaRPr lang="en-US" sz="1800" b="1" dirty="0" smtClean="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2"/>
          <p:cNvSpPr>
            <a:spLocks noGrp="1" noChangeArrowheads="1"/>
          </p:cNvSpPr>
          <p:nvPr>
            <p:ph type="title" idx="4294967295"/>
          </p:nvPr>
        </p:nvSpPr>
        <p:spPr>
          <a:xfrm>
            <a:off x="0" y="0"/>
            <a:ext cx="9144000" cy="1028700"/>
          </a:xfrm>
          <a:solidFill>
            <a:srgbClr val="1A75C8"/>
          </a:solidFill>
        </p:spPr>
        <p:txBody>
          <a:bodyPr>
            <a:normAutofit/>
          </a:bodyPr>
          <a:lstStyle/>
          <a:p>
            <a:pPr>
              <a:defRPr/>
            </a:pPr>
            <a:r>
              <a:rPr lang="en-US" sz="2800" b="1" dirty="0" smtClean="0">
                <a:effectLst>
                  <a:outerShdw blurRad="38100" dist="38100" dir="2700000" algn="tl">
                    <a:srgbClr val="000000"/>
                  </a:outerShdw>
                </a:effectLst>
              </a:rPr>
              <a:t>National Service Delivery Gateway (NSDG)</a:t>
            </a:r>
          </a:p>
        </p:txBody>
      </p:sp>
      <p:sp>
        <p:nvSpPr>
          <p:cNvPr id="160771" name="Text Box 5"/>
          <p:cNvSpPr txBox="1">
            <a:spLocks noChangeArrowheads="1"/>
          </p:cNvSpPr>
          <p:nvPr/>
        </p:nvSpPr>
        <p:spPr bwMode="auto">
          <a:xfrm>
            <a:off x="442913" y="1314450"/>
            <a:ext cx="8243887" cy="2739211"/>
          </a:xfrm>
          <a:prstGeom prst="rect">
            <a:avLst/>
          </a:prstGeom>
          <a:noFill/>
          <a:ln w="9525">
            <a:noFill/>
            <a:miter lim="800000"/>
            <a:headEnd/>
            <a:tailEnd/>
          </a:ln>
        </p:spPr>
        <p:txBody>
          <a:bodyPr>
            <a:spAutoFit/>
          </a:bodyPr>
          <a:lstStyle/>
          <a:p>
            <a:pPr marL="273050" indent="-260350">
              <a:buClr>
                <a:srgbClr val="002060"/>
              </a:buClr>
              <a:buFont typeface="Wingdings" pitchFamily="2" charset="2"/>
              <a:buChar char="Ø"/>
              <a:defRPr/>
            </a:pPr>
            <a:r>
              <a:rPr lang="en-US" sz="2400" dirty="0">
                <a:solidFill>
                  <a:schemeClr val="tx1"/>
                </a:solidFill>
                <a:latin typeface="Calibri" pitchFamily="34" charset="0"/>
                <a:ea typeface="MS PGothic" pitchFamily="34" charset="-128"/>
                <a:cs typeface="Arial" charset="0"/>
              </a:rPr>
              <a:t>Mission Mode Project under the Integrated MMPs Category – relevant for the Centre as well as States</a:t>
            </a:r>
          </a:p>
          <a:p>
            <a:pPr marL="273050" indent="-273050">
              <a:buClr>
                <a:srgbClr val="002060"/>
              </a:buClr>
              <a:buFont typeface="Wingdings" pitchFamily="2" charset="2"/>
              <a:buChar char="Ø"/>
              <a:defRPr/>
            </a:pPr>
            <a:r>
              <a:rPr lang="en-US" sz="2400" dirty="0">
                <a:solidFill>
                  <a:schemeClr val="tx1"/>
                </a:solidFill>
                <a:latin typeface="Calibri" pitchFamily="34" charset="0"/>
                <a:ea typeface="MS PGothic" pitchFamily="34" charset="-128"/>
                <a:cs typeface="Arial" charset="0"/>
              </a:rPr>
              <a:t>Soft infrastructure to ensure secure messaging, interoperability and sharing of information across departments</a:t>
            </a:r>
          </a:p>
          <a:p>
            <a:pPr marL="273050" indent="-273050">
              <a:buClr>
                <a:srgbClr val="002060"/>
              </a:buClr>
              <a:buFont typeface="Wingdings" pitchFamily="2" charset="2"/>
              <a:buChar char="Ø"/>
              <a:defRPr/>
            </a:pPr>
            <a:r>
              <a:rPr lang="en-US" sz="2400" dirty="0">
                <a:solidFill>
                  <a:schemeClr val="tx1"/>
                </a:solidFill>
                <a:latin typeface="Calibri" pitchFamily="34" charset="0"/>
                <a:ea typeface="MS PGothic" pitchFamily="34" charset="-128"/>
                <a:cs typeface="Arial" charset="0"/>
              </a:rPr>
              <a:t>Constellation of Gateways at the National &amp; State level (along with State Service Delivery Gateways (SSDGs</a:t>
            </a:r>
            <a:r>
              <a:rPr lang="en-US" sz="2400" dirty="0" smtClean="0">
                <a:solidFill>
                  <a:schemeClr val="tx1"/>
                </a:solidFill>
                <a:latin typeface="Calibri" pitchFamily="34" charset="0"/>
                <a:ea typeface="MS PGothic" pitchFamily="34" charset="-128"/>
                <a:cs typeface="Arial" charset="0"/>
              </a:rPr>
              <a:t>))</a:t>
            </a:r>
          </a:p>
          <a:p>
            <a:pPr marL="273050" indent="-273050">
              <a:buClr>
                <a:srgbClr val="002060"/>
              </a:buClr>
              <a:buFont typeface="Wingdings" pitchFamily="2" charset="2"/>
              <a:buChar char="Ø"/>
              <a:defRPr/>
            </a:pPr>
            <a:r>
              <a:rPr lang="en-US" sz="2400" dirty="0" smtClean="0">
                <a:latin typeface="Calibri" pitchFamily="34" charset="0"/>
                <a:ea typeface="MS PGothic" pitchFamily="34" charset="-128"/>
                <a:cs typeface="Times New Roman" pitchFamily="18" charset="0"/>
              </a:rPr>
              <a:t>secure message exchange (payload signing, SSL)</a:t>
            </a:r>
            <a:endParaRPr lang="en-IN" sz="2400" dirty="0">
              <a:solidFill>
                <a:schemeClr val="tx1"/>
              </a:solidFill>
              <a:latin typeface="Calibri" pitchFamily="34" charset="0"/>
              <a:ea typeface="MS PGothic" pitchFamily="34" charset="-128"/>
              <a:cs typeface="Arial" charset="0"/>
            </a:endParaRPr>
          </a:p>
        </p:txBody>
      </p:sp>
      <p:grpSp>
        <p:nvGrpSpPr>
          <p:cNvPr id="2" name="Group 3"/>
          <p:cNvGrpSpPr>
            <a:grpSpLocks/>
          </p:cNvGrpSpPr>
          <p:nvPr/>
        </p:nvGrpSpPr>
        <p:grpSpPr bwMode="auto">
          <a:xfrm>
            <a:off x="552450" y="3675063"/>
            <a:ext cx="8001000" cy="2590800"/>
            <a:chOff x="288" y="1392"/>
            <a:chExt cx="5040" cy="1968"/>
          </a:xfrm>
        </p:grpSpPr>
        <p:sp>
          <p:nvSpPr>
            <p:cNvPr id="63492" name="Rectangle 4"/>
            <p:cNvSpPr>
              <a:spLocks noChangeArrowheads="1"/>
            </p:cNvSpPr>
            <p:nvPr/>
          </p:nvSpPr>
          <p:spPr bwMode="auto">
            <a:xfrm>
              <a:off x="4368" y="2928"/>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External </a:t>
              </a:r>
            </a:p>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Agencies</a:t>
              </a:r>
            </a:p>
          </p:txBody>
        </p:sp>
        <p:sp>
          <p:nvSpPr>
            <p:cNvPr id="63493" name="Rectangle 5"/>
            <p:cNvSpPr>
              <a:spLocks noChangeArrowheads="1"/>
            </p:cNvSpPr>
            <p:nvPr/>
          </p:nvSpPr>
          <p:spPr bwMode="auto">
            <a:xfrm>
              <a:off x="4368" y="2448"/>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Dept.3</a:t>
              </a:r>
            </a:p>
          </p:txBody>
        </p:sp>
        <p:sp>
          <p:nvSpPr>
            <p:cNvPr id="63494" name="Rectangle 6"/>
            <p:cNvSpPr>
              <a:spLocks noChangeArrowheads="1"/>
            </p:cNvSpPr>
            <p:nvPr/>
          </p:nvSpPr>
          <p:spPr bwMode="auto">
            <a:xfrm>
              <a:off x="4368" y="1920"/>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Dept.2</a:t>
              </a:r>
            </a:p>
          </p:txBody>
        </p:sp>
        <p:sp>
          <p:nvSpPr>
            <p:cNvPr id="63495" name="Rectangle 7"/>
            <p:cNvSpPr>
              <a:spLocks noChangeArrowheads="1"/>
            </p:cNvSpPr>
            <p:nvPr/>
          </p:nvSpPr>
          <p:spPr bwMode="auto">
            <a:xfrm>
              <a:off x="4368" y="1392"/>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Dept.1</a:t>
              </a:r>
            </a:p>
          </p:txBody>
        </p:sp>
        <p:sp>
          <p:nvSpPr>
            <p:cNvPr id="63496" name="Rectangle 8"/>
            <p:cNvSpPr>
              <a:spLocks noChangeArrowheads="1"/>
            </p:cNvSpPr>
            <p:nvPr/>
          </p:nvSpPr>
          <p:spPr bwMode="auto">
            <a:xfrm>
              <a:off x="2448" y="2255"/>
              <a:ext cx="816" cy="433"/>
            </a:xfrm>
            <a:prstGeom prst="rect">
              <a:avLst/>
            </a:prstGeom>
            <a:gradFill rotWithShape="1">
              <a:gsLst>
                <a:gs pos="0">
                  <a:srgbClr val="00FFFF"/>
                </a:gs>
                <a:gs pos="100000">
                  <a:srgbClr val="00FFFF">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a:solidFill>
                    <a:schemeClr val="tx1"/>
                  </a:solidFill>
                  <a:effectLst>
                    <a:outerShdw blurRad="38100" dist="38100" dir="2700000" algn="tl">
                      <a:srgbClr val="FFFFFF"/>
                    </a:outerShdw>
                  </a:effectLst>
                  <a:latin typeface="Arial" charset="0"/>
                  <a:ea typeface="+mn-ea"/>
                  <a:cs typeface="Arial" charset="0"/>
                </a:rPr>
                <a:t>NSDG</a:t>
              </a:r>
            </a:p>
          </p:txBody>
        </p:sp>
        <p:sp>
          <p:nvSpPr>
            <p:cNvPr id="7178" name="Text Box 9"/>
            <p:cNvSpPr txBox="1">
              <a:spLocks noChangeArrowheads="1"/>
            </p:cNvSpPr>
            <p:nvPr/>
          </p:nvSpPr>
          <p:spPr bwMode="auto">
            <a:xfrm>
              <a:off x="1152" y="2064"/>
              <a:ext cx="1248" cy="393"/>
            </a:xfrm>
            <a:prstGeom prst="rect">
              <a:avLst/>
            </a:prstGeom>
            <a:noFill/>
            <a:ln w="34925">
              <a:noFill/>
              <a:prstDash val="sysDot"/>
              <a:miter lim="800000"/>
              <a:headEnd/>
              <a:tailEnd/>
            </a:ln>
          </p:spPr>
          <p:txBody>
            <a:bodyPr anchorCtr="1">
              <a:spAutoFit/>
            </a:bodyPr>
            <a:lstStyle/>
            <a:p>
              <a:pPr eaLnBrk="0" hangingPunct="0">
                <a:spcBef>
                  <a:spcPct val="50000"/>
                </a:spcBef>
              </a:pPr>
              <a:r>
                <a:rPr lang="en-US" sz="1400" b="1">
                  <a:solidFill>
                    <a:schemeClr val="tx1"/>
                  </a:solidFill>
                  <a:latin typeface="Arial" charset="0"/>
                </a:rPr>
                <a:t>Standards Based Communication</a:t>
              </a:r>
            </a:p>
          </p:txBody>
        </p:sp>
        <p:sp>
          <p:nvSpPr>
            <p:cNvPr id="7179" name="Text Box 10"/>
            <p:cNvSpPr txBox="1">
              <a:spLocks noChangeArrowheads="1"/>
            </p:cNvSpPr>
            <p:nvPr/>
          </p:nvSpPr>
          <p:spPr bwMode="auto">
            <a:xfrm>
              <a:off x="3024" y="1488"/>
              <a:ext cx="1104" cy="394"/>
            </a:xfrm>
            <a:prstGeom prst="rect">
              <a:avLst/>
            </a:prstGeom>
            <a:noFill/>
            <a:ln w="34925">
              <a:noFill/>
              <a:prstDash val="sysDot"/>
              <a:miter lim="800000"/>
              <a:headEnd/>
              <a:tailEnd/>
            </a:ln>
          </p:spPr>
          <p:txBody>
            <a:bodyPr anchorCtr="1">
              <a:spAutoFit/>
            </a:bodyPr>
            <a:lstStyle/>
            <a:p>
              <a:pPr eaLnBrk="0" hangingPunct="0">
                <a:spcBef>
                  <a:spcPct val="50000"/>
                </a:spcBef>
              </a:pPr>
              <a:r>
                <a:rPr lang="en-US" sz="1400" b="1">
                  <a:solidFill>
                    <a:schemeClr val="tx1"/>
                  </a:solidFill>
                  <a:latin typeface="Arial" charset="0"/>
                </a:rPr>
                <a:t>Standards Based Communication</a:t>
              </a:r>
            </a:p>
          </p:txBody>
        </p:sp>
        <p:sp>
          <p:nvSpPr>
            <p:cNvPr id="63499" name="Rectangle 11"/>
            <p:cNvSpPr>
              <a:spLocks noChangeArrowheads="1"/>
            </p:cNvSpPr>
            <p:nvPr/>
          </p:nvSpPr>
          <p:spPr bwMode="auto">
            <a:xfrm>
              <a:off x="288" y="2112"/>
              <a:ext cx="960" cy="91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eaLnBrk="0" hangingPunct="0">
                <a:defRPr/>
              </a:pPr>
              <a:r>
                <a:rPr lang="en-US" sz="1400" b="1" dirty="0">
                  <a:solidFill>
                    <a:schemeClr val="tx1"/>
                  </a:solidFill>
                  <a:effectLst>
                    <a:outerShdw blurRad="38100" dist="38100" dir="2700000" algn="tl">
                      <a:srgbClr val="FFFFFF"/>
                    </a:outerShdw>
                  </a:effectLst>
                  <a:latin typeface="Arial" charset="0"/>
                  <a:ea typeface="+mn-ea"/>
                  <a:cs typeface="Arial" charset="0"/>
                </a:rPr>
                <a:t>India Portal </a:t>
              </a:r>
            </a:p>
            <a:p>
              <a:pPr algn="ctr" eaLnBrk="0" hangingPunct="0">
                <a:defRPr/>
              </a:pPr>
              <a:r>
                <a:rPr lang="en-US" sz="1400" b="1" dirty="0">
                  <a:solidFill>
                    <a:schemeClr val="tx1"/>
                  </a:solidFill>
                  <a:effectLst>
                    <a:outerShdw blurRad="38100" dist="38100" dir="2700000" algn="tl">
                      <a:srgbClr val="FFFFFF"/>
                    </a:outerShdw>
                  </a:effectLst>
                  <a:latin typeface="Arial" charset="0"/>
                  <a:ea typeface="+mn-ea"/>
                  <a:cs typeface="Arial" charset="0"/>
                </a:rPr>
                <a:t>State Portal </a:t>
              </a:r>
            </a:p>
            <a:p>
              <a:pPr algn="ctr" eaLnBrk="0" hangingPunct="0">
                <a:defRPr/>
              </a:pPr>
              <a:r>
                <a:rPr lang="en-US" sz="1400" b="1" dirty="0">
                  <a:solidFill>
                    <a:schemeClr val="tx1"/>
                  </a:solidFill>
                  <a:effectLst>
                    <a:outerShdw blurRad="38100" dist="38100" dir="2700000" algn="tl">
                      <a:srgbClr val="FFFFFF"/>
                    </a:outerShdw>
                  </a:effectLst>
                  <a:latin typeface="Arial" charset="0"/>
                  <a:ea typeface="+mn-ea"/>
                  <a:cs typeface="Arial" charset="0"/>
                </a:rPr>
                <a:t>SCA Portal</a:t>
              </a:r>
            </a:p>
          </p:txBody>
        </p:sp>
        <p:sp>
          <p:nvSpPr>
            <p:cNvPr id="7181" name="Line 12"/>
            <p:cNvSpPr>
              <a:spLocks noChangeShapeType="1"/>
            </p:cNvSpPr>
            <p:nvPr/>
          </p:nvSpPr>
          <p:spPr bwMode="auto">
            <a:xfrm>
              <a:off x="1248" y="2496"/>
              <a:ext cx="1200" cy="0"/>
            </a:xfrm>
            <a:prstGeom prst="line">
              <a:avLst/>
            </a:prstGeom>
            <a:noFill/>
            <a:ln w="9525">
              <a:solidFill>
                <a:schemeClr val="tx1"/>
              </a:solidFill>
              <a:round/>
              <a:headEnd type="triangle" w="med" len="med"/>
              <a:tailEnd type="triangle" w="med" len="med"/>
            </a:ln>
          </p:spPr>
          <p:txBody>
            <a:bodyPr/>
            <a:lstStyle/>
            <a:p>
              <a:endParaRPr lang="en-IN"/>
            </a:p>
          </p:txBody>
        </p:sp>
        <p:sp>
          <p:nvSpPr>
            <p:cNvPr id="7182" name="Line 13"/>
            <p:cNvSpPr>
              <a:spLocks noChangeShapeType="1"/>
            </p:cNvSpPr>
            <p:nvPr/>
          </p:nvSpPr>
          <p:spPr bwMode="auto">
            <a:xfrm>
              <a:off x="3264" y="2496"/>
              <a:ext cx="1056" cy="0"/>
            </a:xfrm>
            <a:prstGeom prst="line">
              <a:avLst/>
            </a:prstGeom>
            <a:noFill/>
            <a:ln w="9525">
              <a:solidFill>
                <a:schemeClr val="tx1"/>
              </a:solidFill>
              <a:round/>
              <a:headEnd type="triangle" w="med" len="med"/>
              <a:tailEnd type="triangle" w="med" len="med"/>
            </a:ln>
          </p:spPr>
          <p:txBody>
            <a:bodyPr/>
            <a:lstStyle/>
            <a:p>
              <a:endParaRPr lang="en-IN"/>
            </a:p>
          </p:txBody>
        </p:sp>
        <p:sp>
          <p:nvSpPr>
            <p:cNvPr id="7183" name="Line 14"/>
            <p:cNvSpPr>
              <a:spLocks noChangeShapeType="1"/>
            </p:cNvSpPr>
            <p:nvPr/>
          </p:nvSpPr>
          <p:spPr bwMode="auto">
            <a:xfrm>
              <a:off x="3264" y="2592"/>
              <a:ext cx="1056" cy="528"/>
            </a:xfrm>
            <a:prstGeom prst="line">
              <a:avLst/>
            </a:prstGeom>
            <a:noFill/>
            <a:ln w="9525">
              <a:solidFill>
                <a:schemeClr val="tx1"/>
              </a:solidFill>
              <a:round/>
              <a:headEnd type="triangle" w="med" len="med"/>
              <a:tailEnd type="triangle" w="med" len="med"/>
            </a:ln>
          </p:spPr>
          <p:txBody>
            <a:bodyPr/>
            <a:lstStyle/>
            <a:p>
              <a:endParaRPr lang="en-IN"/>
            </a:p>
          </p:txBody>
        </p:sp>
        <p:sp>
          <p:nvSpPr>
            <p:cNvPr id="7184" name="Line 15"/>
            <p:cNvSpPr>
              <a:spLocks noChangeShapeType="1"/>
            </p:cNvSpPr>
            <p:nvPr/>
          </p:nvSpPr>
          <p:spPr bwMode="auto">
            <a:xfrm flipV="1">
              <a:off x="3264" y="2160"/>
              <a:ext cx="1056" cy="240"/>
            </a:xfrm>
            <a:prstGeom prst="line">
              <a:avLst/>
            </a:prstGeom>
            <a:noFill/>
            <a:ln w="9525">
              <a:solidFill>
                <a:schemeClr val="tx1"/>
              </a:solidFill>
              <a:round/>
              <a:headEnd type="triangle" w="med" len="med"/>
              <a:tailEnd type="triangle" w="med" len="med"/>
            </a:ln>
          </p:spPr>
          <p:txBody>
            <a:bodyPr/>
            <a:lstStyle/>
            <a:p>
              <a:endParaRPr lang="en-IN"/>
            </a:p>
          </p:txBody>
        </p:sp>
        <p:sp>
          <p:nvSpPr>
            <p:cNvPr id="7185" name="Line 16"/>
            <p:cNvSpPr>
              <a:spLocks noChangeShapeType="1"/>
            </p:cNvSpPr>
            <p:nvPr/>
          </p:nvSpPr>
          <p:spPr bwMode="auto">
            <a:xfrm flipV="1">
              <a:off x="3312" y="1680"/>
              <a:ext cx="1008" cy="624"/>
            </a:xfrm>
            <a:prstGeom prst="line">
              <a:avLst/>
            </a:prstGeom>
            <a:noFill/>
            <a:ln w="9525">
              <a:solidFill>
                <a:schemeClr val="tx1"/>
              </a:solidFill>
              <a:round/>
              <a:headEnd type="triangle" w="med" len="med"/>
              <a:tailEnd type="triangle" w="med" len="med"/>
            </a:ln>
          </p:spPr>
          <p:txBody>
            <a:bodyPr/>
            <a:lstStyle/>
            <a:p>
              <a:endParaRPr lang="en-IN"/>
            </a:p>
          </p:txBody>
        </p:sp>
        <p:sp>
          <p:nvSpPr>
            <p:cNvPr id="7186" name="Freeform 17"/>
            <p:cNvSpPr>
              <a:spLocks/>
            </p:cNvSpPr>
            <p:nvPr/>
          </p:nvSpPr>
          <p:spPr bwMode="auto">
            <a:xfrm>
              <a:off x="3640" y="1776"/>
              <a:ext cx="680" cy="432"/>
            </a:xfrm>
            <a:custGeom>
              <a:avLst/>
              <a:gdLst>
                <a:gd name="T0" fmla="*/ 632 w 680"/>
                <a:gd name="T1" fmla="*/ 0 h 432"/>
                <a:gd name="T2" fmla="*/ 8 w 680"/>
                <a:gd name="T3" fmla="*/ 384 h 432"/>
                <a:gd name="T4" fmla="*/ 680 w 680"/>
                <a:gd name="T5" fmla="*/ 288 h 432"/>
                <a:gd name="T6" fmla="*/ 0 60000 65536"/>
                <a:gd name="T7" fmla="*/ 0 60000 65536"/>
                <a:gd name="T8" fmla="*/ 0 60000 65536"/>
                <a:gd name="T9" fmla="*/ 0 w 680"/>
                <a:gd name="T10" fmla="*/ 0 h 432"/>
                <a:gd name="T11" fmla="*/ 680 w 680"/>
                <a:gd name="T12" fmla="*/ 432 h 432"/>
              </a:gdLst>
              <a:ahLst/>
              <a:cxnLst>
                <a:cxn ang="T6">
                  <a:pos x="T0" y="T1"/>
                </a:cxn>
                <a:cxn ang="T7">
                  <a:pos x="T2" y="T3"/>
                </a:cxn>
                <a:cxn ang="T8">
                  <a:pos x="T4" y="T5"/>
                </a:cxn>
              </a:cxnLst>
              <a:rect l="T9" t="T10" r="T11" b="T12"/>
              <a:pathLst>
                <a:path w="680" h="432">
                  <a:moveTo>
                    <a:pt x="632" y="0"/>
                  </a:moveTo>
                  <a:cubicBezTo>
                    <a:pt x="316" y="168"/>
                    <a:pt x="0" y="336"/>
                    <a:pt x="8" y="384"/>
                  </a:cubicBezTo>
                  <a:cubicBezTo>
                    <a:pt x="16" y="432"/>
                    <a:pt x="568" y="304"/>
                    <a:pt x="680" y="288"/>
                  </a:cubicBezTo>
                </a:path>
              </a:pathLst>
            </a:custGeom>
            <a:noFill/>
            <a:ln w="28575" cmpd="sng">
              <a:solidFill>
                <a:srgbClr val="F76B3F"/>
              </a:solidFill>
              <a:round/>
              <a:headEnd/>
              <a:tailEnd/>
            </a:ln>
          </p:spPr>
          <p:txBody>
            <a:bodyPr/>
            <a:lstStyle/>
            <a:p>
              <a:endParaRPr lang="en-IN"/>
            </a:p>
          </p:txBody>
        </p:sp>
        <p:sp>
          <p:nvSpPr>
            <p:cNvPr id="7187" name="Freeform 18"/>
            <p:cNvSpPr>
              <a:spLocks/>
            </p:cNvSpPr>
            <p:nvPr/>
          </p:nvSpPr>
          <p:spPr bwMode="auto">
            <a:xfrm>
              <a:off x="1440" y="2728"/>
              <a:ext cx="2592" cy="392"/>
            </a:xfrm>
            <a:custGeom>
              <a:avLst/>
              <a:gdLst>
                <a:gd name="T0" fmla="*/ 0 w 2592"/>
                <a:gd name="T1" fmla="*/ 56 h 392"/>
                <a:gd name="T2" fmla="*/ 1344 w 2592"/>
                <a:gd name="T3" fmla="*/ 56 h 392"/>
                <a:gd name="T4" fmla="*/ 2592 w 2592"/>
                <a:gd name="T5" fmla="*/ 392 h 392"/>
                <a:gd name="T6" fmla="*/ 0 60000 65536"/>
                <a:gd name="T7" fmla="*/ 0 60000 65536"/>
                <a:gd name="T8" fmla="*/ 0 60000 65536"/>
                <a:gd name="T9" fmla="*/ 0 w 2592"/>
                <a:gd name="T10" fmla="*/ 0 h 392"/>
                <a:gd name="T11" fmla="*/ 2592 w 2592"/>
                <a:gd name="T12" fmla="*/ 392 h 392"/>
              </a:gdLst>
              <a:ahLst/>
              <a:cxnLst>
                <a:cxn ang="T6">
                  <a:pos x="T0" y="T1"/>
                </a:cxn>
                <a:cxn ang="T7">
                  <a:pos x="T2" y="T3"/>
                </a:cxn>
                <a:cxn ang="T8">
                  <a:pos x="T4" y="T5"/>
                </a:cxn>
              </a:cxnLst>
              <a:rect l="T9" t="T10" r="T11" b="T12"/>
              <a:pathLst>
                <a:path w="2592" h="392">
                  <a:moveTo>
                    <a:pt x="0" y="56"/>
                  </a:moveTo>
                  <a:cubicBezTo>
                    <a:pt x="456" y="28"/>
                    <a:pt x="912" y="0"/>
                    <a:pt x="1344" y="56"/>
                  </a:cubicBezTo>
                  <a:cubicBezTo>
                    <a:pt x="1776" y="112"/>
                    <a:pt x="2384" y="336"/>
                    <a:pt x="2592" y="392"/>
                  </a:cubicBezTo>
                </a:path>
              </a:pathLst>
            </a:custGeom>
            <a:noFill/>
            <a:ln w="28575" cmpd="sng">
              <a:solidFill>
                <a:srgbClr val="F76B3F"/>
              </a:solidFill>
              <a:round/>
              <a:headEnd/>
              <a:tailEnd/>
            </a:ln>
          </p:spPr>
          <p:txBody>
            <a:bodyPr/>
            <a:lstStyle/>
            <a:p>
              <a:endParaRPr lang="en-IN"/>
            </a:p>
          </p:txBody>
        </p:sp>
      </p:gr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AutoShape 3"/>
          <p:cNvSpPr>
            <a:spLocks noChangeAspect="1" noChangeArrowheads="1"/>
          </p:cNvSpPr>
          <p:nvPr/>
        </p:nvSpPr>
        <p:spPr bwMode="auto">
          <a:xfrm>
            <a:off x="1325563" y="2314575"/>
            <a:ext cx="6523037" cy="3476625"/>
          </a:xfrm>
          <a:prstGeom prst="rect">
            <a:avLst/>
          </a:prstGeom>
          <a:noFill/>
          <a:ln w="9525">
            <a:noFill/>
            <a:miter lim="800000"/>
            <a:headEnd/>
            <a:tailEnd/>
          </a:ln>
        </p:spPr>
        <p:txBody>
          <a:bodyPr/>
          <a:lstStyle/>
          <a:p>
            <a:endParaRPr lang="en-IN"/>
          </a:p>
        </p:txBody>
      </p:sp>
      <p:sp>
        <p:nvSpPr>
          <p:cNvPr id="47108" name="Rectangle 4"/>
          <p:cNvSpPr>
            <a:spLocks noChangeArrowheads="1"/>
          </p:cNvSpPr>
          <p:nvPr/>
        </p:nvSpPr>
        <p:spPr bwMode="auto">
          <a:xfrm>
            <a:off x="914400" y="2514600"/>
            <a:ext cx="3694113" cy="3117850"/>
          </a:xfrm>
          <a:prstGeom prst="rect">
            <a:avLst/>
          </a:prstGeom>
          <a:solidFill>
            <a:srgbClr val="C5C2E6"/>
          </a:solidFill>
          <a:ln w="9525">
            <a:solidFill>
              <a:srgbClr val="000000"/>
            </a:solidFill>
            <a:miter lim="800000"/>
            <a:headEnd/>
            <a:tailEnd/>
          </a:ln>
        </p:spPr>
        <p:txBody>
          <a:bodyPr/>
          <a:lstStyle/>
          <a:p>
            <a:endParaRPr lang="en-IN"/>
          </a:p>
        </p:txBody>
      </p:sp>
      <p:pic>
        <p:nvPicPr>
          <p:cNvPr id="47109" name="Picture 5" descr="BD18190_"/>
          <p:cNvPicPr>
            <a:picLocks noChangeAspect="1" noChangeArrowheads="1"/>
          </p:cNvPicPr>
          <p:nvPr/>
        </p:nvPicPr>
        <p:blipFill>
          <a:blip r:embed="rId2" cstate="print"/>
          <a:srcRect/>
          <a:stretch>
            <a:fillRect/>
          </a:stretch>
        </p:blipFill>
        <p:spPr bwMode="auto">
          <a:xfrm>
            <a:off x="2152650" y="2533650"/>
            <a:ext cx="681038" cy="585788"/>
          </a:xfrm>
          <a:prstGeom prst="rect">
            <a:avLst/>
          </a:prstGeom>
          <a:noFill/>
          <a:ln w="9525">
            <a:noFill/>
            <a:miter lim="800000"/>
            <a:headEnd/>
            <a:tailEnd/>
          </a:ln>
        </p:spPr>
      </p:pic>
      <p:pic>
        <p:nvPicPr>
          <p:cNvPr id="47110" name="Picture 6" descr="BD18187_"/>
          <p:cNvPicPr>
            <a:picLocks noChangeAspect="1" noChangeArrowheads="1"/>
          </p:cNvPicPr>
          <p:nvPr/>
        </p:nvPicPr>
        <p:blipFill>
          <a:blip r:embed="rId3" cstate="print"/>
          <a:srcRect/>
          <a:stretch>
            <a:fillRect/>
          </a:stretch>
        </p:blipFill>
        <p:spPr bwMode="auto">
          <a:xfrm>
            <a:off x="3379788" y="2533650"/>
            <a:ext cx="519112" cy="588963"/>
          </a:xfrm>
          <a:prstGeom prst="rect">
            <a:avLst/>
          </a:prstGeom>
          <a:noFill/>
          <a:ln w="9525">
            <a:noFill/>
            <a:miter lim="800000"/>
            <a:headEnd/>
            <a:tailEnd/>
          </a:ln>
        </p:spPr>
      </p:pic>
      <p:pic>
        <p:nvPicPr>
          <p:cNvPr id="47111" name="Picture 7" descr="BD18190_"/>
          <p:cNvPicPr>
            <a:picLocks noChangeAspect="1" noChangeArrowheads="1"/>
          </p:cNvPicPr>
          <p:nvPr/>
        </p:nvPicPr>
        <p:blipFill>
          <a:blip r:embed="rId2" cstate="print"/>
          <a:srcRect/>
          <a:stretch>
            <a:fillRect/>
          </a:stretch>
        </p:blipFill>
        <p:spPr bwMode="auto">
          <a:xfrm>
            <a:off x="1333500" y="3617913"/>
            <a:ext cx="681038" cy="585787"/>
          </a:xfrm>
          <a:prstGeom prst="rect">
            <a:avLst/>
          </a:prstGeom>
          <a:noFill/>
          <a:ln w="9525">
            <a:noFill/>
            <a:miter lim="800000"/>
            <a:headEnd/>
            <a:tailEnd/>
          </a:ln>
        </p:spPr>
      </p:pic>
      <p:pic>
        <p:nvPicPr>
          <p:cNvPr id="47112" name="Picture 8" descr="BD18187_"/>
          <p:cNvPicPr>
            <a:picLocks noChangeAspect="1" noChangeArrowheads="1"/>
          </p:cNvPicPr>
          <p:nvPr/>
        </p:nvPicPr>
        <p:blipFill>
          <a:blip r:embed="rId3" cstate="print"/>
          <a:srcRect/>
          <a:stretch>
            <a:fillRect/>
          </a:stretch>
        </p:blipFill>
        <p:spPr bwMode="auto">
          <a:xfrm>
            <a:off x="4089400" y="3617913"/>
            <a:ext cx="519113" cy="590550"/>
          </a:xfrm>
          <a:prstGeom prst="rect">
            <a:avLst/>
          </a:prstGeom>
          <a:noFill/>
          <a:ln w="9525">
            <a:noFill/>
            <a:miter lim="800000"/>
            <a:headEnd/>
            <a:tailEnd/>
          </a:ln>
        </p:spPr>
      </p:pic>
      <p:pic>
        <p:nvPicPr>
          <p:cNvPr id="47113" name="Picture 9" descr="BD18190_"/>
          <p:cNvPicPr>
            <a:picLocks noChangeAspect="1" noChangeArrowheads="1"/>
          </p:cNvPicPr>
          <p:nvPr/>
        </p:nvPicPr>
        <p:blipFill>
          <a:blip r:embed="rId2" cstate="print"/>
          <a:srcRect/>
          <a:stretch>
            <a:fillRect/>
          </a:stretch>
        </p:blipFill>
        <p:spPr bwMode="auto">
          <a:xfrm>
            <a:off x="2152650" y="4887913"/>
            <a:ext cx="681038" cy="585787"/>
          </a:xfrm>
          <a:prstGeom prst="rect">
            <a:avLst/>
          </a:prstGeom>
          <a:noFill/>
          <a:ln w="9525">
            <a:noFill/>
            <a:miter lim="800000"/>
            <a:headEnd/>
            <a:tailEnd/>
          </a:ln>
        </p:spPr>
      </p:pic>
      <p:pic>
        <p:nvPicPr>
          <p:cNvPr id="47114" name="Picture 10" descr="BD18187_"/>
          <p:cNvPicPr>
            <a:picLocks noChangeAspect="1" noChangeArrowheads="1"/>
          </p:cNvPicPr>
          <p:nvPr/>
        </p:nvPicPr>
        <p:blipFill>
          <a:blip r:embed="rId3" cstate="print"/>
          <a:srcRect/>
          <a:stretch>
            <a:fillRect/>
          </a:stretch>
        </p:blipFill>
        <p:spPr bwMode="auto">
          <a:xfrm>
            <a:off x="3379788" y="4887913"/>
            <a:ext cx="519112" cy="590550"/>
          </a:xfrm>
          <a:prstGeom prst="rect">
            <a:avLst/>
          </a:prstGeom>
          <a:noFill/>
          <a:ln w="9525">
            <a:noFill/>
            <a:miter lim="800000"/>
            <a:headEnd/>
            <a:tailEnd/>
          </a:ln>
        </p:spPr>
      </p:pic>
      <p:sp>
        <p:nvSpPr>
          <p:cNvPr id="47115" name="Oval 11"/>
          <p:cNvSpPr>
            <a:spLocks noChangeAspect="1" noChangeArrowheads="1"/>
          </p:cNvSpPr>
          <p:nvPr/>
        </p:nvSpPr>
        <p:spPr bwMode="auto">
          <a:xfrm>
            <a:off x="1741488" y="3154363"/>
            <a:ext cx="65087" cy="71437"/>
          </a:xfrm>
          <a:prstGeom prst="ellipse">
            <a:avLst/>
          </a:prstGeom>
          <a:solidFill>
            <a:srgbClr val="800000"/>
          </a:solidFill>
          <a:ln w="9525">
            <a:solidFill>
              <a:srgbClr val="000000"/>
            </a:solidFill>
            <a:round/>
            <a:headEnd/>
            <a:tailEnd/>
          </a:ln>
        </p:spPr>
        <p:txBody>
          <a:bodyPr/>
          <a:lstStyle/>
          <a:p>
            <a:endParaRPr lang="en-IN"/>
          </a:p>
        </p:txBody>
      </p:sp>
      <p:sp>
        <p:nvSpPr>
          <p:cNvPr id="47116" name="Oval 12"/>
          <p:cNvSpPr>
            <a:spLocks noChangeAspect="1" noChangeArrowheads="1"/>
          </p:cNvSpPr>
          <p:nvPr/>
        </p:nvSpPr>
        <p:spPr bwMode="auto">
          <a:xfrm>
            <a:off x="1741488" y="4548188"/>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17" name="Oval 13"/>
          <p:cNvSpPr>
            <a:spLocks noChangeAspect="1" noChangeArrowheads="1"/>
          </p:cNvSpPr>
          <p:nvPr/>
        </p:nvSpPr>
        <p:spPr bwMode="auto">
          <a:xfrm>
            <a:off x="3038475" y="5102225"/>
            <a:ext cx="65088" cy="74613"/>
          </a:xfrm>
          <a:prstGeom prst="ellipse">
            <a:avLst/>
          </a:prstGeom>
          <a:solidFill>
            <a:srgbClr val="800000"/>
          </a:solidFill>
          <a:ln w="9525">
            <a:solidFill>
              <a:srgbClr val="000000"/>
            </a:solidFill>
            <a:round/>
            <a:headEnd/>
            <a:tailEnd/>
          </a:ln>
        </p:spPr>
        <p:txBody>
          <a:bodyPr/>
          <a:lstStyle/>
          <a:p>
            <a:endParaRPr lang="en-IN"/>
          </a:p>
        </p:txBody>
      </p:sp>
      <p:sp>
        <p:nvSpPr>
          <p:cNvPr id="47118" name="Oval 14"/>
          <p:cNvSpPr>
            <a:spLocks noChangeAspect="1" noChangeArrowheads="1"/>
          </p:cNvSpPr>
          <p:nvPr/>
        </p:nvSpPr>
        <p:spPr bwMode="auto">
          <a:xfrm>
            <a:off x="4198938" y="4703763"/>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19" name="Oval 15"/>
          <p:cNvSpPr>
            <a:spLocks noChangeAspect="1" noChangeArrowheads="1"/>
          </p:cNvSpPr>
          <p:nvPr/>
        </p:nvSpPr>
        <p:spPr bwMode="auto">
          <a:xfrm>
            <a:off x="4198938" y="2998788"/>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20" name="Oval 16"/>
          <p:cNvSpPr>
            <a:spLocks noChangeAspect="1" noChangeArrowheads="1"/>
          </p:cNvSpPr>
          <p:nvPr/>
        </p:nvSpPr>
        <p:spPr bwMode="auto">
          <a:xfrm>
            <a:off x="2970213" y="2754313"/>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21" name="Oval 17"/>
          <p:cNvSpPr>
            <a:spLocks noChangeAspect="1" noChangeArrowheads="1"/>
          </p:cNvSpPr>
          <p:nvPr/>
        </p:nvSpPr>
        <p:spPr bwMode="auto">
          <a:xfrm>
            <a:off x="2254250" y="3579813"/>
            <a:ext cx="63500" cy="73025"/>
          </a:xfrm>
          <a:prstGeom prst="ellipse">
            <a:avLst/>
          </a:prstGeom>
          <a:solidFill>
            <a:srgbClr val="800000"/>
          </a:solidFill>
          <a:ln w="9525">
            <a:solidFill>
              <a:srgbClr val="000000"/>
            </a:solidFill>
            <a:round/>
            <a:headEnd/>
            <a:tailEnd/>
          </a:ln>
        </p:spPr>
        <p:txBody>
          <a:bodyPr/>
          <a:lstStyle/>
          <a:p>
            <a:endParaRPr lang="en-IN"/>
          </a:p>
        </p:txBody>
      </p:sp>
      <p:sp>
        <p:nvSpPr>
          <p:cNvPr id="47122" name="Oval 18"/>
          <p:cNvSpPr>
            <a:spLocks noChangeAspect="1" noChangeArrowheads="1"/>
          </p:cNvSpPr>
          <p:nvPr/>
        </p:nvSpPr>
        <p:spPr bwMode="auto">
          <a:xfrm>
            <a:off x="2924175" y="3825875"/>
            <a:ext cx="65088" cy="73025"/>
          </a:xfrm>
          <a:prstGeom prst="ellipse">
            <a:avLst/>
          </a:prstGeom>
          <a:solidFill>
            <a:srgbClr val="800000"/>
          </a:solidFill>
          <a:ln w="9525">
            <a:solidFill>
              <a:srgbClr val="000000"/>
            </a:solidFill>
            <a:round/>
            <a:headEnd/>
            <a:tailEnd/>
          </a:ln>
        </p:spPr>
        <p:txBody>
          <a:bodyPr/>
          <a:lstStyle/>
          <a:p>
            <a:endParaRPr lang="en-IN"/>
          </a:p>
        </p:txBody>
      </p:sp>
      <p:sp>
        <p:nvSpPr>
          <p:cNvPr id="47123" name="Oval 19"/>
          <p:cNvSpPr>
            <a:spLocks noChangeAspect="1" noChangeArrowheads="1"/>
          </p:cNvSpPr>
          <p:nvPr/>
        </p:nvSpPr>
        <p:spPr bwMode="auto">
          <a:xfrm>
            <a:off x="2424113" y="4457700"/>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24" name="Oval 20"/>
          <p:cNvSpPr>
            <a:spLocks noChangeAspect="1" noChangeArrowheads="1"/>
          </p:cNvSpPr>
          <p:nvPr/>
        </p:nvSpPr>
        <p:spPr bwMode="auto">
          <a:xfrm>
            <a:off x="2833688" y="4457700"/>
            <a:ext cx="65087" cy="73025"/>
          </a:xfrm>
          <a:prstGeom prst="ellipse">
            <a:avLst/>
          </a:prstGeom>
          <a:solidFill>
            <a:srgbClr val="800000"/>
          </a:solidFill>
          <a:ln w="9525">
            <a:solidFill>
              <a:srgbClr val="000000"/>
            </a:solidFill>
            <a:round/>
            <a:headEnd/>
            <a:tailEnd/>
          </a:ln>
        </p:spPr>
        <p:txBody>
          <a:bodyPr/>
          <a:lstStyle/>
          <a:p>
            <a:endParaRPr lang="en-IN"/>
          </a:p>
        </p:txBody>
      </p:sp>
      <p:cxnSp>
        <p:nvCxnSpPr>
          <p:cNvPr id="47125" name="AutoShape 21"/>
          <p:cNvCxnSpPr>
            <a:cxnSpLocks noChangeShapeType="1"/>
            <a:endCxn id="47115" idx="3"/>
          </p:cNvCxnSpPr>
          <p:nvPr/>
        </p:nvCxnSpPr>
        <p:spPr bwMode="auto">
          <a:xfrm flipV="1">
            <a:off x="1673225" y="3216275"/>
            <a:ext cx="77788" cy="401638"/>
          </a:xfrm>
          <a:prstGeom prst="straightConnector1">
            <a:avLst/>
          </a:prstGeom>
          <a:noFill/>
          <a:ln w="9525">
            <a:solidFill>
              <a:srgbClr val="000000"/>
            </a:solidFill>
            <a:round/>
            <a:headEnd/>
            <a:tailEnd/>
          </a:ln>
        </p:spPr>
      </p:cxnSp>
      <p:cxnSp>
        <p:nvCxnSpPr>
          <p:cNvPr id="47126" name="AutoShape 22"/>
          <p:cNvCxnSpPr>
            <a:cxnSpLocks noChangeShapeType="1"/>
            <a:stCxn id="47115" idx="7"/>
          </p:cNvCxnSpPr>
          <p:nvPr/>
        </p:nvCxnSpPr>
        <p:spPr bwMode="auto">
          <a:xfrm flipV="1">
            <a:off x="1797050" y="2825750"/>
            <a:ext cx="355600" cy="338138"/>
          </a:xfrm>
          <a:prstGeom prst="straightConnector1">
            <a:avLst/>
          </a:prstGeom>
          <a:noFill/>
          <a:ln w="9525">
            <a:solidFill>
              <a:srgbClr val="000000"/>
            </a:solidFill>
            <a:round/>
            <a:headEnd/>
            <a:tailEnd/>
          </a:ln>
        </p:spPr>
      </p:cxnSp>
      <p:cxnSp>
        <p:nvCxnSpPr>
          <p:cNvPr id="47127" name="AutoShape 23"/>
          <p:cNvCxnSpPr>
            <a:cxnSpLocks noChangeShapeType="1"/>
            <a:endCxn id="47119" idx="1"/>
          </p:cNvCxnSpPr>
          <p:nvPr/>
        </p:nvCxnSpPr>
        <p:spPr bwMode="auto">
          <a:xfrm>
            <a:off x="3898900" y="2827338"/>
            <a:ext cx="309563" cy="182562"/>
          </a:xfrm>
          <a:prstGeom prst="straightConnector1">
            <a:avLst/>
          </a:prstGeom>
          <a:noFill/>
          <a:ln w="9525">
            <a:solidFill>
              <a:srgbClr val="000000"/>
            </a:solidFill>
            <a:round/>
            <a:headEnd/>
            <a:tailEnd/>
          </a:ln>
        </p:spPr>
      </p:cxnSp>
      <p:cxnSp>
        <p:nvCxnSpPr>
          <p:cNvPr id="47128" name="AutoShape 24"/>
          <p:cNvCxnSpPr>
            <a:cxnSpLocks noChangeShapeType="1"/>
            <a:stCxn id="47119" idx="4"/>
          </p:cNvCxnSpPr>
          <p:nvPr/>
        </p:nvCxnSpPr>
        <p:spPr bwMode="auto">
          <a:xfrm>
            <a:off x="4230688" y="3071813"/>
            <a:ext cx="117475" cy="546100"/>
          </a:xfrm>
          <a:prstGeom prst="straightConnector1">
            <a:avLst/>
          </a:prstGeom>
          <a:noFill/>
          <a:ln w="9525">
            <a:solidFill>
              <a:srgbClr val="000000"/>
            </a:solidFill>
            <a:round/>
            <a:headEnd/>
            <a:tailEnd/>
          </a:ln>
        </p:spPr>
      </p:cxnSp>
      <p:cxnSp>
        <p:nvCxnSpPr>
          <p:cNvPr id="47129" name="AutoShape 25"/>
          <p:cNvCxnSpPr>
            <a:cxnSpLocks noChangeShapeType="1"/>
            <a:endCxn id="47118" idx="0"/>
          </p:cNvCxnSpPr>
          <p:nvPr/>
        </p:nvCxnSpPr>
        <p:spPr bwMode="auto">
          <a:xfrm flipH="1">
            <a:off x="4230688" y="4208463"/>
            <a:ext cx="117475" cy="495300"/>
          </a:xfrm>
          <a:prstGeom prst="straightConnector1">
            <a:avLst/>
          </a:prstGeom>
          <a:noFill/>
          <a:ln w="9525">
            <a:solidFill>
              <a:srgbClr val="000000"/>
            </a:solidFill>
            <a:round/>
            <a:headEnd/>
            <a:tailEnd/>
          </a:ln>
        </p:spPr>
      </p:cxnSp>
      <p:cxnSp>
        <p:nvCxnSpPr>
          <p:cNvPr id="47130" name="AutoShape 26"/>
          <p:cNvCxnSpPr>
            <a:cxnSpLocks noChangeShapeType="1"/>
            <a:stCxn id="47118" idx="3"/>
          </p:cNvCxnSpPr>
          <p:nvPr/>
        </p:nvCxnSpPr>
        <p:spPr bwMode="auto">
          <a:xfrm flipH="1">
            <a:off x="3871913" y="4765675"/>
            <a:ext cx="336550" cy="341313"/>
          </a:xfrm>
          <a:prstGeom prst="straightConnector1">
            <a:avLst/>
          </a:prstGeom>
          <a:noFill/>
          <a:ln w="9525">
            <a:solidFill>
              <a:srgbClr val="000000"/>
            </a:solidFill>
            <a:round/>
            <a:headEnd/>
            <a:tailEnd/>
          </a:ln>
        </p:spPr>
      </p:cxnSp>
      <p:cxnSp>
        <p:nvCxnSpPr>
          <p:cNvPr id="47131" name="AutoShape 27"/>
          <p:cNvCxnSpPr>
            <a:cxnSpLocks noChangeShapeType="1"/>
            <a:endCxn id="47116" idx="4"/>
          </p:cNvCxnSpPr>
          <p:nvPr/>
        </p:nvCxnSpPr>
        <p:spPr bwMode="auto">
          <a:xfrm flipH="1" flipV="1">
            <a:off x="1774825" y="4621213"/>
            <a:ext cx="377825" cy="560387"/>
          </a:xfrm>
          <a:prstGeom prst="straightConnector1">
            <a:avLst/>
          </a:prstGeom>
          <a:noFill/>
          <a:ln w="9525">
            <a:solidFill>
              <a:srgbClr val="000000"/>
            </a:solidFill>
            <a:round/>
            <a:headEnd/>
            <a:tailEnd/>
          </a:ln>
        </p:spPr>
      </p:cxnSp>
      <p:cxnSp>
        <p:nvCxnSpPr>
          <p:cNvPr id="47132" name="AutoShape 28"/>
          <p:cNvCxnSpPr>
            <a:cxnSpLocks noChangeShapeType="1"/>
            <a:stCxn id="47116" idx="1"/>
          </p:cNvCxnSpPr>
          <p:nvPr/>
        </p:nvCxnSpPr>
        <p:spPr bwMode="auto">
          <a:xfrm flipH="1" flipV="1">
            <a:off x="1673225" y="4203700"/>
            <a:ext cx="77788" cy="355600"/>
          </a:xfrm>
          <a:prstGeom prst="straightConnector1">
            <a:avLst/>
          </a:prstGeom>
          <a:noFill/>
          <a:ln w="9525">
            <a:solidFill>
              <a:srgbClr val="000000"/>
            </a:solidFill>
            <a:round/>
            <a:headEnd/>
            <a:tailEnd/>
          </a:ln>
        </p:spPr>
      </p:cxnSp>
      <p:cxnSp>
        <p:nvCxnSpPr>
          <p:cNvPr id="47133" name="AutoShape 29"/>
          <p:cNvCxnSpPr>
            <a:cxnSpLocks noChangeShapeType="1"/>
            <a:endCxn id="47121" idx="3"/>
          </p:cNvCxnSpPr>
          <p:nvPr/>
        </p:nvCxnSpPr>
        <p:spPr bwMode="auto">
          <a:xfrm flipV="1">
            <a:off x="1893888" y="3641725"/>
            <a:ext cx="369887" cy="254000"/>
          </a:xfrm>
          <a:prstGeom prst="straightConnector1">
            <a:avLst/>
          </a:prstGeom>
          <a:noFill/>
          <a:ln w="9525">
            <a:solidFill>
              <a:srgbClr val="000000"/>
            </a:solidFill>
            <a:round/>
            <a:headEnd/>
            <a:tailEnd/>
          </a:ln>
        </p:spPr>
      </p:cxnSp>
      <p:cxnSp>
        <p:nvCxnSpPr>
          <p:cNvPr id="47134" name="AutoShape 30"/>
          <p:cNvCxnSpPr>
            <a:cxnSpLocks noChangeShapeType="1"/>
            <a:stCxn id="47121" idx="7"/>
          </p:cNvCxnSpPr>
          <p:nvPr/>
        </p:nvCxnSpPr>
        <p:spPr bwMode="auto">
          <a:xfrm flipV="1">
            <a:off x="2308225" y="2751138"/>
            <a:ext cx="1152525" cy="839787"/>
          </a:xfrm>
          <a:prstGeom prst="straightConnector1">
            <a:avLst/>
          </a:prstGeom>
          <a:noFill/>
          <a:ln w="9525">
            <a:solidFill>
              <a:srgbClr val="000000"/>
            </a:solidFill>
            <a:round/>
            <a:headEnd/>
            <a:tailEnd/>
          </a:ln>
        </p:spPr>
      </p:cxnSp>
      <p:cxnSp>
        <p:nvCxnSpPr>
          <p:cNvPr id="47135" name="AutoShape 31"/>
          <p:cNvCxnSpPr>
            <a:cxnSpLocks noChangeShapeType="1"/>
            <a:endCxn id="47122" idx="2"/>
          </p:cNvCxnSpPr>
          <p:nvPr/>
        </p:nvCxnSpPr>
        <p:spPr bwMode="auto">
          <a:xfrm flipV="1">
            <a:off x="1906588" y="3862388"/>
            <a:ext cx="1017587" cy="33337"/>
          </a:xfrm>
          <a:prstGeom prst="straightConnector1">
            <a:avLst/>
          </a:prstGeom>
          <a:noFill/>
          <a:ln w="9525">
            <a:solidFill>
              <a:srgbClr val="000000"/>
            </a:solidFill>
            <a:round/>
            <a:headEnd/>
            <a:tailEnd/>
          </a:ln>
        </p:spPr>
      </p:cxnSp>
      <p:cxnSp>
        <p:nvCxnSpPr>
          <p:cNvPr id="47136" name="AutoShape 32"/>
          <p:cNvCxnSpPr>
            <a:cxnSpLocks noChangeShapeType="1"/>
            <a:stCxn id="47122" idx="6"/>
          </p:cNvCxnSpPr>
          <p:nvPr/>
        </p:nvCxnSpPr>
        <p:spPr bwMode="auto">
          <a:xfrm>
            <a:off x="2989263" y="3862388"/>
            <a:ext cx="1193800" cy="4762"/>
          </a:xfrm>
          <a:prstGeom prst="straightConnector1">
            <a:avLst/>
          </a:prstGeom>
          <a:noFill/>
          <a:ln w="9525">
            <a:solidFill>
              <a:srgbClr val="000000"/>
            </a:solidFill>
            <a:round/>
            <a:headEnd/>
            <a:tailEnd/>
          </a:ln>
        </p:spPr>
      </p:cxnSp>
      <p:cxnSp>
        <p:nvCxnSpPr>
          <p:cNvPr id="47137" name="AutoShape 33"/>
          <p:cNvCxnSpPr>
            <a:cxnSpLocks noChangeShapeType="1"/>
            <a:endCxn id="47124" idx="1"/>
          </p:cNvCxnSpPr>
          <p:nvPr/>
        </p:nvCxnSpPr>
        <p:spPr bwMode="auto">
          <a:xfrm>
            <a:off x="1905000" y="3910013"/>
            <a:ext cx="938213" cy="558800"/>
          </a:xfrm>
          <a:prstGeom prst="straightConnector1">
            <a:avLst/>
          </a:prstGeom>
          <a:noFill/>
          <a:ln w="9525">
            <a:solidFill>
              <a:srgbClr val="000000"/>
            </a:solidFill>
            <a:round/>
            <a:headEnd/>
            <a:tailEnd/>
          </a:ln>
        </p:spPr>
      </p:cxnSp>
      <p:cxnSp>
        <p:nvCxnSpPr>
          <p:cNvPr id="47138" name="AutoShape 34"/>
          <p:cNvCxnSpPr>
            <a:cxnSpLocks noChangeShapeType="1"/>
            <a:stCxn id="47124" idx="5"/>
          </p:cNvCxnSpPr>
          <p:nvPr/>
        </p:nvCxnSpPr>
        <p:spPr bwMode="auto">
          <a:xfrm>
            <a:off x="2889250" y="4519613"/>
            <a:ext cx="749300" cy="368300"/>
          </a:xfrm>
          <a:prstGeom prst="straightConnector1">
            <a:avLst/>
          </a:prstGeom>
          <a:noFill/>
          <a:ln w="9525">
            <a:solidFill>
              <a:srgbClr val="000000"/>
            </a:solidFill>
            <a:round/>
            <a:headEnd/>
            <a:tailEnd/>
          </a:ln>
        </p:spPr>
      </p:cxnSp>
      <p:cxnSp>
        <p:nvCxnSpPr>
          <p:cNvPr id="47139" name="AutoShape 35"/>
          <p:cNvCxnSpPr>
            <a:cxnSpLocks noChangeShapeType="1"/>
            <a:endCxn id="47123" idx="0"/>
          </p:cNvCxnSpPr>
          <p:nvPr/>
        </p:nvCxnSpPr>
        <p:spPr bwMode="auto">
          <a:xfrm flipH="1">
            <a:off x="2455863" y="3119438"/>
            <a:ext cx="38100" cy="1338262"/>
          </a:xfrm>
          <a:prstGeom prst="straightConnector1">
            <a:avLst/>
          </a:prstGeom>
          <a:noFill/>
          <a:ln w="9525">
            <a:solidFill>
              <a:srgbClr val="000000"/>
            </a:solidFill>
            <a:round/>
            <a:headEnd/>
            <a:tailEnd/>
          </a:ln>
        </p:spPr>
      </p:cxnSp>
      <p:cxnSp>
        <p:nvCxnSpPr>
          <p:cNvPr id="47140" name="AutoShape 36"/>
          <p:cNvCxnSpPr>
            <a:cxnSpLocks noChangeShapeType="1"/>
            <a:stCxn id="47123" idx="4"/>
          </p:cNvCxnSpPr>
          <p:nvPr/>
        </p:nvCxnSpPr>
        <p:spPr bwMode="auto">
          <a:xfrm>
            <a:off x="2455863" y="4530725"/>
            <a:ext cx="38100" cy="357188"/>
          </a:xfrm>
          <a:prstGeom prst="straightConnector1">
            <a:avLst/>
          </a:prstGeom>
          <a:noFill/>
          <a:ln w="9525">
            <a:solidFill>
              <a:srgbClr val="000000"/>
            </a:solidFill>
            <a:round/>
            <a:headEnd/>
            <a:tailEnd/>
          </a:ln>
        </p:spPr>
      </p:cxnSp>
      <p:sp>
        <p:nvSpPr>
          <p:cNvPr id="47141" name="Oval 37"/>
          <p:cNvSpPr>
            <a:spLocks noChangeAspect="1" noChangeArrowheads="1"/>
          </p:cNvSpPr>
          <p:nvPr/>
        </p:nvSpPr>
        <p:spPr bwMode="auto">
          <a:xfrm>
            <a:off x="3732213" y="3554413"/>
            <a:ext cx="65087" cy="73025"/>
          </a:xfrm>
          <a:prstGeom prst="ellipse">
            <a:avLst/>
          </a:prstGeom>
          <a:solidFill>
            <a:srgbClr val="800000"/>
          </a:solidFill>
          <a:ln w="9525">
            <a:solidFill>
              <a:srgbClr val="000000"/>
            </a:solidFill>
            <a:round/>
            <a:headEnd/>
            <a:tailEnd/>
          </a:ln>
        </p:spPr>
        <p:txBody>
          <a:bodyPr/>
          <a:lstStyle/>
          <a:p>
            <a:endParaRPr lang="en-IN"/>
          </a:p>
        </p:txBody>
      </p:sp>
      <p:sp>
        <p:nvSpPr>
          <p:cNvPr id="47142" name="Oval 38"/>
          <p:cNvSpPr>
            <a:spLocks noChangeAspect="1" noChangeArrowheads="1"/>
          </p:cNvSpPr>
          <p:nvPr/>
        </p:nvSpPr>
        <p:spPr bwMode="auto">
          <a:xfrm>
            <a:off x="2663825" y="3554413"/>
            <a:ext cx="63500" cy="73025"/>
          </a:xfrm>
          <a:prstGeom prst="ellipse">
            <a:avLst/>
          </a:prstGeom>
          <a:solidFill>
            <a:srgbClr val="800000"/>
          </a:solidFill>
          <a:ln w="9525">
            <a:solidFill>
              <a:srgbClr val="000000"/>
            </a:solidFill>
            <a:round/>
            <a:headEnd/>
            <a:tailEnd/>
          </a:ln>
        </p:spPr>
        <p:txBody>
          <a:bodyPr/>
          <a:lstStyle/>
          <a:p>
            <a:endParaRPr lang="en-IN"/>
          </a:p>
        </p:txBody>
      </p:sp>
      <p:cxnSp>
        <p:nvCxnSpPr>
          <p:cNvPr id="47143" name="AutoShape 39"/>
          <p:cNvCxnSpPr>
            <a:cxnSpLocks noChangeShapeType="1"/>
            <a:endCxn id="47141" idx="1"/>
          </p:cNvCxnSpPr>
          <p:nvPr/>
        </p:nvCxnSpPr>
        <p:spPr bwMode="auto">
          <a:xfrm>
            <a:off x="2727325" y="2809875"/>
            <a:ext cx="1014413" cy="755650"/>
          </a:xfrm>
          <a:prstGeom prst="straightConnector1">
            <a:avLst/>
          </a:prstGeom>
          <a:noFill/>
          <a:ln w="9525">
            <a:solidFill>
              <a:srgbClr val="000000"/>
            </a:solidFill>
            <a:round/>
            <a:headEnd/>
            <a:tailEnd/>
          </a:ln>
        </p:spPr>
      </p:cxnSp>
      <p:cxnSp>
        <p:nvCxnSpPr>
          <p:cNvPr id="47144" name="AutoShape 40"/>
          <p:cNvCxnSpPr>
            <a:cxnSpLocks noChangeShapeType="1"/>
            <a:stCxn id="47141" idx="5"/>
          </p:cNvCxnSpPr>
          <p:nvPr/>
        </p:nvCxnSpPr>
        <p:spPr bwMode="auto">
          <a:xfrm>
            <a:off x="3787775" y="3616325"/>
            <a:ext cx="381000" cy="250825"/>
          </a:xfrm>
          <a:prstGeom prst="straightConnector1">
            <a:avLst/>
          </a:prstGeom>
          <a:noFill/>
          <a:ln w="9525">
            <a:solidFill>
              <a:srgbClr val="000000"/>
            </a:solidFill>
            <a:round/>
            <a:headEnd/>
            <a:tailEnd/>
          </a:ln>
        </p:spPr>
      </p:cxnSp>
      <p:cxnSp>
        <p:nvCxnSpPr>
          <p:cNvPr id="47145" name="AutoShape 41"/>
          <p:cNvCxnSpPr>
            <a:cxnSpLocks noChangeShapeType="1"/>
            <a:endCxn id="47142" idx="1"/>
          </p:cNvCxnSpPr>
          <p:nvPr/>
        </p:nvCxnSpPr>
        <p:spPr bwMode="auto">
          <a:xfrm>
            <a:off x="2493963" y="3119438"/>
            <a:ext cx="179387" cy="446087"/>
          </a:xfrm>
          <a:prstGeom prst="straightConnector1">
            <a:avLst/>
          </a:prstGeom>
          <a:noFill/>
          <a:ln w="9525">
            <a:solidFill>
              <a:srgbClr val="000000"/>
            </a:solidFill>
            <a:round/>
            <a:headEnd/>
            <a:tailEnd/>
          </a:ln>
        </p:spPr>
      </p:cxnSp>
      <p:cxnSp>
        <p:nvCxnSpPr>
          <p:cNvPr id="47146" name="AutoShape 42"/>
          <p:cNvCxnSpPr>
            <a:cxnSpLocks noChangeShapeType="1"/>
            <a:stCxn id="47142" idx="4"/>
          </p:cNvCxnSpPr>
          <p:nvPr/>
        </p:nvCxnSpPr>
        <p:spPr bwMode="auto">
          <a:xfrm>
            <a:off x="2695575" y="3627438"/>
            <a:ext cx="711200" cy="1463675"/>
          </a:xfrm>
          <a:prstGeom prst="straightConnector1">
            <a:avLst/>
          </a:prstGeom>
          <a:noFill/>
          <a:ln w="9525">
            <a:solidFill>
              <a:srgbClr val="000000"/>
            </a:solidFill>
            <a:round/>
            <a:headEnd/>
            <a:tailEnd/>
          </a:ln>
        </p:spPr>
      </p:cxnSp>
      <p:sp>
        <p:nvSpPr>
          <p:cNvPr id="47147" name="Oval 43"/>
          <p:cNvSpPr>
            <a:spLocks noChangeAspect="1" noChangeArrowheads="1"/>
          </p:cNvSpPr>
          <p:nvPr/>
        </p:nvSpPr>
        <p:spPr bwMode="auto">
          <a:xfrm>
            <a:off x="3567113" y="4457700"/>
            <a:ext cx="63500" cy="73025"/>
          </a:xfrm>
          <a:prstGeom prst="ellipse">
            <a:avLst/>
          </a:prstGeom>
          <a:solidFill>
            <a:srgbClr val="800000"/>
          </a:solidFill>
          <a:ln w="9525">
            <a:solidFill>
              <a:srgbClr val="000000"/>
            </a:solidFill>
            <a:round/>
            <a:headEnd/>
            <a:tailEnd/>
          </a:ln>
        </p:spPr>
        <p:txBody>
          <a:bodyPr/>
          <a:lstStyle/>
          <a:p>
            <a:endParaRPr lang="en-IN"/>
          </a:p>
        </p:txBody>
      </p:sp>
      <p:cxnSp>
        <p:nvCxnSpPr>
          <p:cNvPr id="47148" name="AutoShape 44"/>
          <p:cNvCxnSpPr>
            <a:cxnSpLocks noChangeShapeType="1"/>
            <a:endCxn id="47147" idx="0"/>
          </p:cNvCxnSpPr>
          <p:nvPr/>
        </p:nvCxnSpPr>
        <p:spPr bwMode="auto">
          <a:xfrm flipH="1">
            <a:off x="3598863" y="3122613"/>
            <a:ext cx="39687" cy="1335087"/>
          </a:xfrm>
          <a:prstGeom prst="straightConnector1">
            <a:avLst/>
          </a:prstGeom>
          <a:noFill/>
          <a:ln w="9525">
            <a:solidFill>
              <a:srgbClr val="000000"/>
            </a:solidFill>
            <a:round/>
            <a:headEnd/>
            <a:tailEnd/>
          </a:ln>
        </p:spPr>
      </p:cxnSp>
      <p:sp>
        <p:nvSpPr>
          <p:cNvPr id="47149" name="Oval 45"/>
          <p:cNvSpPr>
            <a:spLocks noChangeAspect="1" noChangeArrowheads="1"/>
          </p:cNvSpPr>
          <p:nvPr/>
        </p:nvSpPr>
        <p:spPr bwMode="auto">
          <a:xfrm>
            <a:off x="3243263" y="3554413"/>
            <a:ext cx="65087" cy="73025"/>
          </a:xfrm>
          <a:prstGeom prst="ellipse">
            <a:avLst/>
          </a:prstGeom>
          <a:solidFill>
            <a:srgbClr val="800000"/>
          </a:solidFill>
          <a:ln w="9525">
            <a:solidFill>
              <a:srgbClr val="000000"/>
            </a:solidFill>
            <a:round/>
            <a:headEnd/>
            <a:tailEnd/>
          </a:ln>
        </p:spPr>
        <p:txBody>
          <a:bodyPr/>
          <a:lstStyle/>
          <a:p>
            <a:endParaRPr lang="en-IN"/>
          </a:p>
        </p:txBody>
      </p:sp>
      <p:cxnSp>
        <p:nvCxnSpPr>
          <p:cNvPr id="47150" name="AutoShape 46"/>
          <p:cNvCxnSpPr>
            <a:cxnSpLocks noChangeShapeType="1"/>
            <a:endCxn id="47149" idx="7"/>
          </p:cNvCxnSpPr>
          <p:nvPr/>
        </p:nvCxnSpPr>
        <p:spPr bwMode="auto">
          <a:xfrm flipH="1">
            <a:off x="3298825" y="3122613"/>
            <a:ext cx="339725" cy="442912"/>
          </a:xfrm>
          <a:prstGeom prst="straightConnector1">
            <a:avLst/>
          </a:prstGeom>
          <a:noFill/>
          <a:ln w="9525">
            <a:solidFill>
              <a:srgbClr val="000000"/>
            </a:solidFill>
            <a:round/>
            <a:headEnd/>
            <a:tailEnd/>
          </a:ln>
        </p:spPr>
      </p:cxnSp>
      <p:cxnSp>
        <p:nvCxnSpPr>
          <p:cNvPr id="47151" name="AutoShape 47"/>
          <p:cNvCxnSpPr>
            <a:cxnSpLocks noChangeShapeType="1"/>
            <a:stCxn id="47149" idx="3"/>
          </p:cNvCxnSpPr>
          <p:nvPr/>
        </p:nvCxnSpPr>
        <p:spPr bwMode="auto">
          <a:xfrm flipH="1">
            <a:off x="2493963" y="3616325"/>
            <a:ext cx="758825" cy="1271588"/>
          </a:xfrm>
          <a:prstGeom prst="straightConnector1">
            <a:avLst/>
          </a:prstGeom>
          <a:noFill/>
          <a:ln w="9525">
            <a:solidFill>
              <a:srgbClr val="000000"/>
            </a:solidFill>
            <a:round/>
            <a:headEnd/>
            <a:tailEnd/>
          </a:ln>
        </p:spPr>
      </p:cxnSp>
      <p:sp>
        <p:nvSpPr>
          <p:cNvPr id="47152" name="Oval 48"/>
          <p:cNvSpPr>
            <a:spLocks noChangeAspect="1" noChangeArrowheads="1"/>
          </p:cNvSpPr>
          <p:nvPr/>
        </p:nvSpPr>
        <p:spPr bwMode="auto">
          <a:xfrm>
            <a:off x="3243263" y="4457700"/>
            <a:ext cx="65087" cy="73025"/>
          </a:xfrm>
          <a:prstGeom prst="ellipse">
            <a:avLst/>
          </a:prstGeom>
          <a:solidFill>
            <a:srgbClr val="800000"/>
          </a:solidFill>
          <a:ln w="9525">
            <a:solidFill>
              <a:srgbClr val="000000"/>
            </a:solidFill>
            <a:round/>
            <a:headEnd/>
            <a:tailEnd/>
          </a:ln>
        </p:spPr>
        <p:txBody>
          <a:bodyPr/>
          <a:lstStyle/>
          <a:p>
            <a:endParaRPr lang="en-IN"/>
          </a:p>
        </p:txBody>
      </p:sp>
      <p:cxnSp>
        <p:nvCxnSpPr>
          <p:cNvPr id="47153" name="AutoShape 49"/>
          <p:cNvCxnSpPr>
            <a:cxnSpLocks noChangeShapeType="1"/>
            <a:endCxn id="47152" idx="7"/>
          </p:cNvCxnSpPr>
          <p:nvPr/>
        </p:nvCxnSpPr>
        <p:spPr bwMode="auto">
          <a:xfrm flipH="1">
            <a:off x="3298825" y="3836988"/>
            <a:ext cx="884238" cy="631825"/>
          </a:xfrm>
          <a:prstGeom prst="straightConnector1">
            <a:avLst/>
          </a:prstGeom>
          <a:noFill/>
          <a:ln w="9525">
            <a:solidFill>
              <a:srgbClr val="000000"/>
            </a:solidFill>
            <a:round/>
            <a:headEnd/>
            <a:tailEnd/>
          </a:ln>
        </p:spPr>
      </p:cxnSp>
      <p:cxnSp>
        <p:nvCxnSpPr>
          <p:cNvPr id="47154" name="AutoShape 50"/>
          <p:cNvCxnSpPr>
            <a:cxnSpLocks noChangeShapeType="1"/>
            <a:stCxn id="47152" idx="3"/>
          </p:cNvCxnSpPr>
          <p:nvPr/>
        </p:nvCxnSpPr>
        <p:spPr bwMode="auto">
          <a:xfrm flipH="1">
            <a:off x="2754313" y="4519613"/>
            <a:ext cx="498475" cy="585787"/>
          </a:xfrm>
          <a:prstGeom prst="straightConnector1">
            <a:avLst/>
          </a:prstGeom>
          <a:noFill/>
          <a:ln w="9525">
            <a:solidFill>
              <a:srgbClr val="000000"/>
            </a:solidFill>
            <a:round/>
            <a:headEnd/>
            <a:tailEnd/>
          </a:ln>
        </p:spPr>
      </p:cxnSp>
      <p:cxnSp>
        <p:nvCxnSpPr>
          <p:cNvPr id="47155" name="AutoShape 51"/>
          <p:cNvCxnSpPr>
            <a:cxnSpLocks noChangeShapeType="1"/>
            <a:endCxn id="47117" idx="6"/>
          </p:cNvCxnSpPr>
          <p:nvPr/>
        </p:nvCxnSpPr>
        <p:spPr bwMode="auto">
          <a:xfrm flipH="1">
            <a:off x="3103563" y="5106988"/>
            <a:ext cx="330200" cy="33337"/>
          </a:xfrm>
          <a:prstGeom prst="straightConnector1">
            <a:avLst/>
          </a:prstGeom>
          <a:noFill/>
          <a:ln w="9525">
            <a:solidFill>
              <a:srgbClr val="000000"/>
            </a:solidFill>
            <a:round/>
            <a:headEnd/>
            <a:tailEnd/>
          </a:ln>
        </p:spPr>
      </p:cxnSp>
      <p:cxnSp>
        <p:nvCxnSpPr>
          <p:cNvPr id="47156" name="AutoShape 52"/>
          <p:cNvCxnSpPr>
            <a:cxnSpLocks noChangeShapeType="1"/>
            <a:stCxn id="47117" idx="2"/>
          </p:cNvCxnSpPr>
          <p:nvPr/>
        </p:nvCxnSpPr>
        <p:spPr bwMode="auto">
          <a:xfrm flipH="1">
            <a:off x="2700338" y="5140325"/>
            <a:ext cx="338137" cy="11113"/>
          </a:xfrm>
          <a:prstGeom prst="straightConnector1">
            <a:avLst/>
          </a:prstGeom>
          <a:noFill/>
          <a:ln w="9525">
            <a:solidFill>
              <a:srgbClr val="000000"/>
            </a:solidFill>
            <a:round/>
            <a:headEnd/>
            <a:tailEnd/>
          </a:ln>
        </p:spPr>
      </p:cxnSp>
      <p:cxnSp>
        <p:nvCxnSpPr>
          <p:cNvPr id="47157" name="AutoShape 53"/>
          <p:cNvCxnSpPr>
            <a:cxnSpLocks noChangeShapeType="1"/>
            <a:stCxn id="47120" idx="2"/>
          </p:cNvCxnSpPr>
          <p:nvPr/>
        </p:nvCxnSpPr>
        <p:spPr bwMode="auto">
          <a:xfrm flipH="1" flipV="1">
            <a:off x="2700338" y="2779713"/>
            <a:ext cx="269875" cy="11112"/>
          </a:xfrm>
          <a:prstGeom prst="straightConnector1">
            <a:avLst/>
          </a:prstGeom>
          <a:noFill/>
          <a:ln w="9525">
            <a:solidFill>
              <a:srgbClr val="000000"/>
            </a:solidFill>
            <a:round/>
            <a:headEnd/>
            <a:tailEnd/>
          </a:ln>
        </p:spPr>
      </p:cxnSp>
      <p:cxnSp>
        <p:nvCxnSpPr>
          <p:cNvPr id="47158" name="AutoShape 54"/>
          <p:cNvCxnSpPr>
            <a:cxnSpLocks noChangeShapeType="1"/>
            <a:stCxn id="47120" idx="6"/>
          </p:cNvCxnSpPr>
          <p:nvPr/>
        </p:nvCxnSpPr>
        <p:spPr bwMode="auto">
          <a:xfrm flipV="1">
            <a:off x="3035300" y="2767013"/>
            <a:ext cx="411163" cy="23812"/>
          </a:xfrm>
          <a:prstGeom prst="straightConnector1">
            <a:avLst/>
          </a:prstGeom>
          <a:noFill/>
          <a:ln w="9525">
            <a:solidFill>
              <a:srgbClr val="000000"/>
            </a:solidFill>
            <a:round/>
            <a:headEnd/>
            <a:tailEnd/>
          </a:ln>
        </p:spPr>
      </p:cxnSp>
      <p:cxnSp>
        <p:nvCxnSpPr>
          <p:cNvPr id="47159" name="AutoShape 55"/>
          <p:cNvCxnSpPr>
            <a:cxnSpLocks noChangeShapeType="1"/>
            <a:stCxn id="47147" idx="4"/>
          </p:cNvCxnSpPr>
          <p:nvPr/>
        </p:nvCxnSpPr>
        <p:spPr bwMode="auto">
          <a:xfrm>
            <a:off x="3598863" y="4530725"/>
            <a:ext cx="39687" cy="357188"/>
          </a:xfrm>
          <a:prstGeom prst="straightConnector1">
            <a:avLst/>
          </a:prstGeom>
          <a:noFill/>
          <a:ln w="9525">
            <a:solidFill>
              <a:srgbClr val="000000"/>
            </a:solidFill>
            <a:round/>
            <a:headEnd/>
            <a:tailEnd/>
          </a:ln>
        </p:spPr>
      </p:cxnSp>
      <p:sp>
        <p:nvSpPr>
          <p:cNvPr id="47160" name="Rectangle 56"/>
          <p:cNvSpPr>
            <a:spLocks noChangeArrowheads="1"/>
          </p:cNvSpPr>
          <p:nvPr/>
        </p:nvSpPr>
        <p:spPr bwMode="auto">
          <a:xfrm>
            <a:off x="4648200" y="2514600"/>
            <a:ext cx="4267200" cy="3048000"/>
          </a:xfrm>
          <a:prstGeom prst="rect">
            <a:avLst/>
          </a:prstGeom>
          <a:noFill/>
          <a:ln w="9525">
            <a:solidFill>
              <a:srgbClr val="000000"/>
            </a:solidFill>
            <a:miter lim="800000"/>
            <a:headEnd/>
            <a:tailEnd/>
          </a:ln>
        </p:spPr>
        <p:txBody>
          <a:bodyPr/>
          <a:lstStyle/>
          <a:p>
            <a:endParaRPr lang="en-IN"/>
          </a:p>
        </p:txBody>
      </p:sp>
      <p:sp>
        <p:nvSpPr>
          <p:cNvPr id="47161" name="AutoShape 57"/>
          <p:cNvSpPr>
            <a:spLocks noChangeAspect="1" noChangeArrowheads="1"/>
          </p:cNvSpPr>
          <p:nvPr/>
        </p:nvSpPr>
        <p:spPr bwMode="auto">
          <a:xfrm>
            <a:off x="4648200" y="2514600"/>
            <a:ext cx="4267200" cy="2965450"/>
          </a:xfrm>
          <a:prstGeom prst="rect">
            <a:avLst/>
          </a:prstGeom>
          <a:noFill/>
          <a:ln w="9525">
            <a:noFill/>
            <a:miter lim="800000"/>
            <a:headEnd/>
            <a:tailEnd/>
          </a:ln>
        </p:spPr>
        <p:txBody>
          <a:bodyPr/>
          <a:lstStyle/>
          <a:p>
            <a:endParaRPr lang="en-IN"/>
          </a:p>
        </p:txBody>
      </p:sp>
      <p:sp>
        <p:nvSpPr>
          <p:cNvPr id="47162" name="AutoShape 58"/>
          <p:cNvSpPr>
            <a:spLocks noChangeArrowheads="1"/>
          </p:cNvSpPr>
          <p:nvPr/>
        </p:nvSpPr>
        <p:spPr bwMode="auto">
          <a:xfrm rot="2061260">
            <a:off x="6013450" y="3273425"/>
            <a:ext cx="838200" cy="223838"/>
          </a:xfrm>
          <a:prstGeom prst="leftRightArrow">
            <a:avLst>
              <a:gd name="adj1" fmla="val 50000"/>
              <a:gd name="adj2" fmla="val 74893"/>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140347" name="Rectangle 59"/>
          <p:cNvSpPr>
            <a:spLocks noChangeArrowheads="1"/>
          </p:cNvSpPr>
          <p:nvPr/>
        </p:nvSpPr>
        <p:spPr bwMode="auto">
          <a:xfrm>
            <a:off x="8153400" y="2962275"/>
            <a:ext cx="762000" cy="503238"/>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APGST</a:t>
            </a:r>
            <a:endParaRPr lang="en-US"/>
          </a:p>
        </p:txBody>
      </p:sp>
      <p:sp>
        <p:nvSpPr>
          <p:cNvPr id="140348" name="Rectangle 60"/>
          <p:cNvSpPr>
            <a:spLocks noChangeArrowheads="1"/>
          </p:cNvSpPr>
          <p:nvPr/>
        </p:nvSpPr>
        <p:spPr bwMode="auto">
          <a:xfrm>
            <a:off x="8077200" y="4473575"/>
            <a:ext cx="838200" cy="503238"/>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CBDT</a:t>
            </a:r>
            <a:endParaRPr lang="en-US"/>
          </a:p>
        </p:txBody>
      </p:sp>
      <p:sp>
        <p:nvSpPr>
          <p:cNvPr id="140349" name="Rectangle 61"/>
          <p:cNvSpPr>
            <a:spLocks noChangeArrowheads="1"/>
          </p:cNvSpPr>
          <p:nvPr/>
        </p:nvSpPr>
        <p:spPr bwMode="auto">
          <a:xfrm>
            <a:off x="7124700" y="2514600"/>
            <a:ext cx="762000" cy="503238"/>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DIPP</a:t>
            </a:r>
            <a:endParaRPr lang="en-US"/>
          </a:p>
        </p:txBody>
      </p:sp>
      <p:sp>
        <p:nvSpPr>
          <p:cNvPr id="140350" name="Rectangle 62"/>
          <p:cNvSpPr>
            <a:spLocks noChangeArrowheads="1"/>
          </p:cNvSpPr>
          <p:nvPr/>
        </p:nvSpPr>
        <p:spPr bwMode="auto">
          <a:xfrm>
            <a:off x="7124700" y="4976813"/>
            <a:ext cx="952500" cy="503237"/>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DGFT</a:t>
            </a:r>
            <a:endParaRPr lang="en-US"/>
          </a:p>
        </p:txBody>
      </p:sp>
      <p:sp>
        <p:nvSpPr>
          <p:cNvPr id="140351" name="Rectangle 63"/>
          <p:cNvSpPr>
            <a:spLocks noChangeArrowheads="1"/>
          </p:cNvSpPr>
          <p:nvPr/>
        </p:nvSpPr>
        <p:spPr bwMode="auto">
          <a:xfrm>
            <a:off x="5715000" y="4976813"/>
            <a:ext cx="1104900" cy="503237"/>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Service</a:t>
            </a:r>
            <a:endParaRPr lang="en-US"/>
          </a:p>
        </p:txBody>
      </p:sp>
      <p:sp>
        <p:nvSpPr>
          <p:cNvPr id="140352" name="Rectangle 64"/>
          <p:cNvSpPr>
            <a:spLocks noChangeArrowheads="1"/>
          </p:cNvSpPr>
          <p:nvPr/>
        </p:nvSpPr>
        <p:spPr bwMode="auto">
          <a:xfrm>
            <a:off x="5981700" y="2514600"/>
            <a:ext cx="762000" cy="503238"/>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2000">
                <a:solidFill>
                  <a:srgbClr val="000000"/>
                </a:solidFill>
                <a:effectLst>
                  <a:outerShdw blurRad="38100" dist="38100" dir="2700000" algn="tl">
                    <a:srgbClr val="FFFFFF"/>
                  </a:outerShdw>
                </a:effectLst>
              </a:rPr>
              <a:t>DCA</a:t>
            </a:r>
            <a:endParaRPr lang="en-US"/>
          </a:p>
        </p:txBody>
      </p:sp>
      <p:sp>
        <p:nvSpPr>
          <p:cNvPr id="140353" name="Rectangle 65"/>
          <p:cNvSpPr>
            <a:spLocks noChangeArrowheads="1"/>
          </p:cNvSpPr>
          <p:nvPr/>
        </p:nvSpPr>
        <p:spPr bwMode="auto">
          <a:xfrm>
            <a:off x="6553200" y="3746500"/>
            <a:ext cx="1066800" cy="501650"/>
          </a:xfrm>
          <a:prstGeom prst="rect">
            <a:avLst/>
          </a:prstGeom>
          <a:gradFill rotWithShape="1">
            <a:gsLst>
              <a:gs pos="0">
                <a:srgbClr val="00FFFF"/>
              </a:gs>
              <a:gs pos="100000">
                <a:srgbClr val="00FFFF">
                  <a:gamma/>
                  <a:shade val="46275"/>
                  <a:invGamma/>
                </a:srgbClr>
              </a:gs>
            </a:gsLst>
            <a:lin ang="5400000" scaled="1"/>
          </a:gradFill>
          <a:ln w="12700">
            <a:noFill/>
            <a:miter lim="800000"/>
            <a:headEnd/>
            <a:tailEnd/>
          </a:ln>
          <a:effectLst/>
        </p:spPr>
        <p:txBody>
          <a:bodyPr lIns="58522" tIns="29261" rIns="58522" bIns="29261" anchor="ctr"/>
          <a:lstStyle/>
          <a:p>
            <a:pPr algn="ctr">
              <a:defRPr/>
            </a:pPr>
            <a:r>
              <a:rPr lang="en-US" sz="1600">
                <a:solidFill>
                  <a:srgbClr val="000000"/>
                </a:solidFill>
                <a:effectLst>
                  <a:outerShdw blurRad="38100" dist="38100" dir="2700000" algn="tl">
                    <a:srgbClr val="FFFFFF"/>
                  </a:outerShdw>
                </a:effectLst>
              </a:rPr>
              <a:t>Gateway</a:t>
            </a:r>
            <a:endParaRPr lang="en-US" sz="1600"/>
          </a:p>
        </p:txBody>
      </p:sp>
      <p:sp>
        <p:nvSpPr>
          <p:cNvPr id="140354" name="Rectangle 66"/>
          <p:cNvSpPr>
            <a:spLocks noChangeArrowheads="1"/>
          </p:cNvSpPr>
          <p:nvPr/>
        </p:nvSpPr>
        <p:spPr bwMode="auto">
          <a:xfrm>
            <a:off x="4648200" y="3465513"/>
            <a:ext cx="762000" cy="1511300"/>
          </a:xfrm>
          <a:prstGeom prst="rect">
            <a:avLst/>
          </a:prstGeom>
          <a:gradFill rotWithShape="1">
            <a:gsLst>
              <a:gs pos="0">
                <a:srgbClr val="FFCFB7"/>
              </a:gs>
              <a:gs pos="100000">
                <a:srgbClr val="FFCFB7">
                  <a:gamma/>
                  <a:shade val="72549"/>
                  <a:invGamma/>
                </a:srgbClr>
              </a:gs>
            </a:gsLst>
            <a:lin ang="5400000" scaled="1"/>
          </a:gradFill>
          <a:ln w="12700">
            <a:noFill/>
            <a:miter lim="800000"/>
            <a:headEnd/>
            <a:tailEnd/>
          </a:ln>
          <a:effectLst/>
        </p:spPr>
        <p:txBody>
          <a:bodyPr lIns="58522" tIns="29261" rIns="58522" bIns="29261" anchor="ctr"/>
          <a:lstStyle/>
          <a:p>
            <a:pPr algn="ctr">
              <a:defRPr/>
            </a:pPr>
            <a:r>
              <a:rPr lang="en-US" sz="2400">
                <a:solidFill>
                  <a:srgbClr val="000000"/>
                </a:solidFill>
                <a:effectLst>
                  <a:outerShdw blurRad="38100" dist="38100" dir="2700000" algn="tl">
                    <a:srgbClr val="FFFFFF"/>
                  </a:outerShdw>
                </a:effectLst>
              </a:rPr>
              <a:t>                             </a:t>
            </a:r>
          </a:p>
          <a:p>
            <a:pPr algn="ctr">
              <a:defRPr/>
            </a:pPr>
            <a:r>
              <a:rPr lang="en-US" sz="1100">
                <a:solidFill>
                  <a:srgbClr val="000000"/>
                </a:solidFill>
                <a:effectLst>
                  <a:outerShdw blurRad="38100" dist="38100" dir="2700000" algn="tl">
                    <a:srgbClr val="FFFFFF"/>
                  </a:outerShdw>
                </a:effectLst>
              </a:rPr>
              <a:t>(Service </a:t>
            </a:r>
          </a:p>
          <a:p>
            <a:pPr algn="ctr">
              <a:defRPr/>
            </a:pPr>
            <a:r>
              <a:rPr lang="en-US" sz="1100">
                <a:solidFill>
                  <a:srgbClr val="000000"/>
                </a:solidFill>
                <a:effectLst>
                  <a:outerShdw blurRad="38100" dist="38100" dir="2700000" algn="tl">
                    <a:srgbClr val="FFFFFF"/>
                  </a:outerShdw>
                </a:effectLst>
              </a:rPr>
              <a:t>Access </a:t>
            </a:r>
          </a:p>
          <a:p>
            <a:pPr algn="ctr">
              <a:defRPr/>
            </a:pPr>
            <a:r>
              <a:rPr lang="en-US" sz="1100">
                <a:solidFill>
                  <a:srgbClr val="000000"/>
                </a:solidFill>
                <a:effectLst>
                  <a:outerShdw blurRad="38100" dist="38100" dir="2700000" algn="tl">
                    <a:srgbClr val="FFFFFF"/>
                  </a:outerShdw>
                </a:effectLst>
              </a:rPr>
              <a:t>Provider)</a:t>
            </a:r>
          </a:p>
          <a:p>
            <a:pPr algn="ctr">
              <a:defRPr/>
            </a:pPr>
            <a:endParaRPr lang="en-US"/>
          </a:p>
        </p:txBody>
      </p:sp>
      <p:sp>
        <p:nvSpPr>
          <p:cNvPr id="47171" name="AutoShape 67"/>
          <p:cNvSpPr>
            <a:spLocks noChangeArrowheads="1"/>
          </p:cNvSpPr>
          <p:nvPr/>
        </p:nvSpPr>
        <p:spPr bwMode="auto">
          <a:xfrm rot="8217926">
            <a:off x="6985000" y="3249613"/>
            <a:ext cx="658813" cy="261937"/>
          </a:xfrm>
          <a:prstGeom prst="leftRightArrow">
            <a:avLst>
              <a:gd name="adj1" fmla="val 50000"/>
              <a:gd name="adj2" fmla="val 50303"/>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47172" name="AutoShape 68"/>
          <p:cNvSpPr>
            <a:spLocks noChangeArrowheads="1"/>
          </p:cNvSpPr>
          <p:nvPr/>
        </p:nvSpPr>
        <p:spPr bwMode="auto">
          <a:xfrm rot="2061260">
            <a:off x="7048500" y="4529138"/>
            <a:ext cx="838200" cy="223837"/>
          </a:xfrm>
          <a:prstGeom prst="leftRightArrow">
            <a:avLst>
              <a:gd name="adj1" fmla="val 50000"/>
              <a:gd name="adj2" fmla="val 74894"/>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47173" name="AutoShape 69"/>
          <p:cNvSpPr>
            <a:spLocks noChangeArrowheads="1"/>
          </p:cNvSpPr>
          <p:nvPr/>
        </p:nvSpPr>
        <p:spPr bwMode="auto">
          <a:xfrm rot="-1748365">
            <a:off x="7421563" y="3397250"/>
            <a:ext cx="747712" cy="261938"/>
          </a:xfrm>
          <a:prstGeom prst="leftRightArrow">
            <a:avLst>
              <a:gd name="adj1" fmla="val 50000"/>
              <a:gd name="adj2" fmla="val 57091"/>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47174" name="AutoShape 70"/>
          <p:cNvSpPr>
            <a:spLocks noChangeArrowheads="1"/>
          </p:cNvSpPr>
          <p:nvPr/>
        </p:nvSpPr>
        <p:spPr bwMode="auto">
          <a:xfrm rot="1866942">
            <a:off x="7418388" y="4251325"/>
            <a:ext cx="723900" cy="261938"/>
          </a:xfrm>
          <a:prstGeom prst="leftRightArrow">
            <a:avLst>
              <a:gd name="adj1" fmla="val 50000"/>
              <a:gd name="adj2" fmla="val 55273"/>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47175" name="AutoShape 71"/>
          <p:cNvSpPr>
            <a:spLocks noChangeArrowheads="1"/>
          </p:cNvSpPr>
          <p:nvPr/>
        </p:nvSpPr>
        <p:spPr bwMode="auto">
          <a:xfrm>
            <a:off x="5410200" y="3857625"/>
            <a:ext cx="1104900" cy="261938"/>
          </a:xfrm>
          <a:prstGeom prst="leftRightArrow">
            <a:avLst>
              <a:gd name="adj1" fmla="val 50000"/>
              <a:gd name="adj2" fmla="val 84363"/>
            </a:avLst>
          </a:prstGeom>
          <a:gradFill rotWithShape="1">
            <a:gsLst>
              <a:gs pos="0">
                <a:srgbClr val="FFFF00"/>
              </a:gs>
              <a:gs pos="100000">
                <a:srgbClr val="767600"/>
              </a:gs>
            </a:gsLst>
            <a:lin ang="5400000" scaled="1"/>
          </a:gradFill>
          <a:ln w="50800">
            <a:solidFill>
              <a:srgbClr val="000000"/>
            </a:solidFill>
            <a:miter lim="800000"/>
            <a:headEnd/>
            <a:tailEnd/>
          </a:ln>
        </p:spPr>
        <p:txBody>
          <a:bodyPr anchor="ctr"/>
          <a:lstStyle/>
          <a:p>
            <a:endParaRPr lang="en-IN"/>
          </a:p>
        </p:txBody>
      </p:sp>
      <p:sp>
        <p:nvSpPr>
          <p:cNvPr id="47176" name="Text Box 72"/>
          <p:cNvSpPr txBox="1">
            <a:spLocks noChangeArrowheads="1"/>
          </p:cNvSpPr>
          <p:nvPr/>
        </p:nvSpPr>
        <p:spPr bwMode="auto">
          <a:xfrm>
            <a:off x="5448300" y="3521075"/>
            <a:ext cx="990600" cy="336550"/>
          </a:xfrm>
          <a:prstGeom prst="rect">
            <a:avLst/>
          </a:prstGeom>
          <a:noFill/>
          <a:ln w="34925">
            <a:noFill/>
            <a:prstDash val="sysDot"/>
            <a:miter lim="800000"/>
            <a:headEnd/>
            <a:tailEnd/>
          </a:ln>
        </p:spPr>
        <p:txBody>
          <a:bodyPr lIns="58522" tIns="29261" rIns="58522" bIns="29261" anchorCtr="1"/>
          <a:lstStyle/>
          <a:p>
            <a:r>
              <a:rPr lang="en-US" sz="700">
                <a:solidFill>
                  <a:srgbClr val="000000"/>
                </a:solidFill>
              </a:rPr>
              <a:t>Standards Based Communication</a:t>
            </a:r>
            <a:endParaRPr lang="en-US"/>
          </a:p>
        </p:txBody>
      </p:sp>
      <p:sp>
        <p:nvSpPr>
          <p:cNvPr id="47177" name="Text Box 73"/>
          <p:cNvSpPr txBox="1">
            <a:spLocks noChangeArrowheads="1"/>
          </p:cNvSpPr>
          <p:nvPr/>
        </p:nvSpPr>
        <p:spPr bwMode="auto">
          <a:xfrm>
            <a:off x="5486400" y="4416425"/>
            <a:ext cx="990600" cy="336550"/>
          </a:xfrm>
          <a:prstGeom prst="rect">
            <a:avLst/>
          </a:prstGeom>
          <a:noFill/>
          <a:ln w="34925">
            <a:noFill/>
            <a:prstDash val="sysDot"/>
            <a:miter lim="800000"/>
            <a:headEnd/>
            <a:tailEnd/>
          </a:ln>
        </p:spPr>
        <p:txBody>
          <a:bodyPr lIns="58522" tIns="29261" rIns="58522" bIns="29261" anchorCtr="1"/>
          <a:lstStyle/>
          <a:p>
            <a:r>
              <a:rPr lang="en-US" sz="700">
                <a:solidFill>
                  <a:srgbClr val="000000"/>
                </a:solidFill>
              </a:rPr>
              <a:t>Standards Based Communication</a:t>
            </a:r>
            <a:endParaRPr lang="en-US"/>
          </a:p>
        </p:txBody>
      </p:sp>
      <p:sp>
        <p:nvSpPr>
          <p:cNvPr id="47178" name="Text Box 74"/>
          <p:cNvSpPr txBox="1">
            <a:spLocks noChangeArrowheads="1"/>
          </p:cNvSpPr>
          <p:nvPr/>
        </p:nvSpPr>
        <p:spPr bwMode="auto">
          <a:xfrm>
            <a:off x="6324600" y="3073400"/>
            <a:ext cx="990600" cy="336550"/>
          </a:xfrm>
          <a:prstGeom prst="rect">
            <a:avLst/>
          </a:prstGeom>
          <a:noFill/>
          <a:ln w="34925">
            <a:noFill/>
            <a:prstDash val="sysDot"/>
            <a:miter lim="800000"/>
            <a:headEnd/>
            <a:tailEnd/>
          </a:ln>
        </p:spPr>
        <p:txBody>
          <a:bodyPr lIns="58522" tIns="29261" rIns="58522" bIns="29261" anchorCtr="1"/>
          <a:lstStyle/>
          <a:p>
            <a:r>
              <a:rPr lang="en-US" sz="700">
                <a:solidFill>
                  <a:srgbClr val="000000"/>
                </a:solidFill>
              </a:rPr>
              <a:t>Standards Based Communication</a:t>
            </a:r>
            <a:endParaRPr lang="en-US"/>
          </a:p>
        </p:txBody>
      </p:sp>
      <p:sp>
        <p:nvSpPr>
          <p:cNvPr id="47179" name="Text Box 75"/>
          <p:cNvSpPr txBox="1">
            <a:spLocks noChangeArrowheads="1"/>
          </p:cNvSpPr>
          <p:nvPr/>
        </p:nvSpPr>
        <p:spPr bwMode="auto">
          <a:xfrm>
            <a:off x="7505700" y="3802063"/>
            <a:ext cx="990600" cy="334962"/>
          </a:xfrm>
          <a:prstGeom prst="rect">
            <a:avLst/>
          </a:prstGeom>
          <a:noFill/>
          <a:ln w="34925">
            <a:noFill/>
            <a:prstDash val="sysDot"/>
            <a:miter lim="800000"/>
            <a:headEnd/>
            <a:tailEnd/>
          </a:ln>
        </p:spPr>
        <p:txBody>
          <a:bodyPr lIns="58522" tIns="29261" rIns="58522" bIns="29261" anchorCtr="1"/>
          <a:lstStyle/>
          <a:p>
            <a:r>
              <a:rPr lang="en-US" sz="700">
                <a:solidFill>
                  <a:srgbClr val="000000"/>
                </a:solidFill>
              </a:rPr>
              <a:t>Standards Based Communication</a:t>
            </a:r>
            <a:endParaRPr lang="en-US"/>
          </a:p>
        </p:txBody>
      </p:sp>
      <p:sp>
        <p:nvSpPr>
          <p:cNvPr id="47180" name="Text Box 76"/>
          <p:cNvSpPr txBox="1">
            <a:spLocks noChangeArrowheads="1"/>
          </p:cNvSpPr>
          <p:nvPr/>
        </p:nvSpPr>
        <p:spPr bwMode="auto">
          <a:xfrm>
            <a:off x="6438900" y="4529138"/>
            <a:ext cx="990600" cy="334962"/>
          </a:xfrm>
          <a:prstGeom prst="rect">
            <a:avLst/>
          </a:prstGeom>
          <a:noFill/>
          <a:ln w="34925">
            <a:noFill/>
            <a:prstDash val="sysDot"/>
            <a:miter lim="800000"/>
            <a:headEnd/>
            <a:tailEnd/>
          </a:ln>
        </p:spPr>
        <p:txBody>
          <a:bodyPr lIns="58522" tIns="29261" rIns="58522" bIns="29261" anchorCtr="1"/>
          <a:lstStyle/>
          <a:p>
            <a:r>
              <a:rPr lang="en-US" sz="700">
                <a:solidFill>
                  <a:srgbClr val="000000"/>
                </a:solidFill>
              </a:rPr>
              <a:t>Standards Based Communication</a:t>
            </a:r>
            <a:endParaRPr lang="en-US"/>
          </a:p>
        </p:txBody>
      </p:sp>
      <p:sp>
        <p:nvSpPr>
          <p:cNvPr id="47181" name="AutoShape 77"/>
          <p:cNvSpPr>
            <a:spLocks noChangeArrowheads="1"/>
          </p:cNvSpPr>
          <p:nvPr/>
        </p:nvSpPr>
        <p:spPr bwMode="auto">
          <a:xfrm rot="-1748365">
            <a:off x="6172200" y="4343400"/>
            <a:ext cx="747713" cy="261938"/>
          </a:xfrm>
          <a:prstGeom prst="leftRightArrow">
            <a:avLst>
              <a:gd name="adj1" fmla="val 50000"/>
              <a:gd name="adj2" fmla="val 57091"/>
            </a:avLst>
          </a:prstGeom>
          <a:gradFill rotWithShape="0">
            <a:gsLst>
              <a:gs pos="0">
                <a:srgbClr val="FF0000"/>
              </a:gs>
              <a:gs pos="100000">
                <a:srgbClr val="760000"/>
              </a:gs>
            </a:gsLst>
            <a:lin ang="2700000" scaled="1"/>
          </a:gradFill>
          <a:ln w="50800">
            <a:solidFill>
              <a:srgbClr val="000000"/>
            </a:solidFill>
            <a:miter lim="800000"/>
            <a:headEnd/>
            <a:tailEnd/>
          </a:ln>
        </p:spPr>
        <p:txBody>
          <a:bodyPr anchor="ctr"/>
          <a:lstStyle/>
          <a:p>
            <a:endParaRPr lang="en-IN"/>
          </a:p>
        </p:txBody>
      </p:sp>
      <p:sp>
        <p:nvSpPr>
          <p:cNvPr id="79" name="Rectangle 2"/>
          <p:cNvSpPr>
            <a:spLocks noGrp="1" noChangeArrowheads="1"/>
          </p:cNvSpPr>
          <p:nvPr>
            <p:ph type="title"/>
          </p:nvPr>
        </p:nvSpPr>
        <p:spPr>
          <a:xfrm>
            <a:off x="0" y="0"/>
            <a:ext cx="9144000" cy="762000"/>
          </a:xfrm>
        </p:spPr>
        <p:txBody>
          <a:bodyPr rtlCol="0">
            <a:normAutofit/>
          </a:bodyPr>
          <a:lstStyle/>
          <a:p>
            <a:pPr algn="l" eaLnBrk="1" fontAlgn="auto" hangingPunct="1">
              <a:spcAft>
                <a:spcPts val="0"/>
              </a:spcAft>
              <a:defRPr/>
            </a:pPr>
            <a:r>
              <a:rPr lang="en-US" sz="3600" b="1" dirty="0" smtClean="0"/>
              <a:t>Role of NSDG / SSDG as a Hub</a:t>
            </a:r>
            <a:endParaRPr lang="en-US" sz="2800" b="1" dirty="0" smtClean="0"/>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idx="4294967295"/>
          </p:nvPr>
        </p:nvSpPr>
        <p:spPr>
          <a:xfrm>
            <a:off x="0" y="0"/>
            <a:ext cx="9105900" cy="685800"/>
          </a:xfrm>
        </p:spPr>
        <p:txBody>
          <a:bodyPr/>
          <a:lstStyle/>
          <a:p>
            <a:pPr algn="l"/>
            <a:r>
              <a:rPr lang="en-US" sz="3600" b="1" dirty="0" smtClean="0"/>
              <a:t>What does NSDG / SSDG offer</a:t>
            </a:r>
            <a:endParaRPr lang="en-IN" sz="3600" b="1" dirty="0" smtClean="0"/>
          </a:p>
        </p:txBody>
      </p:sp>
      <p:sp>
        <p:nvSpPr>
          <p:cNvPr id="3" name="Content Placeholder 2"/>
          <p:cNvSpPr>
            <a:spLocks noGrp="1"/>
          </p:cNvSpPr>
          <p:nvPr>
            <p:ph idx="4294967295"/>
          </p:nvPr>
        </p:nvSpPr>
        <p:spPr>
          <a:xfrm>
            <a:off x="457200" y="1295400"/>
            <a:ext cx="8229600" cy="5181600"/>
          </a:xfrm>
        </p:spPr>
        <p:txBody>
          <a:bodyPr>
            <a:normAutofit/>
          </a:bodyPr>
          <a:lstStyle/>
          <a:p>
            <a:pPr>
              <a:lnSpc>
                <a:spcPct val="80000"/>
              </a:lnSpc>
              <a:defRPr/>
            </a:pPr>
            <a:r>
              <a:rPr lang="en-US" sz="2500" dirty="0" smtClean="0"/>
              <a:t>Gateway separates/decouples/shields the backend from the frontend</a:t>
            </a:r>
          </a:p>
          <a:p>
            <a:pPr>
              <a:lnSpc>
                <a:spcPct val="80000"/>
              </a:lnSpc>
              <a:buNone/>
              <a:defRPr/>
            </a:pPr>
            <a:endParaRPr lang="en-IN" sz="2500" dirty="0" smtClean="0"/>
          </a:p>
          <a:p>
            <a:pPr lvl="1">
              <a:lnSpc>
                <a:spcPct val="80000"/>
              </a:lnSpc>
              <a:defRPr/>
            </a:pPr>
            <a:r>
              <a:rPr lang="en-US" sz="2200" dirty="0" smtClean="0"/>
              <a:t> Security – single external interface</a:t>
            </a:r>
            <a:endParaRPr lang="en-IN" sz="2200" dirty="0" smtClean="0"/>
          </a:p>
          <a:p>
            <a:pPr lvl="1">
              <a:lnSpc>
                <a:spcPct val="80000"/>
              </a:lnSpc>
              <a:defRPr/>
            </a:pPr>
            <a:r>
              <a:rPr lang="en-US" sz="2200" dirty="0" smtClean="0"/>
              <a:t> Joined Up/ Integrated / Value added services by various players </a:t>
            </a:r>
            <a:endParaRPr lang="en-IN" sz="2200" dirty="0" smtClean="0"/>
          </a:p>
          <a:p>
            <a:pPr lvl="1">
              <a:lnSpc>
                <a:spcPct val="80000"/>
              </a:lnSpc>
              <a:defRPr/>
            </a:pPr>
            <a:r>
              <a:rPr lang="en-US" sz="2200" dirty="0" smtClean="0"/>
              <a:t> Verification services invoked from front end  =&gt; reduced overload on the backend</a:t>
            </a:r>
            <a:endParaRPr lang="en-IN" sz="2200" dirty="0" smtClean="0"/>
          </a:p>
          <a:p>
            <a:pPr lvl="1">
              <a:lnSpc>
                <a:spcPct val="80000"/>
              </a:lnSpc>
              <a:defRPr/>
            </a:pPr>
            <a:r>
              <a:rPr lang="en-US" sz="2200" dirty="0" smtClean="0"/>
              <a:t> Works as a catalyst in ensuring adherence to Standards </a:t>
            </a:r>
            <a:r>
              <a:rPr lang="en-US" sz="2000" dirty="0" smtClean="0">
                <a:latin typeface="+mj-lt"/>
              </a:rPr>
              <a:t>(IIS/IIP </a:t>
            </a:r>
            <a:r>
              <a:rPr lang="en-US" sz="2000" dirty="0" smtClean="0">
                <a:solidFill>
                  <a:srgbClr val="0033CC"/>
                </a:solidFill>
                <a:latin typeface="+mj-lt"/>
              </a:rPr>
              <a:t>e-Gov standards</a:t>
            </a:r>
            <a:r>
              <a:rPr lang="en-US" sz="2000" dirty="0" smtClean="0">
                <a:latin typeface="+mj-lt"/>
              </a:rPr>
              <a:t> based on </a:t>
            </a:r>
            <a:r>
              <a:rPr lang="en-US" sz="2000" dirty="0" smtClean="0">
                <a:solidFill>
                  <a:srgbClr val="0033CC"/>
                </a:solidFill>
                <a:latin typeface="+mj-lt"/>
              </a:rPr>
              <a:t>XML &amp; SOAP</a:t>
            </a:r>
          </a:p>
          <a:p>
            <a:pPr lvl="1">
              <a:lnSpc>
                <a:spcPct val="80000"/>
              </a:lnSpc>
              <a:defRPr/>
            </a:pPr>
            <a:r>
              <a:rPr lang="en-US" sz="2200" dirty="0" smtClean="0"/>
              <a:t>Each department service to manage one interface for ‘n’ clients</a:t>
            </a:r>
          </a:p>
          <a:p>
            <a:pPr lvl="1">
              <a:lnSpc>
                <a:spcPct val="80000"/>
              </a:lnSpc>
              <a:buNone/>
              <a:defRPr/>
            </a:pPr>
            <a:r>
              <a:rPr lang="en-IN" sz="2200" dirty="0" smtClean="0"/>
              <a:t> </a:t>
            </a:r>
          </a:p>
          <a:p>
            <a:pPr>
              <a:lnSpc>
                <a:spcPct val="80000"/>
              </a:lnSpc>
              <a:defRPr/>
            </a:pPr>
            <a:r>
              <a:rPr lang="en-US" sz="2500" dirty="0" smtClean="0"/>
              <a:t>Backend workflow can evolve gradually</a:t>
            </a:r>
          </a:p>
          <a:p>
            <a:pPr>
              <a:lnSpc>
                <a:spcPct val="80000"/>
              </a:lnSpc>
              <a:defRPr/>
            </a:pPr>
            <a:r>
              <a:rPr lang="en-US" sz="2500" dirty="0" smtClean="0"/>
              <a:t>Legacy applications join the SOA with minimum effort</a:t>
            </a:r>
          </a:p>
          <a:p>
            <a:pPr marL="342900" lvl="1" indent="-342900">
              <a:lnSpc>
                <a:spcPct val="80000"/>
              </a:lnSpc>
              <a:buFont typeface="Arial" pitchFamily="34" charset="0"/>
              <a:buChar char="•"/>
              <a:defRPr/>
            </a:pPr>
            <a:r>
              <a:rPr lang="en-US" sz="2400" dirty="0" smtClean="0"/>
              <a:t>Multiple Delivery Channels : Easy provisioning of services through various delivery channels seamlessly. </a:t>
            </a:r>
          </a:p>
          <a:p>
            <a:pPr>
              <a:lnSpc>
                <a:spcPct val="80000"/>
              </a:lnSpc>
              <a:defRPr/>
            </a:pPr>
            <a:endParaRPr lang="en-US" sz="2500" dirty="0" smtClean="0"/>
          </a:p>
          <a:p>
            <a:pPr>
              <a:lnSpc>
                <a:spcPct val="80000"/>
              </a:lnSpc>
              <a:defRPr/>
            </a:pPr>
            <a:endParaRPr lang="en-US" sz="2500" dirty="0" smtClean="0"/>
          </a:p>
          <a:p>
            <a:pPr>
              <a:lnSpc>
                <a:spcPct val="80000"/>
              </a:lnSpc>
              <a:defRPr/>
            </a:pPr>
            <a:endParaRPr lang="en-IN" sz="2500" dirty="0" smtClean="0"/>
          </a:p>
          <a:p>
            <a:pPr>
              <a:lnSpc>
                <a:spcPct val="80000"/>
              </a:lnSpc>
              <a:defRPr/>
            </a:pPr>
            <a:endParaRPr lang="en-IN" sz="26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2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2000" fill="hold"/>
                                        <p:tgtEl>
                                          <p:spTgt spid="3">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20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2" dur="2000" fill="hold"/>
                                        <p:tgtEl>
                                          <p:spTgt spid="3">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2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2000" fill="hold"/>
                                        <p:tgtEl>
                                          <p:spTgt spid="3">
                                            <p:txEl>
                                              <p:pRg st="5" end="5"/>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20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2000" fill="hold"/>
                                        <p:tgtEl>
                                          <p:spTgt spid="3">
                                            <p:txEl>
                                              <p:pRg st="6" end="6"/>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20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4" dur="2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20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0" dur="2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additive="base">
                                        <p:cTn id="45" dur="20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6" dur="2000" fill="hold"/>
                                        <p:tgtEl>
                                          <p:spTgt spid="3">
                                            <p:txEl>
                                              <p:pRg st="9" end="9"/>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
                                            <p:txEl>
                                              <p:pRg st="10" end="10"/>
                                            </p:txEl>
                                          </p:spTgt>
                                        </p:tgtEl>
                                        <p:attrNameLst>
                                          <p:attrName>style.visibility</p:attrName>
                                        </p:attrNameLst>
                                      </p:cBhvr>
                                      <p:to>
                                        <p:strVal val="visible"/>
                                      </p:to>
                                    </p:set>
                                    <p:anim calcmode="lin" valueType="num">
                                      <p:cBhvr additive="base">
                                        <p:cTn id="49" dur="20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0" dur="20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2"/>
          </p:nvPr>
        </p:nvSpPr>
        <p:spPr>
          <a:xfrm>
            <a:off x="457200" y="6356350"/>
            <a:ext cx="2133600" cy="365125"/>
          </a:xfrm>
        </p:spPr>
        <p:txBody>
          <a:bodyPr/>
          <a:lstStyle/>
          <a:p>
            <a:pPr algn="l">
              <a:defRPr/>
            </a:pPr>
            <a:fld id="{5664E7E5-2F22-4493-AF96-433C4A3C1D99}" type="slidenum">
              <a:rPr lang="en-US"/>
              <a:pPr algn="l">
                <a:defRPr/>
              </a:pPr>
              <a:t>85</a:t>
            </a:fld>
            <a:endParaRPr lang="en-US"/>
          </a:p>
        </p:txBody>
      </p:sp>
      <p:sp>
        <p:nvSpPr>
          <p:cNvPr id="7171" name="Rectangle 3"/>
          <p:cNvSpPr>
            <a:spLocks noGrp="1" noChangeArrowheads="1"/>
          </p:cNvSpPr>
          <p:nvPr>
            <p:ph type="body" idx="1"/>
          </p:nvPr>
        </p:nvSpPr>
        <p:spPr>
          <a:xfrm>
            <a:off x="228600" y="381000"/>
            <a:ext cx="8763000" cy="5867400"/>
          </a:xfrm>
        </p:spPr>
        <p:txBody>
          <a:bodyPr/>
          <a:lstStyle/>
          <a:p>
            <a:pPr eaLnBrk="1" hangingPunct="1">
              <a:lnSpc>
                <a:spcPct val="90000"/>
              </a:lnSpc>
              <a:buFontTx/>
              <a:buNone/>
            </a:pPr>
            <a:r>
              <a:rPr lang="en-GB" sz="2400" b="1" i="1" dirty="0" smtClean="0">
                <a:solidFill>
                  <a:srgbClr val="000000"/>
                </a:solidFill>
                <a:latin typeface="Helv"/>
              </a:rPr>
              <a:t>Acting as a </a:t>
            </a:r>
            <a:r>
              <a:rPr lang="en-GB" sz="2400" b="1" i="1" dirty="0" smtClean="0">
                <a:solidFill>
                  <a:srgbClr val="0033CC"/>
                </a:solidFill>
                <a:latin typeface="Helv"/>
              </a:rPr>
              <a:t>nerve centre</a:t>
            </a:r>
            <a:r>
              <a:rPr lang="en-US" sz="2400" b="1" i="1" dirty="0" smtClean="0">
                <a:solidFill>
                  <a:srgbClr val="0033CC"/>
                </a:solidFill>
                <a:latin typeface="Helv"/>
              </a:rPr>
              <a:t>, </a:t>
            </a:r>
            <a:r>
              <a:rPr lang="en-US" sz="2400" b="1" i="1" dirty="0" smtClean="0">
                <a:latin typeface="Helv"/>
              </a:rPr>
              <a:t>other benefits include:</a:t>
            </a:r>
          </a:p>
          <a:p>
            <a:pPr eaLnBrk="1" hangingPunct="1">
              <a:lnSpc>
                <a:spcPct val="90000"/>
              </a:lnSpc>
              <a:buFontTx/>
              <a:buNone/>
            </a:pPr>
            <a:r>
              <a:rPr lang="en-GB" sz="2400" dirty="0" smtClean="0">
                <a:solidFill>
                  <a:srgbClr val="000000"/>
                </a:solidFill>
                <a:latin typeface="Helv"/>
              </a:rPr>
              <a:t> </a:t>
            </a:r>
            <a:endParaRPr lang="en-US" sz="2400" dirty="0" smtClean="0">
              <a:solidFill>
                <a:srgbClr val="000000"/>
              </a:solidFill>
              <a:latin typeface="Helv"/>
            </a:endParaRPr>
          </a:p>
          <a:p>
            <a:pPr eaLnBrk="1" hangingPunct="1">
              <a:lnSpc>
                <a:spcPct val="90000"/>
              </a:lnSpc>
            </a:pPr>
            <a:r>
              <a:rPr lang="en-GB" sz="2000" dirty="0" smtClean="0">
                <a:solidFill>
                  <a:srgbClr val="000000"/>
                </a:solidFill>
                <a:latin typeface="Helv"/>
              </a:rPr>
              <a:t>Handle</a:t>
            </a:r>
            <a:r>
              <a:rPr lang="en-US" sz="2000" dirty="0" smtClean="0">
                <a:solidFill>
                  <a:srgbClr val="000000"/>
                </a:solidFill>
                <a:latin typeface="Helv"/>
              </a:rPr>
              <a:t>s</a:t>
            </a:r>
            <a:r>
              <a:rPr lang="en-GB" sz="2000" dirty="0" smtClean="0">
                <a:solidFill>
                  <a:srgbClr val="000000"/>
                </a:solidFill>
                <a:latin typeface="Helv"/>
              </a:rPr>
              <a:t> </a:t>
            </a:r>
            <a:r>
              <a:rPr lang="en-GB" sz="2000" dirty="0" smtClean="0">
                <a:solidFill>
                  <a:srgbClr val="0033CC"/>
                </a:solidFill>
                <a:latin typeface="Helv"/>
              </a:rPr>
              <a:t>large number of transactions</a:t>
            </a:r>
            <a:r>
              <a:rPr lang="en-GB" sz="2000" dirty="0" smtClean="0">
                <a:solidFill>
                  <a:srgbClr val="000000"/>
                </a:solidFill>
                <a:latin typeface="Helv"/>
              </a:rPr>
              <a:t>;</a:t>
            </a:r>
            <a:endParaRPr lang="en-US" sz="2000" dirty="0" smtClean="0">
              <a:solidFill>
                <a:srgbClr val="000000"/>
              </a:solidFill>
              <a:latin typeface="Helv"/>
            </a:endParaRPr>
          </a:p>
          <a:p>
            <a:pPr eaLnBrk="1" hangingPunct="1">
              <a:lnSpc>
                <a:spcPct val="90000"/>
              </a:lnSpc>
            </a:pPr>
            <a:r>
              <a:rPr lang="en-US" sz="2000" dirty="0" smtClean="0">
                <a:solidFill>
                  <a:srgbClr val="0033CC"/>
                </a:solidFill>
                <a:latin typeface="Helv"/>
              </a:rPr>
              <a:t>Government Control</a:t>
            </a:r>
            <a:r>
              <a:rPr lang="en-US" sz="2000" dirty="0" smtClean="0">
                <a:latin typeface="Helv"/>
              </a:rPr>
              <a:t> through complete </a:t>
            </a:r>
            <a:r>
              <a:rPr lang="en-US" sz="2000" dirty="0" smtClean="0">
                <a:solidFill>
                  <a:srgbClr val="0033CC"/>
                </a:solidFill>
                <a:latin typeface="Helv"/>
              </a:rPr>
              <a:t>audit logs</a:t>
            </a:r>
            <a:r>
              <a:rPr lang="en-US" sz="2000" dirty="0" smtClean="0">
                <a:latin typeface="Helv"/>
              </a:rPr>
              <a:t> &amp; </a:t>
            </a:r>
            <a:r>
              <a:rPr lang="en-US" sz="2000" dirty="0" smtClean="0">
                <a:solidFill>
                  <a:srgbClr val="0033CC"/>
                </a:solidFill>
                <a:latin typeface="Helv"/>
              </a:rPr>
              <a:t>time stamping</a:t>
            </a:r>
            <a:r>
              <a:rPr lang="en-US" sz="2000" dirty="0" smtClean="0">
                <a:latin typeface="Helv"/>
              </a:rPr>
              <a:t> of transactions</a:t>
            </a:r>
          </a:p>
          <a:p>
            <a:pPr eaLnBrk="1" hangingPunct="1">
              <a:lnSpc>
                <a:spcPct val="90000"/>
              </a:lnSpc>
              <a:spcBef>
                <a:spcPct val="0"/>
              </a:spcBef>
            </a:pPr>
            <a:r>
              <a:rPr lang="en-US" sz="2000" dirty="0" smtClean="0">
                <a:latin typeface="Helv"/>
              </a:rPr>
              <a:t>Protects the SP from the Internet Traffic load (Status query, peak filing etc)</a:t>
            </a:r>
          </a:p>
          <a:p>
            <a:pPr eaLnBrk="1" hangingPunct="1">
              <a:lnSpc>
                <a:spcPct val="90000"/>
              </a:lnSpc>
              <a:spcBef>
                <a:spcPct val="0"/>
              </a:spcBef>
            </a:pPr>
            <a:r>
              <a:rPr lang="en-US" sz="2000" dirty="0" smtClean="0">
                <a:latin typeface="Helv"/>
              </a:rPr>
              <a:t>envisaged as a </a:t>
            </a:r>
            <a:r>
              <a:rPr lang="en-US" sz="2000" dirty="0" smtClean="0">
                <a:solidFill>
                  <a:srgbClr val="0033CC"/>
                </a:solidFill>
                <a:latin typeface="Helv"/>
              </a:rPr>
              <a:t>cluster at the National level</a:t>
            </a:r>
            <a:r>
              <a:rPr lang="en-US" sz="2000" dirty="0" smtClean="0">
                <a:latin typeface="Helv"/>
              </a:rPr>
              <a:t> &amp; SDCs </a:t>
            </a:r>
          </a:p>
          <a:p>
            <a:pPr eaLnBrk="1" hangingPunct="1">
              <a:lnSpc>
                <a:spcPct val="90000"/>
              </a:lnSpc>
              <a:spcBef>
                <a:spcPct val="0"/>
              </a:spcBef>
              <a:buNone/>
            </a:pPr>
            <a:endParaRPr lang="en-US" sz="2000" dirty="0" smtClean="0">
              <a:latin typeface="Helv"/>
            </a:endParaRPr>
          </a:p>
          <a:p>
            <a:pPr lvl="1">
              <a:defRPr/>
            </a:pPr>
            <a:r>
              <a:rPr lang="en-US" sz="2000" dirty="0" smtClean="0"/>
              <a:t>First of its own kind to enable standards based inter gateway communication thereby facilitating</a:t>
            </a:r>
          </a:p>
          <a:p>
            <a:pPr lvl="2">
              <a:defRPr/>
            </a:pPr>
            <a:r>
              <a:rPr lang="en-US" sz="1800" dirty="0" smtClean="0"/>
              <a:t>Register once, use anywhere</a:t>
            </a:r>
          </a:p>
          <a:p>
            <a:pPr lvl="2">
              <a:defRPr/>
            </a:pPr>
            <a:r>
              <a:rPr lang="en-US" sz="1800" dirty="0" smtClean="0"/>
              <a:t>Service delivery to any SAP from any SP irrespective of which different Gateways they are registered with</a:t>
            </a:r>
          </a:p>
          <a:p>
            <a:pPr eaLnBrk="1" hangingPunct="1">
              <a:lnSpc>
                <a:spcPct val="90000"/>
              </a:lnSpc>
              <a:spcBef>
                <a:spcPct val="0"/>
              </a:spcBef>
            </a:pPr>
            <a:endParaRPr lang="en-US" sz="1800" dirty="0" smtClean="0">
              <a:latin typeface="Helv"/>
            </a:endParaRPr>
          </a:p>
          <a:p>
            <a:pPr eaLnBrk="1" hangingPunct="1">
              <a:lnSpc>
                <a:spcPct val="90000"/>
              </a:lnSpc>
            </a:pPr>
            <a:r>
              <a:rPr lang="en-US" sz="2000" dirty="0" smtClean="0">
                <a:solidFill>
                  <a:srgbClr val="0033CC"/>
                </a:solidFill>
                <a:latin typeface="Helv"/>
              </a:rPr>
              <a:t>Shared </a:t>
            </a:r>
            <a:r>
              <a:rPr lang="en-US" sz="2000" dirty="0" smtClean="0">
                <a:latin typeface="Helv"/>
              </a:rPr>
              <a:t>services (Authentication, Mobile Services like SMS, e-Payment services, Verification services like PAN, UID)</a:t>
            </a:r>
            <a:endParaRPr lang="en-GB" sz="2000" dirty="0" smtClean="0">
              <a:latin typeface="Helv"/>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4"/>
          <p:cNvSpPr>
            <a:spLocks noGrp="1" noChangeArrowheads="1"/>
          </p:cNvSpPr>
          <p:nvPr>
            <p:ph type="ctrTitle"/>
          </p:nvPr>
        </p:nvSpPr>
        <p:spPr>
          <a:xfrm>
            <a:off x="685800" y="1828800"/>
            <a:ext cx="7772400" cy="2460625"/>
          </a:xfrm>
        </p:spPr>
        <p:txBody>
          <a:bodyPr/>
          <a:lstStyle/>
          <a:p>
            <a:pPr eaLnBrk="1" hangingPunct="1"/>
            <a:r>
              <a:rPr lang="en-US" sz="4000" b="1" dirty="0" smtClean="0"/>
              <a:t>Positioning NSDG / SSDG in </a:t>
            </a:r>
            <a:br>
              <a:rPr lang="en-US" sz="4000" b="1" dirty="0" smtClean="0"/>
            </a:br>
            <a:r>
              <a:rPr lang="en-US" sz="4000" b="1" dirty="0" smtClean="0"/>
              <a:t>various </a:t>
            </a:r>
            <a:r>
              <a:rPr lang="en-US" sz="4000" b="1" dirty="0" err="1" smtClean="0"/>
              <a:t>eGov</a:t>
            </a:r>
            <a:r>
              <a:rPr lang="en-US" sz="4000" b="1" dirty="0" smtClean="0"/>
              <a:t> Projects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8" name="Rectangle 2"/>
          <p:cNvSpPr>
            <a:spLocks noGrp="1" noChangeArrowheads="1"/>
          </p:cNvSpPr>
          <p:nvPr>
            <p:ph type="title" idx="4294967295"/>
          </p:nvPr>
        </p:nvSpPr>
        <p:spPr>
          <a:xfrm>
            <a:off x="0" y="0"/>
            <a:ext cx="9144000" cy="1028700"/>
          </a:xfrm>
          <a:solidFill>
            <a:srgbClr val="1A75C8"/>
          </a:solidFill>
        </p:spPr>
        <p:txBody>
          <a:bodyPr/>
          <a:lstStyle/>
          <a:p>
            <a:pPr>
              <a:defRPr/>
            </a:pPr>
            <a:r>
              <a:rPr lang="en-US" sz="3200" b="1" dirty="0" smtClean="0"/>
              <a:t>Services Integrated with NSDG</a:t>
            </a:r>
            <a:endParaRPr lang="en-US" sz="3200" b="1" dirty="0" smtClean="0">
              <a:effectLst>
                <a:outerShdw blurRad="38100" dist="38100" dir="2700000" algn="tl">
                  <a:srgbClr val="000000"/>
                </a:outerShdw>
              </a:effectLst>
            </a:endParaRPr>
          </a:p>
        </p:txBody>
      </p:sp>
      <p:sp>
        <p:nvSpPr>
          <p:cNvPr id="10243" name="Text Box 8"/>
          <p:cNvSpPr txBox="1">
            <a:spLocks noChangeArrowheads="1"/>
          </p:cNvSpPr>
          <p:nvPr/>
        </p:nvSpPr>
        <p:spPr bwMode="auto">
          <a:xfrm>
            <a:off x="336550" y="1427163"/>
            <a:ext cx="8421688" cy="6370637"/>
          </a:xfrm>
          <a:prstGeom prst="rect">
            <a:avLst/>
          </a:prstGeom>
          <a:noFill/>
          <a:ln>
            <a:noFill/>
          </a:ln>
          <a:effectLst/>
          <a:extLst>
            <a:ext uri="{909E8E84-426E-40DD-AFC4-6F175D3DCCD1}"/>
            <a:ext uri="{91240B29-F687-4F45-9708-019B960494DF}"/>
            <a:ext uri="{AF507438-7753-43E0-B8FC-AC1667EBCBE1}"/>
          </a:extLst>
        </p:spPr>
        <p:txBody>
          <a:bodyPr>
            <a:spAutoFit/>
          </a:bodyPr>
          <a:lstStyle>
            <a:lvl1pPr eaLnBrk="0" hangingPunct="0">
              <a:defRPr sz="4000">
                <a:solidFill>
                  <a:schemeClr val="bg1"/>
                </a:solidFill>
                <a:latin typeface="Garamond" pitchFamily="18" charset="0"/>
                <a:ea typeface="ＭＳ Ｐゴシック" pitchFamily="34" charset="-128"/>
              </a:defRPr>
            </a:lvl1pPr>
            <a:lvl2pPr marL="742950" indent="-285750" eaLnBrk="0" hangingPunct="0">
              <a:defRPr sz="4000">
                <a:solidFill>
                  <a:schemeClr val="bg1"/>
                </a:solidFill>
                <a:latin typeface="Garamond" pitchFamily="18" charset="0"/>
                <a:ea typeface="ＭＳ Ｐゴシック" pitchFamily="34" charset="-128"/>
              </a:defRPr>
            </a:lvl2pPr>
            <a:lvl3pPr marL="1143000" indent="-228600" eaLnBrk="0" hangingPunct="0">
              <a:defRPr sz="4000">
                <a:solidFill>
                  <a:schemeClr val="bg1"/>
                </a:solidFill>
                <a:latin typeface="Garamond" pitchFamily="18" charset="0"/>
                <a:ea typeface="ＭＳ Ｐゴシック" pitchFamily="34" charset="-128"/>
              </a:defRPr>
            </a:lvl3pPr>
            <a:lvl4pPr marL="1600200" indent="-228600" eaLnBrk="0" hangingPunct="0">
              <a:defRPr sz="4000">
                <a:solidFill>
                  <a:schemeClr val="bg1"/>
                </a:solidFill>
                <a:latin typeface="Garamond" pitchFamily="18" charset="0"/>
                <a:ea typeface="ＭＳ Ｐゴシック" pitchFamily="34" charset="-128"/>
              </a:defRPr>
            </a:lvl4pPr>
            <a:lvl5pPr marL="2057400" indent="-228600" eaLnBrk="0" hangingPunct="0">
              <a:defRPr sz="4000">
                <a:solidFill>
                  <a:schemeClr val="bg1"/>
                </a:solidFill>
                <a:latin typeface="Garamond" pitchFamily="18" charset="0"/>
                <a:ea typeface="ＭＳ Ｐゴシック" pitchFamily="34" charset="-128"/>
              </a:defRPr>
            </a:lvl5pPr>
            <a:lvl6pPr marL="2514600" indent="-228600" eaLnBrk="0" fontAlgn="base" hangingPunct="0">
              <a:spcBef>
                <a:spcPct val="0"/>
              </a:spcBef>
              <a:spcAft>
                <a:spcPct val="0"/>
              </a:spcAft>
              <a:defRPr sz="4000">
                <a:solidFill>
                  <a:schemeClr val="bg1"/>
                </a:solidFill>
                <a:latin typeface="Garamond" pitchFamily="18" charset="0"/>
                <a:ea typeface="ＭＳ Ｐゴシック" pitchFamily="34" charset="-128"/>
              </a:defRPr>
            </a:lvl6pPr>
            <a:lvl7pPr marL="2971800" indent="-228600" eaLnBrk="0" fontAlgn="base" hangingPunct="0">
              <a:spcBef>
                <a:spcPct val="0"/>
              </a:spcBef>
              <a:spcAft>
                <a:spcPct val="0"/>
              </a:spcAft>
              <a:defRPr sz="4000">
                <a:solidFill>
                  <a:schemeClr val="bg1"/>
                </a:solidFill>
                <a:latin typeface="Garamond" pitchFamily="18" charset="0"/>
                <a:ea typeface="ＭＳ Ｐゴシック" pitchFamily="34" charset="-128"/>
              </a:defRPr>
            </a:lvl7pPr>
            <a:lvl8pPr marL="3429000" indent="-228600" eaLnBrk="0" fontAlgn="base" hangingPunct="0">
              <a:spcBef>
                <a:spcPct val="0"/>
              </a:spcBef>
              <a:spcAft>
                <a:spcPct val="0"/>
              </a:spcAft>
              <a:defRPr sz="4000">
                <a:solidFill>
                  <a:schemeClr val="bg1"/>
                </a:solidFill>
                <a:latin typeface="Garamond" pitchFamily="18" charset="0"/>
                <a:ea typeface="ＭＳ Ｐゴシック" pitchFamily="34" charset="-128"/>
              </a:defRPr>
            </a:lvl8pPr>
            <a:lvl9pPr marL="3886200" indent="-228600" eaLnBrk="0" fontAlgn="base" hangingPunct="0">
              <a:spcBef>
                <a:spcPct val="0"/>
              </a:spcBef>
              <a:spcAft>
                <a:spcPct val="0"/>
              </a:spcAft>
              <a:defRPr sz="4000">
                <a:solidFill>
                  <a:schemeClr val="bg1"/>
                </a:solidFill>
                <a:latin typeface="Garamond" pitchFamily="18" charset="0"/>
                <a:ea typeface="ＭＳ Ｐゴシック" pitchFamily="34" charset="-128"/>
              </a:defRPr>
            </a:lvl9pPr>
          </a:lstStyle>
          <a:p>
            <a:pPr eaLnBrk="1" hangingPunct="1">
              <a:spcBef>
                <a:spcPct val="50000"/>
              </a:spcBef>
              <a:defRPr/>
            </a:pPr>
            <a:r>
              <a:rPr lang="en-US" sz="2400" b="1" dirty="0" smtClean="0">
                <a:solidFill>
                  <a:schemeClr val="accent2"/>
                </a:solidFill>
                <a:latin typeface="Calibri" pitchFamily="34" charset="0"/>
              </a:rPr>
              <a:t>NSDG integrations in production</a:t>
            </a:r>
          </a:p>
          <a:p>
            <a:pPr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MCA is using the Trademark verification  service of DIPP through NSDG</a:t>
            </a:r>
          </a:p>
          <a:p>
            <a:pPr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7 services of J&amp;K </a:t>
            </a:r>
          </a:p>
          <a:p>
            <a:pPr eaLnBrk="1" hangingPunct="1">
              <a:spcBef>
                <a:spcPct val="50000"/>
              </a:spcBef>
              <a:buClr>
                <a:srgbClr val="FF0000"/>
              </a:buClr>
              <a:defRPr/>
            </a:pPr>
            <a:r>
              <a:rPr lang="en-US" sz="2400" b="1" dirty="0" smtClean="0">
                <a:solidFill>
                  <a:schemeClr val="accent2"/>
                </a:solidFill>
                <a:latin typeface="Calibri" pitchFamily="34" charset="0"/>
              </a:rPr>
              <a:t>NSDG integrations in staging environment</a:t>
            </a:r>
            <a:endParaRPr lang="en-US" sz="2400" dirty="0" smtClean="0">
              <a:solidFill>
                <a:schemeClr val="tx1"/>
              </a:solidFill>
              <a:latin typeface="Calibri" pitchFamily="34" charset="0"/>
            </a:endParaRPr>
          </a:p>
          <a:p>
            <a:pPr marL="342900" indent="-342900"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22 services of e-Biz integrated</a:t>
            </a:r>
          </a:p>
          <a:p>
            <a:pPr marL="342900" indent="-342900"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Passport verification service of MEA</a:t>
            </a:r>
          </a:p>
          <a:p>
            <a:pPr marL="342900" indent="-342900"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PAN verification of CBDT</a:t>
            </a:r>
          </a:p>
          <a:p>
            <a:pPr marL="342900" indent="-342900"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C-DAC an authorized ASA of UID</a:t>
            </a:r>
          </a:p>
          <a:p>
            <a:pPr marL="342900" indent="-342900" eaLnBrk="1" hangingPunct="1">
              <a:spcBef>
                <a:spcPct val="50000"/>
              </a:spcBef>
              <a:buClr>
                <a:srgbClr val="002060"/>
              </a:buClr>
              <a:buFont typeface="Wingdings" pitchFamily="2" charset="2"/>
              <a:buChar char="v"/>
              <a:defRPr/>
            </a:pPr>
            <a:r>
              <a:rPr lang="en-US" sz="2400" dirty="0" smtClean="0">
                <a:solidFill>
                  <a:schemeClr val="tx1"/>
                </a:solidFill>
                <a:latin typeface="Calibri" pitchFamily="34" charset="0"/>
              </a:rPr>
              <a:t>CCTNS of NCRB </a:t>
            </a:r>
          </a:p>
          <a:p>
            <a:pPr eaLnBrk="1" hangingPunct="1">
              <a:spcBef>
                <a:spcPct val="50000"/>
              </a:spcBef>
              <a:buClr>
                <a:srgbClr val="FF0000"/>
              </a:buClr>
              <a:buFont typeface="Wingdings" pitchFamily="2" charset="2"/>
              <a:buChar char="v"/>
              <a:defRPr/>
            </a:pPr>
            <a:endParaRPr lang="en-US" sz="2400" i="1" dirty="0" smtClean="0">
              <a:solidFill>
                <a:schemeClr val="tx1"/>
              </a:solidFill>
              <a:latin typeface="Calibri" pitchFamily="34" charset="0"/>
            </a:endParaRPr>
          </a:p>
          <a:p>
            <a:pPr eaLnBrk="1" hangingPunct="1">
              <a:spcBef>
                <a:spcPct val="50000"/>
              </a:spcBef>
              <a:buClr>
                <a:srgbClr val="FF0000"/>
              </a:buClr>
              <a:buFont typeface="Wingdings" pitchFamily="2" charset="2"/>
              <a:buChar char="v"/>
              <a:defRPr/>
            </a:pPr>
            <a:endParaRPr lang="en-IN" sz="2400" i="1" dirty="0" smtClean="0">
              <a:solidFill>
                <a:srgbClr val="FF0000"/>
              </a:solidFill>
              <a:latin typeface="Calibri" pitchFamily="34" charset="0"/>
            </a:endParaRP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2"/>
          <p:cNvSpPr>
            <a:spLocks noGrp="1"/>
          </p:cNvSpPr>
          <p:nvPr>
            <p:ph type="sldNum" sz="quarter" idx="12"/>
          </p:nvPr>
        </p:nvSpPr>
        <p:spPr>
          <a:xfrm>
            <a:off x="457200" y="6356350"/>
            <a:ext cx="2133600" cy="365125"/>
          </a:xfrm>
        </p:spPr>
        <p:txBody>
          <a:bodyPr/>
          <a:lstStyle/>
          <a:p>
            <a:pPr algn="l">
              <a:defRPr/>
            </a:pPr>
            <a:fld id="{E26F242B-3908-485A-9855-3315A03584FF}" type="slidenum">
              <a:rPr lang="en-US"/>
              <a:pPr algn="l">
                <a:defRPr/>
              </a:pPr>
              <a:t>88</a:t>
            </a:fld>
            <a:endParaRPr lang="en-US"/>
          </a:p>
        </p:txBody>
      </p:sp>
      <p:sp>
        <p:nvSpPr>
          <p:cNvPr id="35842" name="Text Box 1027"/>
          <p:cNvSpPr txBox="1">
            <a:spLocks noChangeArrowheads="1"/>
          </p:cNvSpPr>
          <p:nvPr/>
        </p:nvSpPr>
        <p:spPr bwMode="auto">
          <a:xfrm>
            <a:off x="228600" y="1295400"/>
            <a:ext cx="2590800" cy="4391025"/>
          </a:xfrm>
          <a:prstGeom prst="rect">
            <a:avLst/>
          </a:prstGeom>
          <a:noFill/>
          <a:ln w="9525">
            <a:solidFill>
              <a:schemeClr val="tx1"/>
            </a:solidFill>
            <a:miter lim="800000"/>
            <a:headEnd/>
            <a:tailEnd/>
          </a:ln>
        </p:spPr>
        <p:txBody>
          <a:bodyPr>
            <a:spAutoFit/>
          </a:bodyPr>
          <a:lstStyle/>
          <a:p>
            <a:pPr algn="just">
              <a:spcBef>
                <a:spcPct val="50000"/>
              </a:spcBef>
            </a:pPr>
            <a:r>
              <a:rPr lang="en-GB" sz="1400" b="1">
                <a:solidFill>
                  <a:srgbClr val="0033CC"/>
                </a:solidFill>
                <a:latin typeface="Calibri" pitchFamily="34" charset="0"/>
              </a:rPr>
              <a:t>MCA21 – ensuring inter-operability with NSDG</a:t>
            </a:r>
          </a:p>
          <a:p>
            <a:pPr algn="just">
              <a:spcBef>
                <a:spcPct val="50000"/>
              </a:spcBef>
            </a:pPr>
            <a:endParaRPr lang="en-GB" sz="1400" b="1">
              <a:solidFill>
                <a:srgbClr val="0033CC"/>
              </a:solidFill>
              <a:latin typeface="Calibri" pitchFamily="34" charset="0"/>
              <a:cs typeface="Times New Roman" pitchFamily="18" charset="0"/>
            </a:endParaRPr>
          </a:p>
          <a:p>
            <a:pPr algn="just">
              <a:spcBef>
                <a:spcPct val="50000"/>
              </a:spcBef>
              <a:buFont typeface="Wingdings" pitchFamily="2" charset="2"/>
              <a:buChar char="Ø"/>
            </a:pPr>
            <a:r>
              <a:rPr lang="en-GB" sz="1600">
                <a:latin typeface="Calibri" pitchFamily="34" charset="0"/>
              </a:rPr>
              <a:t>Interfacing MCA with NSDG for  Trademarks verification service of DIPP required for Company Registration.</a:t>
            </a:r>
          </a:p>
          <a:p>
            <a:pPr algn="just">
              <a:spcBef>
                <a:spcPct val="50000"/>
              </a:spcBef>
              <a:buFont typeface="Wingdings" pitchFamily="2" charset="2"/>
              <a:buNone/>
            </a:pPr>
            <a:endParaRPr lang="en-GB" sz="1600">
              <a:latin typeface="Calibri" pitchFamily="34" charset="0"/>
            </a:endParaRPr>
          </a:p>
          <a:p>
            <a:pPr>
              <a:buFont typeface="Wingdings" pitchFamily="2" charset="2"/>
              <a:buChar char="Ø"/>
            </a:pPr>
            <a:r>
              <a:rPr lang="en-US" sz="1600">
                <a:latin typeface="Calibri" pitchFamily="34" charset="0"/>
              </a:rPr>
              <a:t>Trademark verification service of DIPP is now available to other e-Governance applications for use in their workflows in NSDG production.</a:t>
            </a:r>
          </a:p>
          <a:p>
            <a:pPr algn="just">
              <a:spcBef>
                <a:spcPct val="50000"/>
              </a:spcBef>
            </a:pPr>
            <a:endParaRPr lang="en-GB" sz="1600">
              <a:latin typeface="Calibri" pitchFamily="34" charset="0"/>
            </a:endParaRPr>
          </a:p>
        </p:txBody>
      </p:sp>
      <p:sp>
        <p:nvSpPr>
          <p:cNvPr id="35843" name="Rectangle 1028"/>
          <p:cNvSpPr>
            <a:spLocks noChangeArrowheads="1"/>
          </p:cNvSpPr>
          <p:nvPr/>
        </p:nvSpPr>
        <p:spPr bwMode="auto">
          <a:xfrm>
            <a:off x="2366963" y="1681163"/>
            <a:ext cx="9144000" cy="0"/>
          </a:xfrm>
          <a:prstGeom prst="rect">
            <a:avLst/>
          </a:prstGeom>
          <a:noFill/>
          <a:ln w="9525">
            <a:noFill/>
            <a:miter lim="800000"/>
            <a:headEnd/>
            <a:tailEnd/>
          </a:ln>
        </p:spPr>
        <p:txBody>
          <a:bodyPr>
            <a:spAutoFit/>
          </a:bodyPr>
          <a:lstStyle/>
          <a:p>
            <a:endParaRPr lang="en-IN">
              <a:latin typeface="Calibri" pitchFamily="34" charset="0"/>
            </a:endParaRPr>
          </a:p>
        </p:txBody>
      </p:sp>
      <p:sp>
        <p:nvSpPr>
          <p:cNvPr id="35844" name="Rectangle 1030"/>
          <p:cNvSpPr>
            <a:spLocks noChangeArrowheads="1"/>
          </p:cNvSpPr>
          <p:nvPr/>
        </p:nvSpPr>
        <p:spPr bwMode="auto">
          <a:xfrm>
            <a:off x="2971800" y="1295400"/>
            <a:ext cx="5867400" cy="4572000"/>
          </a:xfrm>
          <a:prstGeom prst="rect">
            <a:avLst/>
          </a:prstGeom>
          <a:noFill/>
          <a:ln w="9525">
            <a:solidFill>
              <a:schemeClr val="tx1"/>
            </a:solidFill>
            <a:miter lim="800000"/>
            <a:headEnd/>
            <a:tailEnd/>
          </a:ln>
        </p:spPr>
        <p:txBody>
          <a:bodyPr wrap="none" anchor="ctr"/>
          <a:lstStyle/>
          <a:p>
            <a:endParaRPr lang="en-IN">
              <a:latin typeface="Calibri" pitchFamily="34" charset="0"/>
            </a:endParaRPr>
          </a:p>
        </p:txBody>
      </p:sp>
      <p:pic>
        <p:nvPicPr>
          <p:cNvPr id="35845" name="Picture 7" descr="MCA-TMR Int"/>
          <p:cNvPicPr>
            <a:picLocks noChangeAspect="1" noChangeArrowheads="1"/>
          </p:cNvPicPr>
          <p:nvPr/>
        </p:nvPicPr>
        <p:blipFill>
          <a:blip r:embed="rId3" cstate="print"/>
          <a:srcRect/>
          <a:stretch>
            <a:fillRect/>
          </a:stretch>
        </p:blipFill>
        <p:spPr bwMode="auto">
          <a:xfrm>
            <a:off x="3276600" y="1524000"/>
            <a:ext cx="5562600" cy="4092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2"/>
          <p:cNvSpPr txBox="1">
            <a:spLocks noGrp="1"/>
          </p:cNvSpPr>
          <p:nvPr/>
        </p:nvSpPr>
        <p:spPr>
          <a:xfrm>
            <a:off x="457200" y="6356350"/>
            <a:ext cx="2133600" cy="365125"/>
          </a:xfrm>
          <a:prstGeom prst="rect">
            <a:avLst/>
          </a:prstGeom>
          <a:noFill/>
        </p:spPr>
        <p:txBody>
          <a:bodyPr anchor="ctr"/>
          <a:lstStyle/>
          <a:p>
            <a:pPr fontAlgn="auto">
              <a:spcBef>
                <a:spcPts val="0"/>
              </a:spcBef>
              <a:spcAft>
                <a:spcPts val="0"/>
              </a:spcAft>
              <a:defRPr/>
            </a:pPr>
            <a:fld id="{ECD4AFC9-DB98-44B3-8993-15C0CF81F198}" type="slidenum">
              <a:rPr lang="en-US" sz="1200">
                <a:solidFill>
                  <a:schemeClr val="tx1">
                    <a:tint val="75000"/>
                  </a:schemeClr>
                </a:solidFill>
                <a:latin typeface="+mn-lt"/>
                <a:cs typeface="+mn-cs"/>
              </a:rPr>
              <a:pPr fontAlgn="auto">
                <a:spcBef>
                  <a:spcPts val="0"/>
                </a:spcBef>
                <a:spcAft>
                  <a:spcPts val="0"/>
                </a:spcAft>
                <a:defRPr/>
              </a:pPr>
              <a:t>89</a:t>
            </a:fld>
            <a:endParaRPr lang="en-US" sz="1200">
              <a:solidFill>
                <a:schemeClr val="tx1">
                  <a:tint val="75000"/>
                </a:schemeClr>
              </a:solidFill>
              <a:latin typeface="+mn-lt"/>
              <a:cs typeface="+mn-cs"/>
            </a:endParaRPr>
          </a:p>
        </p:txBody>
      </p:sp>
      <p:sp>
        <p:nvSpPr>
          <p:cNvPr id="37890" name="Text Box 1027"/>
          <p:cNvSpPr txBox="1">
            <a:spLocks noChangeArrowheads="1"/>
          </p:cNvSpPr>
          <p:nvPr/>
        </p:nvSpPr>
        <p:spPr bwMode="auto">
          <a:xfrm>
            <a:off x="228600" y="1295400"/>
            <a:ext cx="2590800" cy="2508379"/>
          </a:xfrm>
          <a:prstGeom prst="rect">
            <a:avLst/>
          </a:prstGeom>
          <a:noFill/>
          <a:ln w="9525">
            <a:solidFill>
              <a:schemeClr val="tx1"/>
            </a:solidFill>
            <a:miter lim="800000"/>
            <a:headEnd/>
            <a:tailEnd/>
          </a:ln>
        </p:spPr>
        <p:txBody>
          <a:bodyPr>
            <a:spAutoFit/>
          </a:bodyPr>
          <a:lstStyle/>
          <a:p>
            <a:pPr algn="just">
              <a:spcBef>
                <a:spcPct val="50000"/>
              </a:spcBef>
            </a:pPr>
            <a:r>
              <a:rPr lang="en-GB" sz="2000" b="1" dirty="0" err="1">
                <a:solidFill>
                  <a:srgbClr val="0033CC"/>
                </a:solidFill>
                <a:latin typeface="Calibri" pitchFamily="34" charset="0"/>
              </a:rPr>
              <a:t>eBiz</a:t>
            </a:r>
            <a:r>
              <a:rPr lang="en-GB" sz="2000" b="1" dirty="0">
                <a:solidFill>
                  <a:srgbClr val="0033CC"/>
                </a:solidFill>
                <a:latin typeface="Calibri" pitchFamily="34" charset="0"/>
              </a:rPr>
              <a:t> Integration with NSDG</a:t>
            </a:r>
          </a:p>
          <a:p>
            <a:pPr algn="just">
              <a:spcBef>
                <a:spcPct val="50000"/>
              </a:spcBef>
            </a:pPr>
            <a:endParaRPr lang="en-GB" sz="1400" b="1" dirty="0">
              <a:solidFill>
                <a:srgbClr val="0033CC"/>
              </a:solidFill>
              <a:latin typeface="Calibri" pitchFamily="34" charset="0"/>
              <a:cs typeface="Times New Roman" pitchFamily="18" charset="0"/>
            </a:endParaRPr>
          </a:p>
          <a:p>
            <a:pPr algn="just">
              <a:spcBef>
                <a:spcPct val="50000"/>
              </a:spcBef>
              <a:buFont typeface="Wingdings" pitchFamily="2" charset="2"/>
              <a:buChar char="Ø"/>
            </a:pPr>
            <a:r>
              <a:rPr lang="en-US" sz="1600" dirty="0">
                <a:latin typeface="Calibri" pitchFamily="34" charset="0"/>
              </a:rPr>
              <a:t>Showcase for Joined up / Integrated service delivery using the Gateway.</a:t>
            </a:r>
          </a:p>
          <a:p>
            <a:pPr algn="just">
              <a:spcBef>
                <a:spcPct val="50000"/>
              </a:spcBef>
              <a:buFont typeface="Wingdings" pitchFamily="2" charset="2"/>
              <a:buChar char="Ø"/>
            </a:pPr>
            <a:r>
              <a:rPr lang="en-US" sz="1600" dirty="0">
                <a:latin typeface="Calibri" pitchFamily="34" charset="0"/>
              </a:rPr>
              <a:t> 22 services of </a:t>
            </a:r>
            <a:r>
              <a:rPr lang="en-US" sz="1600" dirty="0" err="1">
                <a:latin typeface="Calibri" pitchFamily="34" charset="0"/>
              </a:rPr>
              <a:t>eBiz</a:t>
            </a:r>
            <a:r>
              <a:rPr lang="en-US" sz="1600" dirty="0">
                <a:latin typeface="Calibri" pitchFamily="34" charset="0"/>
              </a:rPr>
              <a:t> successfully </a:t>
            </a:r>
            <a:r>
              <a:rPr lang="en-US" sz="1600" dirty="0" smtClean="0">
                <a:latin typeface="Calibri" pitchFamily="34" charset="0"/>
              </a:rPr>
              <a:t>integrated</a:t>
            </a:r>
            <a:endParaRPr lang="en-US" sz="1600" dirty="0">
              <a:latin typeface="Calibri" pitchFamily="34" charset="0"/>
            </a:endParaRPr>
          </a:p>
        </p:txBody>
      </p:sp>
      <p:sp>
        <p:nvSpPr>
          <p:cNvPr id="37891" name="Rectangle 1028"/>
          <p:cNvSpPr>
            <a:spLocks noChangeArrowheads="1"/>
          </p:cNvSpPr>
          <p:nvPr/>
        </p:nvSpPr>
        <p:spPr bwMode="auto">
          <a:xfrm>
            <a:off x="2366963" y="1681163"/>
            <a:ext cx="9144000" cy="0"/>
          </a:xfrm>
          <a:prstGeom prst="rect">
            <a:avLst/>
          </a:prstGeom>
          <a:noFill/>
          <a:ln w="9525">
            <a:noFill/>
            <a:miter lim="800000"/>
            <a:headEnd/>
            <a:tailEnd/>
          </a:ln>
        </p:spPr>
        <p:txBody>
          <a:bodyPr>
            <a:spAutoFit/>
          </a:bodyPr>
          <a:lstStyle/>
          <a:p>
            <a:endParaRPr lang="en-IN">
              <a:latin typeface="Calibri" pitchFamily="34" charset="0"/>
            </a:endParaRPr>
          </a:p>
        </p:txBody>
      </p:sp>
      <p:sp>
        <p:nvSpPr>
          <p:cNvPr id="37892" name="Rectangle 1030"/>
          <p:cNvSpPr>
            <a:spLocks noChangeArrowheads="1"/>
          </p:cNvSpPr>
          <p:nvPr/>
        </p:nvSpPr>
        <p:spPr bwMode="auto">
          <a:xfrm>
            <a:off x="2971800" y="1295400"/>
            <a:ext cx="5867400" cy="4572000"/>
          </a:xfrm>
          <a:prstGeom prst="rect">
            <a:avLst/>
          </a:prstGeom>
          <a:noFill/>
          <a:ln w="9525">
            <a:solidFill>
              <a:schemeClr val="tx1"/>
            </a:solidFill>
            <a:miter lim="800000"/>
            <a:headEnd/>
            <a:tailEnd/>
          </a:ln>
        </p:spPr>
        <p:txBody>
          <a:bodyPr wrap="none" anchor="ctr"/>
          <a:lstStyle/>
          <a:p>
            <a:endParaRPr lang="en-IN">
              <a:latin typeface="Calibri" pitchFamily="34" charset="0"/>
            </a:endParaRPr>
          </a:p>
        </p:txBody>
      </p:sp>
      <p:pic>
        <p:nvPicPr>
          <p:cNvPr id="37893" name="Picture 7" descr="eBiz - Revised"/>
          <p:cNvPicPr>
            <a:picLocks noChangeAspect="1" noChangeArrowheads="1"/>
          </p:cNvPicPr>
          <p:nvPr/>
        </p:nvPicPr>
        <p:blipFill>
          <a:blip r:embed="rId3" cstate="print"/>
          <a:srcRect/>
          <a:stretch>
            <a:fillRect/>
          </a:stretch>
        </p:blipFill>
        <p:spPr bwMode="auto">
          <a:xfrm>
            <a:off x="3810000" y="1371600"/>
            <a:ext cx="4814888" cy="436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title"/>
          </p:nvPr>
        </p:nvSpPr>
        <p:spPr>
          <a:xfrm>
            <a:off x="179388" y="514350"/>
            <a:ext cx="8693150" cy="525463"/>
          </a:xfrm>
        </p:spPr>
        <p:txBody>
          <a:bodyPr>
            <a:spAutoFit/>
          </a:bodyPr>
          <a:lstStyle/>
          <a:p>
            <a:r>
              <a:rPr lang="en-US" dirty="0" smtClean="0"/>
              <a:t>Cloud computing models</a:t>
            </a:r>
          </a:p>
        </p:txBody>
      </p:sp>
      <p:grpSp>
        <p:nvGrpSpPr>
          <p:cNvPr id="2" name="Group 7"/>
          <p:cNvGrpSpPr>
            <a:grpSpLocks/>
          </p:cNvGrpSpPr>
          <p:nvPr/>
        </p:nvGrpSpPr>
        <p:grpSpPr bwMode="auto">
          <a:xfrm>
            <a:off x="90488" y="1023938"/>
            <a:ext cx="8839200" cy="5181600"/>
            <a:chOff x="76200" y="1295400"/>
            <a:chExt cx="8839200" cy="5181600"/>
          </a:xfrm>
        </p:grpSpPr>
        <p:sp>
          <p:nvSpPr>
            <p:cNvPr id="4" name="Cloud 3"/>
            <p:cNvSpPr/>
            <p:nvPr/>
          </p:nvSpPr>
          <p:spPr>
            <a:xfrm>
              <a:off x="914400" y="1295400"/>
              <a:ext cx="3657600" cy="2286000"/>
            </a:xfrm>
            <a:prstGeom prst="cloud">
              <a:avLst/>
            </a:prstGeom>
            <a:solidFill>
              <a:schemeClr val="accent5">
                <a:lumMod val="1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dirty="0"/>
                <a:t>PRIVATE CLOUD</a:t>
              </a:r>
            </a:p>
            <a:p>
              <a:pPr algn="ctr" eaLnBrk="0" fontAlgn="auto" hangingPunct="0">
                <a:lnSpc>
                  <a:spcPct val="90000"/>
                </a:lnSpc>
                <a:spcBef>
                  <a:spcPts val="0"/>
                </a:spcBef>
                <a:spcAft>
                  <a:spcPts val="0"/>
                </a:spcAft>
                <a:defRPr/>
              </a:pPr>
              <a:endParaRPr lang="en-US" sz="1600" dirty="0"/>
            </a:p>
            <a:p>
              <a:pPr algn="ctr" eaLnBrk="0" fontAlgn="auto" hangingPunct="0">
                <a:lnSpc>
                  <a:spcPct val="90000"/>
                </a:lnSpc>
                <a:spcBef>
                  <a:spcPts val="0"/>
                </a:spcBef>
                <a:spcAft>
                  <a:spcPts val="0"/>
                </a:spcAft>
                <a:defRPr/>
              </a:pPr>
              <a:r>
                <a:rPr lang="en-US" sz="1600" dirty="0"/>
                <a:t>Operated solely for an organization. </a:t>
              </a:r>
            </a:p>
          </p:txBody>
        </p:sp>
        <p:sp>
          <p:nvSpPr>
            <p:cNvPr id="5" name="Cloud 4"/>
            <p:cNvSpPr/>
            <p:nvPr/>
          </p:nvSpPr>
          <p:spPr>
            <a:xfrm>
              <a:off x="4419600" y="1338262"/>
              <a:ext cx="3657600" cy="2243138"/>
            </a:xfrm>
            <a:prstGeom prst="cloud">
              <a:avLst/>
            </a:prstGeom>
            <a:solidFill>
              <a:schemeClr val="accent1">
                <a:lumMod val="9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dirty="0"/>
                <a:t>COMMUNITY CLOUD</a:t>
              </a:r>
            </a:p>
            <a:p>
              <a:pPr algn="ctr" eaLnBrk="0" fontAlgn="auto" hangingPunct="0">
                <a:lnSpc>
                  <a:spcPct val="90000"/>
                </a:lnSpc>
                <a:spcBef>
                  <a:spcPts val="0"/>
                </a:spcBef>
                <a:spcAft>
                  <a:spcPts val="0"/>
                </a:spcAft>
                <a:defRPr/>
              </a:pPr>
              <a:endParaRPr lang="en-US" sz="1600" dirty="0"/>
            </a:p>
            <a:p>
              <a:pPr algn="ctr" eaLnBrk="0" fontAlgn="auto" hangingPunct="0">
                <a:lnSpc>
                  <a:spcPct val="90000"/>
                </a:lnSpc>
                <a:spcBef>
                  <a:spcPts val="0"/>
                </a:spcBef>
                <a:spcAft>
                  <a:spcPts val="0"/>
                </a:spcAft>
                <a:defRPr/>
              </a:pPr>
              <a:r>
                <a:rPr lang="en-US" sz="1600" dirty="0"/>
                <a:t>Shared by several organizations and supports a specific community that has shared concerns</a:t>
              </a:r>
            </a:p>
          </p:txBody>
        </p:sp>
        <p:sp>
          <p:nvSpPr>
            <p:cNvPr id="6" name="Cloud 5"/>
            <p:cNvSpPr/>
            <p:nvPr/>
          </p:nvSpPr>
          <p:spPr>
            <a:xfrm>
              <a:off x="76200" y="3429000"/>
              <a:ext cx="3962400" cy="3048000"/>
            </a:xfrm>
            <a:prstGeom prst="cloud">
              <a:avLst/>
            </a:prstGeom>
            <a:solidFill>
              <a:schemeClr val="accent1">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dirty="0"/>
                <a:t>PUBLIC CLOUD</a:t>
              </a:r>
            </a:p>
            <a:p>
              <a:pPr algn="ctr" eaLnBrk="0" fontAlgn="auto" hangingPunct="0">
                <a:lnSpc>
                  <a:spcPct val="90000"/>
                </a:lnSpc>
                <a:spcBef>
                  <a:spcPts val="0"/>
                </a:spcBef>
                <a:spcAft>
                  <a:spcPts val="0"/>
                </a:spcAft>
                <a:defRPr/>
              </a:pPr>
              <a:endParaRPr lang="en-US" sz="1600" dirty="0"/>
            </a:p>
            <a:p>
              <a:pPr algn="ctr" eaLnBrk="0" fontAlgn="auto" hangingPunct="0">
                <a:lnSpc>
                  <a:spcPct val="90000"/>
                </a:lnSpc>
                <a:spcBef>
                  <a:spcPts val="0"/>
                </a:spcBef>
                <a:spcAft>
                  <a:spcPts val="0"/>
                </a:spcAft>
                <a:defRPr/>
              </a:pPr>
              <a:r>
                <a:rPr lang="en-US" sz="1600" dirty="0"/>
                <a:t>Made available to the general public or a large industry group and is owned by an organization selling cloud services.</a:t>
              </a:r>
            </a:p>
          </p:txBody>
        </p:sp>
        <p:sp>
          <p:nvSpPr>
            <p:cNvPr id="7" name="Cloud 6"/>
            <p:cNvSpPr/>
            <p:nvPr/>
          </p:nvSpPr>
          <p:spPr>
            <a:xfrm>
              <a:off x="3886200" y="3929062"/>
              <a:ext cx="5029200" cy="2471738"/>
            </a:xfrm>
            <a:prstGeom prst="cloud">
              <a:avLst/>
            </a:prstGeom>
            <a:solidFill>
              <a:schemeClr val="accent1">
                <a:lumMod val="25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auto" hangingPunct="0">
                <a:lnSpc>
                  <a:spcPct val="90000"/>
                </a:lnSpc>
                <a:spcBef>
                  <a:spcPts val="0"/>
                </a:spcBef>
                <a:spcAft>
                  <a:spcPts val="0"/>
                </a:spcAft>
                <a:defRPr/>
              </a:pPr>
              <a:r>
                <a:rPr lang="en-US" sz="1600" b="1" dirty="0"/>
                <a:t>HYBRID CLOUD</a:t>
              </a:r>
            </a:p>
            <a:p>
              <a:pPr algn="ctr" eaLnBrk="0" fontAlgn="auto" hangingPunct="0">
                <a:lnSpc>
                  <a:spcPct val="90000"/>
                </a:lnSpc>
                <a:spcBef>
                  <a:spcPts val="0"/>
                </a:spcBef>
                <a:spcAft>
                  <a:spcPts val="0"/>
                </a:spcAft>
                <a:defRPr/>
              </a:pPr>
              <a:endParaRPr lang="en-US" sz="1600" dirty="0"/>
            </a:p>
            <a:p>
              <a:pPr algn="ctr" eaLnBrk="0" fontAlgn="auto" hangingPunct="0">
                <a:lnSpc>
                  <a:spcPct val="90000"/>
                </a:lnSpc>
                <a:spcBef>
                  <a:spcPts val="0"/>
                </a:spcBef>
                <a:spcAft>
                  <a:spcPts val="0"/>
                </a:spcAft>
                <a:defRPr/>
              </a:pPr>
              <a:r>
                <a:rPr lang="en-US" sz="1600" dirty="0"/>
                <a:t>Composition of two or more clouds (private, community, or public) that remain unique entities but are bound together by standardized or proprietary technology that enables data and application portability</a:t>
              </a:r>
            </a:p>
          </p:txBody>
        </p:sp>
      </p:grpSp>
      <p:sp>
        <p:nvSpPr>
          <p:cNvPr id="7172" name="Rectangle 8"/>
          <p:cNvSpPr>
            <a:spLocks noChangeArrowheads="1"/>
          </p:cNvSpPr>
          <p:nvPr/>
        </p:nvSpPr>
        <p:spPr bwMode="auto">
          <a:xfrm>
            <a:off x="214313" y="6218238"/>
            <a:ext cx="6000750" cy="425450"/>
          </a:xfrm>
          <a:prstGeom prst="rect">
            <a:avLst/>
          </a:prstGeom>
          <a:noFill/>
          <a:ln w="9525">
            <a:noFill/>
            <a:miter lim="800000"/>
            <a:headEnd/>
            <a:tailEnd/>
          </a:ln>
        </p:spPr>
        <p:txBody>
          <a:bodyPr>
            <a:spAutoFit/>
          </a:bodyPr>
          <a:lstStyle/>
          <a:p>
            <a:pPr marL="0" lvl="1" indent="-457200" defTabSz="912813" eaLnBrk="0" hangingPunct="0">
              <a:lnSpc>
                <a:spcPct val="120000"/>
              </a:lnSpc>
            </a:pPr>
            <a:r>
              <a:rPr lang="en-US">
                <a:latin typeface="Calibri" pitchFamily="34" charset="0"/>
              </a:rPr>
              <a:t>NIST: Definition of Cloud Computing, Draft version 14</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0"/>
          </p:nvPr>
        </p:nvSpPr>
        <p:spPr>
          <a:xfrm>
            <a:off x="6553200" y="6356350"/>
            <a:ext cx="2133600" cy="365125"/>
          </a:xfrm>
          <a:noFill/>
        </p:spPr>
        <p:txBody>
          <a:bodyPr/>
          <a:lstStyle/>
          <a:p>
            <a:fld id="{A03363A9-724A-4BF6-8A5D-51EF4E4F235A}" type="slidenum">
              <a:rPr lang="en-US" smtClean="0"/>
              <a:pPr/>
              <a:t>90</a:t>
            </a:fld>
            <a:endParaRPr lang="en-US" smtClean="0"/>
          </a:p>
        </p:txBody>
      </p:sp>
      <p:sp>
        <p:nvSpPr>
          <p:cNvPr id="35843" name="Rectangle 2"/>
          <p:cNvSpPr>
            <a:spLocks noGrp="1" noChangeArrowheads="1"/>
          </p:cNvSpPr>
          <p:nvPr>
            <p:ph type="title"/>
          </p:nvPr>
        </p:nvSpPr>
        <p:spPr/>
        <p:txBody>
          <a:bodyPr/>
          <a:lstStyle/>
          <a:p>
            <a:r>
              <a:rPr lang="en-US" smtClean="0"/>
              <a:t>Scenario : Integrated Service</a:t>
            </a:r>
          </a:p>
        </p:txBody>
      </p:sp>
      <p:sp>
        <p:nvSpPr>
          <p:cNvPr id="35844" name="Rectangle 3"/>
          <p:cNvSpPr>
            <a:spLocks noGrp="1" noChangeArrowheads="1"/>
          </p:cNvSpPr>
          <p:nvPr>
            <p:ph type="body" idx="1"/>
          </p:nvPr>
        </p:nvSpPr>
        <p:spPr>
          <a:xfrm>
            <a:off x="457200" y="1600200"/>
            <a:ext cx="8382000" cy="4953000"/>
          </a:xfrm>
        </p:spPr>
        <p:txBody>
          <a:bodyPr/>
          <a:lstStyle/>
          <a:p>
            <a:pPr>
              <a:lnSpc>
                <a:spcPct val="90000"/>
              </a:lnSpc>
            </a:pPr>
            <a:r>
              <a:rPr lang="en-US" sz="2400" dirty="0" smtClean="0"/>
              <a:t>Suppose a District Magistrate Office has to issue an Income Certificate to a citizen after:</a:t>
            </a:r>
          </a:p>
          <a:p>
            <a:pPr lvl="1">
              <a:lnSpc>
                <a:spcPct val="90000"/>
              </a:lnSpc>
            </a:pPr>
            <a:r>
              <a:rPr lang="en-US" sz="2000" dirty="0" smtClean="0"/>
              <a:t>Verifying his age, address from the UID database</a:t>
            </a:r>
          </a:p>
          <a:p>
            <a:pPr lvl="1">
              <a:lnSpc>
                <a:spcPct val="90000"/>
              </a:lnSpc>
            </a:pPr>
            <a:r>
              <a:rPr lang="en-US" sz="2000" dirty="0" smtClean="0"/>
              <a:t>Income from the PDS database</a:t>
            </a:r>
          </a:p>
          <a:p>
            <a:pPr>
              <a:lnSpc>
                <a:spcPct val="90000"/>
              </a:lnSpc>
            </a:pPr>
            <a:r>
              <a:rPr lang="en-US" sz="2400" dirty="0" smtClean="0"/>
              <a:t>Can be provided as an ‘integrated’ service, with NSDG / SSDG providing linkage to both the departments/ databases.</a:t>
            </a:r>
          </a:p>
          <a:p>
            <a:pPr>
              <a:lnSpc>
                <a:spcPct val="90000"/>
              </a:lnSpc>
            </a:pPr>
            <a:r>
              <a:rPr lang="en-US" sz="2400" dirty="0" smtClean="0"/>
              <a:t>Thus NSDG / SSDG facilitates service orchestration and ‘Integrated service’ by linking various departments, without SAP individually connecting to multiple databases.</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1371600" y="1828800"/>
            <a:ext cx="6096000" cy="2029408"/>
            <a:chOff x="480" y="960"/>
            <a:chExt cx="3984" cy="1392"/>
          </a:xfrm>
        </p:grpSpPr>
        <p:sp>
          <p:nvSpPr>
            <p:cNvPr id="33797" name="Oval 4"/>
            <p:cNvSpPr>
              <a:spLocks noChangeArrowheads="1"/>
            </p:cNvSpPr>
            <p:nvPr/>
          </p:nvSpPr>
          <p:spPr bwMode="auto">
            <a:xfrm>
              <a:off x="480" y="1728"/>
              <a:ext cx="576" cy="576"/>
            </a:xfrm>
            <a:prstGeom prst="ellipse">
              <a:avLst/>
            </a:prstGeom>
            <a:solidFill>
              <a:srgbClr val="FFFF99"/>
            </a:solidFill>
            <a:ln w="9525">
              <a:solidFill>
                <a:schemeClr val="tx1"/>
              </a:solidFill>
              <a:round/>
              <a:headEnd/>
              <a:tailEnd/>
            </a:ln>
          </p:spPr>
          <p:txBody>
            <a:bodyPr wrap="none" anchor="ctr"/>
            <a:lstStyle/>
            <a:p>
              <a:pPr algn="ctr"/>
              <a:r>
                <a:rPr lang="en-US" b="1"/>
                <a:t>SAP</a:t>
              </a:r>
            </a:p>
          </p:txBody>
        </p:sp>
        <p:sp>
          <p:nvSpPr>
            <p:cNvPr id="33798" name="Rectangle 5"/>
            <p:cNvSpPr>
              <a:spLocks noChangeArrowheads="1"/>
            </p:cNvSpPr>
            <p:nvPr/>
          </p:nvSpPr>
          <p:spPr bwMode="auto">
            <a:xfrm>
              <a:off x="2016" y="1728"/>
              <a:ext cx="854" cy="624"/>
            </a:xfrm>
            <a:prstGeom prst="rect">
              <a:avLst/>
            </a:prstGeom>
            <a:solidFill>
              <a:srgbClr val="CCFFCC"/>
            </a:solidFill>
            <a:ln w="9525">
              <a:solidFill>
                <a:schemeClr val="tx1"/>
              </a:solidFill>
              <a:miter lim="800000"/>
              <a:headEnd/>
              <a:tailEnd/>
            </a:ln>
          </p:spPr>
          <p:txBody>
            <a:bodyPr wrap="none" anchor="ctr"/>
            <a:lstStyle/>
            <a:p>
              <a:pPr algn="ctr"/>
              <a:r>
                <a:rPr lang="en-US" b="1" dirty="0" smtClean="0"/>
                <a:t>NSDG / SSDG</a:t>
              </a:r>
              <a:endParaRPr lang="en-US" b="1" dirty="0"/>
            </a:p>
          </p:txBody>
        </p:sp>
        <p:sp>
          <p:nvSpPr>
            <p:cNvPr id="33799" name="AutoShape 6"/>
            <p:cNvSpPr>
              <a:spLocks noChangeArrowheads="1"/>
            </p:cNvSpPr>
            <p:nvPr/>
          </p:nvSpPr>
          <p:spPr bwMode="auto">
            <a:xfrm>
              <a:off x="4032" y="960"/>
              <a:ext cx="432" cy="576"/>
            </a:xfrm>
            <a:prstGeom prst="flowChartMagneticDisk">
              <a:avLst/>
            </a:prstGeom>
            <a:solidFill>
              <a:srgbClr val="C0C0C0"/>
            </a:solidFill>
            <a:ln w="9525">
              <a:solidFill>
                <a:schemeClr val="tx1"/>
              </a:solidFill>
              <a:round/>
              <a:headEnd/>
              <a:tailEnd/>
            </a:ln>
          </p:spPr>
          <p:txBody>
            <a:bodyPr wrap="none" anchor="ctr"/>
            <a:lstStyle/>
            <a:p>
              <a:pPr algn="ctr"/>
              <a:r>
                <a:rPr lang="en-US" b="1"/>
                <a:t>PDS</a:t>
              </a:r>
            </a:p>
          </p:txBody>
        </p:sp>
        <p:sp>
          <p:nvSpPr>
            <p:cNvPr id="33800" name="AutoShape 7"/>
            <p:cNvSpPr>
              <a:spLocks noChangeArrowheads="1"/>
            </p:cNvSpPr>
            <p:nvPr/>
          </p:nvSpPr>
          <p:spPr bwMode="auto">
            <a:xfrm>
              <a:off x="4032" y="1776"/>
              <a:ext cx="432" cy="576"/>
            </a:xfrm>
            <a:prstGeom prst="flowChartMagneticDisk">
              <a:avLst/>
            </a:prstGeom>
            <a:solidFill>
              <a:srgbClr val="C0C0C0"/>
            </a:solidFill>
            <a:ln w="9525">
              <a:solidFill>
                <a:schemeClr val="tx1"/>
              </a:solidFill>
              <a:round/>
              <a:headEnd/>
              <a:tailEnd/>
            </a:ln>
          </p:spPr>
          <p:txBody>
            <a:bodyPr wrap="none" anchor="ctr"/>
            <a:lstStyle/>
            <a:p>
              <a:pPr algn="ctr"/>
              <a:r>
                <a:rPr lang="en-US" b="1"/>
                <a:t>SUIDA</a:t>
              </a:r>
            </a:p>
          </p:txBody>
        </p:sp>
        <p:sp>
          <p:nvSpPr>
            <p:cNvPr id="33802" name="Line 9"/>
            <p:cNvSpPr>
              <a:spLocks noChangeShapeType="1"/>
            </p:cNvSpPr>
            <p:nvPr/>
          </p:nvSpPr>
          <p:spPr bwMode="auto">
            <a:xfrm>
              <a:off x="1056" y="2016"/>
              <a:ext cx="960" cy="0"/>
            </a:xfrm>
            <a:prstGeom prst="line">
              <a:avLst/>
            </a:prstGeom>
            <a:noFill/>
            <a:ln w="9525">
              <a:solidFill>
                <a:schemeClr val="tx1"/>
              </a:solidFill>
              <a:round/>
              <a:headEnd type="triangle" w="med" len="med"/>
              <a:tailEnd type="triangle" w="med" len="med"/>
            </a:ln>
          </p:spPr>
          <p:txBody>
            <a:bodyPr/>
            <a:lstStyle/>
            <a:p>
              <a:endParaRPr lang="en-IN"/>
            </a:p>
          </p:txBody>
        </p:sp>
        <p:sp>
          <p:nvSpPr>
            <p:cNvPr id="33803" name="Line 10"/>
            <p:cNvSpPr>
              <a:spLocks noChangeShapeType="1"/>
            </p:cNvSpPr>
            <p:nvPr/>
          </p:nvSpPr>
          <p:spPr bwMode="auto">
            <a:xfrm flipV="1">
              <a:off x="2870" y="1296"/>
              <a:ext cx="1162" cy="605"/>
            </a:xfrm>
            <a:prstGeom prst="line">
              <a:avLst/>
            </a:prstGeom>
            <a:noFill/>
            <a:ln w="9525">
              <a:solidFill>
                <a:schemeClr val="tx1"/>
              </a:solidFill>
              <a:round/>
              <a:headEnd type="triangle" w="med" len="med"/>
              <a:tailEnd type="triangle" w="med" len="med"/>
            </a:ln>
          </p:spPr>
          <p:txBody>
            <a:bodyPr/>
            <a:lstStyle/>
            <a:p>
              <a:endParaRPr lang="en-IN"/>
            </a:p>
          </p:txBody>
        </p:sp>
        <p:sp>
          <p:nvSpPr>
            <p:cNvPr id="33804" name="Line 12"/>
            <p:cNvSpPr>
              <a:spLocks noChangeShapeType="1"/>
            </p:cNvSpPr>
            <p:nvPr/>
          </p:nvSpPr>
          <p:spPr bwMode="auto">
            <a:xfrm>
              <a:off x="2870" y="2005"/>
              <a:ext cx="1162" cy="11"/>
            </a:xfrm>
            <a:prstGeom prst="line">
              <a:avLst/>
            </a:prstGeom>
            <a:noFill/>
            <a:ln w="9525">
              <a:solidFill>
                <a:schemeClr val="tx1"/>
              </a:solidFill>
              <a:round/>
              <a:headEnd type="triangle" w="med" len="med"/>
              <a:tailEnd type="triangle" w="med" len="med"/>
            </a:ln>
          </p:spPr>
          <p:txBody>
            <a:bodyPr/>
            <a:lstStyle/>
            <a:p>
              <a:endParaRPr lang="en-IN"/>
            </a:p>
          </p:txBody>
        </p:sp>
      </p:grpSp>
      <p:sp>
        <p:nvSpPr>
          <p:cNvPr id="33795" name="Text Box 15"/>
          <p:cNvSpPr txBox="1">
            <a:spLocks noChangeArrowheads="1"/>
          </p:cNvSpPr>
          <p:nvPr/>
        </p:nvSpPr>
        <p:spPr bwMode="auto">
          <a:xfrm>
            <a:off x="441325" y="5378450"/>
            <a:ext cx="8016875" cy="641350"/>
          </a:xfrm>
          <a:prstGeom prst="rect">
            <a:avLst/>
          </a:prstGeom>
          <a:noFill/>
          <a:ln w="9525">
            <a:noFill/>
            <a:miter lim="800000"/>
            <a:headEnd/>
            <a:tailEnd/>
          </a:ln>
        </p:spPr>
        <p:txBody>
          <a:bodyPr>
            <a:spAutoFit/>
          </a:bodyPr>
          <a:lstStyle/>
          <a:p>
            <a:pPr algn="ctr"/>
            <a:r>
              <a:rPr lang="en-US" dirty="0" smtClean="0"/>
              <a:t>NSDG / SSDG  </a:t>
            </a:r>
            <a:r>
              <a:rPr lang="en-US" dirty="0"/>
              <a:t>facilitating linkages to multiple departments/ databases through a common front-end portal/ SAP</a:t>
            </a:r>
          </a:p>
        </p:txBody>
      </p:sp>
      <p:sp>
        <p:nvSpPr>
          <p:cNvPr id="33796" name="Rectangle 2"/>
          <p:cNvSpPr>
            <a:spLocks noGrp="1" noChangeArrowheads="1"/>
          </p:cNvSpPr>
          <p:nvPr>
            <p:ph type="title"/>
          </p:nvPr>
        </p:nvSpPr>
        <p:spPr>
          <a:xfrm>
            <a:off x="381000" y="274638"/>
            <a:ext cx="8458200" cy="1143000"/>
          </a:xfrm>
        </p:spPr>
        <p:txBody>
          <a:bodyPr>
            <a:normAutofit fontScale="90000"/>
          </a:bodyPr>
          <a:lstStyle/>
          <a:p>
            <a:r>
              <a:rPr lang="en-US" sz="3600" smtClean="0"/>
              <a:t>Scenario – Linking various departments/ DBs</a:t>
            </a:r>
            <a:br>
              <a:rPr lang="en-US" sz="3600" smtClean="0"/>
            </a:br>
            <a:r>
              <a:rPr lang="en-US" sz="3600" smtClean="0"/>
              <a:t>(Joined-Up Service)</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a:xfrm>
            <a:off x="685800" y="762000"/>
            <a:ext cx="7772400" cy="1470025"/>
          </a:xfrm>
        </p:spPr>
        <p:txBody>
          <a:bodyPr/>
          <a:lstStyle/>
          <a:p>
            <a:pPr eaLnBrk="1" hangingPunct="1"/>
            <a:r>
              <a:rPr lang="en-US" smtClean="0"/>
              <a:t>SSDG, State Portal &amp; Eform Project</a:t>
            </a:r>
            <a:endParaRPr lang="en-IN" smtClean="0"/>
          </a:p>
        </p:txBody>
      </p:sp>
      <p:sp>
        <p:nvSpPr>
          <p:cNvPr id="4" name="Subtitle 3"/>
          <p:cNvSpPr>
            <a:spLocks noGrp="1"/>
          </p:cNvSpPr>
          <p:nvPr>
            <p:ph type="subTitle" idx="1"/>
          </p:nvPr>
        </p:nvSpPr>
        <p:spPr/>
        <p:txBody>
          <a:bodyPr rtlCol="0">
            <a:normAutofit/>
          </a:bodyPr>
          <a:lstStyle/>
          <a:p>
            <a:pPr eaLnBrk="1" fontAlgn="auto" hangingPunct="1">
              <a:spcAft>
                <a:spcPts val="0"/>
              </a:spcAft>
              <a:defRPr/>
            </a:pPr>
            <a:endParaRPr lang="en-US"/>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
          <p:cNvSpPr>
            <a:spLocks noGrp="1"/>
          </p:cNvSpPr>
          <p:nvPr>
            <p:ph type="sldNum" sz="quarter" idx="10"/>
          </p:nvPr>
        </p:nvSpPr>
        <p:spPr/>
        <p:txBody>
          <a:bodyPr/>
          <a:lstStyle/>
          <a:p>
            <a:r>
              <a:rPr lang="en-GB"/>
              <a:t>Slide </a:t>
            </a:r>
            <a:fld id="{BFD33134-3720-47B6-A5D6-1DFF22FF549A}" type="slidenum">
              <a:rPr lang="en-GB"/>
              <a:pPr/>
              <a:t>93</a:t>
            </a:fld>
            <a:endParaRPr lang="en-GB"/>
          </a:p>
        </p:txBody>
      </p:sp>
      <p:sp>
        <p:nvSpPr>
          <p:cNvPr id="749572" name="Rectangle 4"/>
          <p:cNvSpPr>
            <a:spLocks noChangeArrowheads="1"/>
          </p:cNvSpPr>
          <p:nvPr/>
        </p:nvSpPr>
        <p:spPr bwMode="gray">
          <a:xfrm>
            <a:off x="1081088" y="1143000"/>
            <a:ext cx="7789862" cy="1206500"/>
          </a:xfrm>
          <a:prstGeom prst="rect">
            <a:avLst/>
          </a:prstGeom>
          <a:solidFill>
            <a:schemeClr val="accent4">
              <a:lumMod val="20000"/>
              <a:lumOff val="80000"/>
            </a:schemeClr>
          </a:solidFill>
          <a:ln w="9525">
            <a:noFill/>
            <a:miter lim="800000"/>
            <a:headEnd/>
            <a:tailEnd/>
          </a:ln>
          <a:effectLst/>
        </p:spPr>
        <p:txBody>
          <a:bodyPr lIns="63500" tIns="0" rIns="64800" bIns="0"/>
          <a:lstStyle/>
          <a:p>
            <a:pPr marL="565150" indent="6350">
              <a:spcBef>
                <a:spcPct val="20000"/>
              </a:spcBef>
              <a:spcAft>
                <a:spcPct val="20000"/>
              </a:spcAft>
              <a:buFont typeface="Arial" charset="0"/>
              <a:buNone/>
            </a:pPr>
            <a:r>
              <a:rPr lang="en-US" b="1" dirty="0" smtClean="0">
                <a:solidFill>
                  <a:schemeClr val="accent1">
                    <a:lumMod val="75000"/>
                  </a:schemeClr>
                </a:solidFill>
              </a:rPr>
              <a:t>As the concurrent implementation of the MMPs  across the States / UTs shall take time, </a:t>
            </a:r>
            <a:r>
              <a:rPr lang="en-US" b="1" dirty="0" err="1" smtClean="0">
                <a:solidFill>
                  <a:schemeClr val="accent1">
                    <a:lumMod val="75000"/>
                  </a:schemeClr>
                </a:solidFill>
              </a:rPr>
              <a:t>NeGP</a:t>
            </a:r>
            <a:r>
              <a:rPr lang="en-US" b="1" dirty="0" smtClean="0">
                <a:solidFill>
                  <a:schemeClr val="accent1">
                    <a:lumMod val="75000"/>
                  </a:schemeClr>
                </a:solidFill>
              </a:rPr>
              <a:t> in parallel envisages the provision of certain minimal e-services at the front-end through the Portal.</a:t>
            </a:r>
            <a:r>
              <a:rPr lang="en-US" dirty="0" smtClean="0">
                <a:solidFill>
                  <a:schemeClr val="accent1">
                    <a:lumMod val="75000"/>
                  </a:schemeClr>
                </a:solidFill>
              </a:rPr>
              <a:t> </a:t>
            </a:r>
            <a:endParaRPr lang="en-US" dirty="0">
              <a:solidFill>
                <a:schemeClr val="accent1">
                  <a:lumMod val="75000"/>
                </a:schemeClr>
              </a:solidFill>
            </a:endParaRPr>
          </a:p>
        </p:txBody>
      </p:sp>
      <p:sp>
        <p:nvSpPr>
          <p:cNvPr id="749574" name="Text Box 6"/>
          <p:cNvSpPr txBox="1">
            <a:spLocks noChangeArrowheads="1"/>
          </p:cNvSpPr>
          <p:nvPr/>
        </p:nvSpPr>
        <p:spPr bwMode="gray">
          <a:xfrm>
            <a:off x="647700" y="1422400"/>
            <a:ext cx="754063" cy="609600"/>
          </a:xfrm>
          <a:prstGeom prst="rect">
            <a:avLst/>
          </a:prstGeom>
          <a:noFill/>
          <a:ln w="9525">
            <a:noFill/>
            <a:miter lim="800000"/>
            <a:headEnd/>
            <a:tailEnd/>
          </a:ln>
          <a:effectLst/>
        </p:spPr>
        <p:txBody>
          <a:bodyPr lIns="64800" tIns="0" rIns="0" bIns="0"/>
          <a:lstStyle/>
          <a:p>
            <a:endParaRPr lang="en-GB" sz="2800" dirty="0">
              <a:solidFill>
                <a:schemeClr val="bg2"/>
              </a:solidFill>
            </a:endParaRPr>
          </a:p>
        </p:txBody>
      </p:sp>
      <p:sp>
        <p:nvSpPr>
          <p:cNvPr id="749595" name="AutoShape 27"/>
          <p:cNvSpPr>
            <a:spLocks noChangeArrowheads="1"/>
          </p:cNvSpPr>
          <p:nvPr/>
        </p:nvSpPr>
        <p:spPr bwMode="gray">
          <a:xfrm>
            <a:off x="719138" y="4752975"/>
            <a:ext cx="936625" cy="889000"/>
          </a:xfrm>
          <a:prstGeom prst="homePlate">
            <a:avLst>
              <a:gd name="adj" fmla="val 13228"/>
            </a:avLst>
          </a:prstGeom>
          <a:solidFill>
            <a:schemeClr val="bg1"/>
          </a:solidFill>
          <a:ln w="9525">
            <a:noFill/>
            <a:miter lim="800000"/>
            <a:headEnd/>
            <a:tailEnd/>
          </a:ln>
          <a:effectLst/>
        </p:spPr>
        <p:txBody>
          <a:bodyPr lIns="0" tIns="0" rIns="684000" bIns="0"/>
          <a:lstStyle/>
          <a:p>
            <a:endParaRPr lang="en-GB" sz="2400">
              <a:solidFill>
                <a:schemeClr val="bg2"/>
              </a:solidFill>
            </a:endParaRPr>
          </a:p>
          <a:p>
            <a:pPr marL="374650" lvl="1" indent="-260350">
              <a:buFontTx/>
              <a:buChar char="•"/>
            </a:pPr>
            <a:endParaRPr lang="en-GB" sz="2400">
              <a:solidFill>
                <a:schemeClr val="bg2"/>
              </a:solidFill>
            </a:endParaRPr>
          </a:p>
        </p:txBody>
      </p:sp>
      <p:sp>
        <p:nvSpPr>
          <p:cNvPr id="749599" name="AutoShape 31"/>
          <p:cNvSpPr>
            <a:spLocks noChangeArrowheads="1"/>
          </p:cNvSpPr>
          <p:nvPr/>
        </p:nvSpPr>
        <p:spPr bwMode="gray">
          <a:xfrm>
            <a:off x="706438" y="3889375"/>
            <a:ext cx="936625" cy="863600"/>
          </a:xfrm>
          <a:prstGeom prst="homePlate">
            <a:avLst>
              <a:gd name="adj" fmla="val 13617"/>
            </a:avLst>
          </a:prstGeom>
          <a:solidFill>
            <a:schemeClr val="bg1"/>
          </a:solidFill>
          <a:ln w="9525">
            <a:noFill/>
            <a:miter lim="800000"/>
            <a:headEnd/>
            <a:tailEnd/>
          </a:ln>
          <a:effectLst/>
        </p:spPr>
        <p:txBody>
          <a:bodyPr lIns="0" tIns="0" rIns="684000" bIns="0"/>
          <a:lstStyle/>
          <a:p>
            <a:endParaRPr lang="en-GB" sz="2400">
              <a:solidFill>
                <a:schemeClr val="bg2"/>
              </a:solidFill>
            </a:endParaRPr>
          </a:p>
          <a:p>
            <a:pPr marL="261938" lvl="1" indent="-260350">
              <a:buFontTx/>
              <a:buChar char="•"/>
            </a:pPr>
            <a:endParaRPr lang="en-GB" sz="2400">
              <a:solidFill>
                <a:schemeClr val="bg2"/>
              </a:solidFill>
            </a:endParaRPr>
          </a:p>
        </p:txBody>
      </p:sp>
      <p:sp>
        <p:nvSpPr>
          <p:cNvPr id="749602" name="Rectangle 34"/>
          <p:cNvSpPr>
            <a:spLocks noGrp="1" noChangeArrowheads="1"/>
          </p:cNvSpPr>
          <p:nvPr>
            <p:ph type="title"/>
          </p:nvPr>
        </p:nvSpPr>
        <p:spPr>
          <a:xfrm>
            <a:off x="0" y="0"/>
            <a:ext cx="9144000" cy="755650"/>
          </a:xfrm>
          <a:noFill/>
          <a:ln/>
        </p:spPr>
        <p:txBody>
          <a:bodyPr/>
          <a:lstStyle/>
          <a:p>
            <a:r>
              <a:rPr lang="en-US" sz="3600" b="1" dirty="0"/>
              <a:t>Need</a:t>
            </a:r>
            <a:endParaRPr lang="en-GB" sz="3600" b="1" dirty="0"/>
          </a:p>
        </p:txBody>
      </p:sp>
      <p:sp>
        <p:nvSpPr>
          <p:cNvPr id="749605" name="Text Box 37"/>
          <p:cNvSpPr txBox="1">
            <a:spLocks noChangeArrowheads="1"/>
          </p:cNvSpPr>
          <p:nvPr/>
        </p:nvSpPr>
        <p:spPr bwMode="gray">
          <a:xfrm>
            <a:off x="647700" y="3036888"/>
            <a:ext cx="754063" cy="609600"/>
          </a:xfrm>
          <a:prstGeom prst="rect">
            <a:avLst/>
          </a:prstGeom>
          <a:noFill/>
          <a:ln w="9525">
            <a:noFill/>
            <a:miter lim="800000"/>
            <a:headEnd/>
            <a:tailEnd/>
          </a:ln>
          <a:effectLst/>
        </p:spPr>
        <p:txBody>
          <a:bodyPr lIns="64800" tIns="0" rIns="0" bIns="0"/>
          <a:lstStyle/>
          <a:p>
            <a:endParaRPr lang="en-GB" sz="2800" dirty="0">
              <a:solidFill>
                <a:schemeClr val="bg2"/>
              </a:solidFill>
            </a:endParaRPr>
          </a:p>
        </p:txBody>
      </p:sp>
      <p:sp>
        <p:nvSpPr>
          <p:cNvPr id="749606" name="AutoShape 38"/>
          <p:cNvSpPr>
            <a:spLocks noChangeArrowheads="1"/>
          </p:cNvSpPr>
          <p:nvPr/>
        </p:nvSpPr>
        <p:spPr bwMode="gray">
          <a:xfrm>
            <a:off x="952500" y="2873375"/>
            <a:ext cx="777875" cy="1219200"/>
          </a:xfrm>
          <a:prstGeom prst="homePlate">
            <a:avLst>
              <a:gd name="adj" fmla="val 12556"/>
            </a:avLst>
          </a:prstGeom>
          <a:solidFill>
            <a:schemeClr val="bg1"/>
          </a:solidFill>
          <a:ln w="9525">
            <a:noFill/>
            <a:miter lim="800000"/>
            <a:headEnd/>
            <a:tailEnd/>
          </a:ln>
          <a:effectLst/>
        </p:spPr>
        <p:txBody>
          <a:bodyPr lIns="0" tIns="0" rIns="684000" bIns="0"/>
          <a:lstStyle/>
          <a:p>
            <a:endParaRPr lang="en-GB" sz="2400">
              <a:solidFill>
                <a:schemeClr val="bg2"/>
              </a:solidFill>
            </a:endParaRPr>
          </a:p>
          <a:p>
            <a:pPr marL="374650" lvl="1" indent="-260350">
              <a:buFontTx/>
              <a:buChar char="•"/>
            </a:pPr>
            <a:endParaRPr lang="en-GB" sz="2400">
              <a:solidFill>
                <a:schemeClr val="bg2"/>
              </a:solidFill>
            </a:endParaRPr>
          </a:p>
        </p:txBody>
      </p:sp>
      <p:sp>
        <p:nvSpPr>
          <p:cNvPr id="749608" name="AutoShape 40"/>
          <p:cNvSpPr>
            <a:spLocks noChangeArrowheads="1"/>
          </p:cNvSpPr>
          <p:nvPr/>
        </p:nvSpPr>
        <p:spPr bwMode="gray">
          <a:xfrm>
            <a:off x="1004888" y="4740275"/>
            <a:ext cx="777875" cy="1219200"/>
          </a:xfrm>
          <a:prstGeom prst="homePlate">
            <a:avLst>
              <a:gd name="adj" fmla="val 12556"/>
            </a:avLst>
          </a:prstGeom>
          <a:solidFill>
            <a:schemeClr val="bg1"/>
          </a:solidFill>
          <a:ln w="9525">
            <a:noFill/>
            <a:miter lim="800000"/>
            <a:headEnd/>
            <a:tailEnd/>
          </a:ln>
          <a:effectLst/>
        </p:spPr>
        <p:txBody>
          <a:bodyPr lIns="0" tIns="0" rIns="684000" bIns="0"/>
          <a:lstStyle/>
          <a:p>
            <a:endParaRPr lang="en-GB" sz="2400">
              <a:solidFill>
                <a:schemeClr val="bg2"/>
              </a:solidFill>
            </a:endParaRPr>
          </a:p>
          <a:p>
            <a:pPr marL="374650" lvl="1" indent="-260350">
              <a:buFontTx/>
              <a:buChar char="•"/>
            </a:pPr>
            <a:endParaRPr lang="en-GB" sz="2400">
              <a:solidFill>
                <a:schemeClr val="bg2"/>
              </a:solidFill>
            </a:endParaRPr>
          </a:p>
        </p:txBody>
      </p:sp>
      <p:sp>
        <p:nvSpPr>
          <p:cNvPr id="749609" name="Text Box 41"/>
          <p:cNvSpPr txBox="1">
            <a:spLocks noChangeArrowheads="1"/>
          </p:cNvSpPr>
          <p:nvPr/>
        </p:nvSpPr>
        <p:spPr bwMode="gray">
          <a:xfrm>
            <a:off x="719138" y="5032375"/>
            <a:ext cx="754062" cy="609600"/>
          </a:xfrm>
          <a:prstGeom prst="rect">
            <a:avLst/>
          </a:prstGeom>
          <a:noFill/>
          <a:ln w="9525">
            <a:noFill/>
            <a:miter lim="800000"/>
            <a:headEnd/>
            <a:tailEnd/>
          </a:ln>
          <a:effectLst/>
        </p:spPr>
        <p:txBody>
          <a:bodyPr lIns="64800" tIns="0" rIns="0" bIns="0"/>
          <a:lstStyle/>
          <a:p>
            <a:endParaRPr lang="en-GB" sz="2800" dirty="0">
              <a:solidFill>
                <a:schemeClr val="bg2"/>
              </a:solidFill>
            </a:endParaRPr>
          </a:p>
        </p:txBody>
      </p:sp>
      <p:sp>
        <p:nvSpPr>
          <p:cNvPr id="19" name="Rectangle 39"/>
          <p:cNvSpPr>
            <a:spLocks noChangeArrowheads="1"/>
          </p:cNvSpPr>
          <p:nvPr/>
        </p:nvSpPr>
        <p:spPr bwMode="gray">
          <a:xfrm>
            <a:off x="1080000" y="4905375"/>
            <a:ext cx="7790400" cy="1206500"/>
          </a:xfrm>
          <a:prstGeom prst="rect">
            <a:avLst/>
          </a:prstGeom>
          <a:solidFill>
            <a:schemeClr val="accent4">
              <a:lumMod val="20000"/>
              <a:lumOff val="80000"/>
            </a:schemeClr>
          </a:solidFill>
          <a:ln w="9525">
            <a:noFill/>
            <a:miter lim="800000"/>
            <a:headEnd/>
            <a:tailEnd/>
          </a:ln>
          <a:effectLst/>
        </p:spPr>
        <p:txBody>
          <a:bodyPr lIns="63500" tIns="0" rIns="64800" bIns="0"/>
          <a:lstStyle/>
          <a:p>
            <a:pPr marL="565150" indent="6350">
              <a:spcBef>
                <a:spcPct val="20000"/>
              </a:spcBef>
              <a:spcAft>
                <a:spcPct val="20000"/>
              </a:spcAft>
              <a:buFont typeface="Arial" charset="0"/>
              <a:buNone/>
            </a:pPr>
            <a:r>
              <a:rPr lang="en-US" b="1" dirty="0">
                <a:solidFill>
                  <a:schemeClr val="accent1">
                    <a:lumMod val="75000"/>
                  </a:schemeClr>
                </a:solidFill>
              </a:rPr>
              <a:t>The </a:t>
            </a:r>
            <a:r>
              <a:rPr lang="en-US" b="1" dirty="0" smtClean="0">
                <a:solidFill>
                  <a:schemeClr val="accent1">
                    <a:lumMod val="75000"/>
                  </a:schemeClr>
                </a:solidFill>
              </a:rPr>
              <a:t>Project shall </a:t>
            </a:r>
            <a:r>
              <a:rPr lang="en-US" b="1" dirty="0">
                <a:solidFill>
                  <a:schemeClr val="accent1">
                    <a:lumMod val="75000"/>
                  </a:schemeClr>
                </a:solidFill>
              </a:rPr>
              <a:t>enable and ensure interaction between various departments /external entities using standard interfaces/connectors</a:t>
            </a:r>
            <a:r>
              <a:rPr lang="en-US" b="1" dirty="0">
                <a:solidFill>
                  <a:schemeClr val="bg1"/>
                </a:solidFill>
              </a:rPr>
              <a:t>.</a:t>
            </a:r>
            <a:r>
              <a:rPr lang="en-US" sz="2400" b="1" dirty="0">
                <a:solidFill>
                  <a:schemeClr val="bg1"/>
                </a:solidFill>
              </a:rPr>
              <a:t> </a:t>
            </a:r>
            <a:endParaRPr lang="en-US" sz="1400" b="1" dirty="0">
              <a:solidFill>
                <a:schemeClr val="bg1"/>
              </a:solidFill>
            </a:endParaRPr>
          </a:p>
        </p:txBody>
      </p:sp>
      <p:sp>
        <p:nvSpPr>
          <p:cNvPr id="21" name="Rectangle 36"/>
          <p:cNvSpPr>
            <a:spLocks noChangeArrowheads="1"/>
          </p:cNvSpPr>
          <p:nvPr/>
        </p:nvSpPr>
        <p:spPr bwMode="gray">
          <a:xfrm>
            <a:off x="1080000" y="3038475"/>
            <a:ext cx="7790400" cy="1206500"/>
          </a:xfrm>
          <a:prstGeom prst="rect">
            <a:avLst/>
          </a:prstGeom>
          <a:solidFill>
            <a:schemeClr val="accent4">
              <a:lumMod val="20000"/>
              <a:lumOff val="80000"/>
            </a:schemeClr>
          </a:solidFill>
          <a:ln w="9525">
            <a:noFill/>
            <a:miter lim="800000"/>
            <a:headEnd/>
            <a:tailEnd/>
          </a:ln>
          <a:effectLst/>
        </p:spPr>
        <p:txBody>
          <a:bodyPr lIns="63500" tIns="0" rIns="64800" bIns="0"/>
          <a:lstStyle/>
          <a:p>
            <a:pPr marL="565150" indent="6350">
              <a:spcBef>
                <a:spcPct val="20000"/>
              </a:spcBef>
              <a:spcAft>
                <a:spcPct val="20000"/>
              </a:spcAft>
              <a:buFont typeface="Arial" charset="0"/>
              <a:buNone/>
            </a:pPr>
            <a:r>
              <a:rPr lang="en-US" b="1" dirty="0">
                <a:solidFill>
                  <a:schemeClr val="accent1">
                    <a:lumMod val="75000"/>
                  </a:schemeClr>
                </a:solidFill>
              </a:rPr>
              <a:t>The </a:t>
            </a:r>
            <a:r>
              <a:rPr lang="en-US" b="1" dirty="0" smtClean="0">
                <a:solidFill>
                  <a:schemeClr val="accent1">
                    <a:lumMod val="75000"/>
                  </a:schemeClr>
                </a:solidFill>
              </a:rPr>
              <a:t>Project shall </a:t>
            </a:r>
            <a:r>
              <a:rPr lang="en-US" b="1" dirty="0">
                <a:solidFill>
                  <a:schemeClr val="accent1">
                    <a:lumMod val="75000"/>
                  </a:schemeClr>
                </a:solidFill>
              </a:rPr>
              <a:t>provide a mechanism for e submission of the application forms and e delivery of service (irrespective of backend readiness)</a:t>
            </a:r>
            <a:r>
              <a:rPr lang="en-US" sz="2400" b="1" dirty="0">
                <a:solidFill>
                  <a:schemeClr val="accent1">
                    <a:lumMod val="75000"/>
                  </a:schemeClr>
                </a:solidFill>
              </a:rPr>
              <a:t> </a:t>
            </a:r>
          </a:p>
        </p:txBody>
      </p:sp>
    </p:spTree>
    <p:custDataLst>
      <p:tags r:id="rId1"/>
    </p:custDataLst>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idx="4294967295"/>
          </p:nvPr>
        </p:nvSpPr>
        <p:spPr/>
        <p:txBody>
          <a:bodyPr rtlCol="0">
            <a:normAutofit/>
          </a:bodyPr>
          <a:lstStyle/>
          <a:p>
            <a:pPr eaLnBrk="1" fontAlgn="auto" hangingPunct="1">
              <a:spcAft>
                <a:spcPts val="0"/>
              </a:spcAft>
              <a:defRPr/>
            </a:pPr>
            <a:r>
              <a:rPr lang="en-US" dirty="0" smtClean="0">
                <a:solidFill>
                  <a:schemeClr val="accent1">
                    <a:lumMod val="75000"/>
                  </a:schemeClr>
                </a:solidFill>
              </a:rPr>
              <a:t>SSDG- Scheme Highlights</a:t>
            </a:r>
          </a:p>
        </p:txBody>
      </p:sp>
      <p:sp>
        <p:nvSpPr>
          <p:cNvPr id="19459" name="TextBox 4"/>
          <p:cNvSpPr txBox="1">
            <a:spLocks noChangeArrowheads="1"/>
          </p:cNvSpPr>
          <p:nvPr/>
        </p:nvSpPr>
        <p:spPr bwMode="auto">
          <a:xfrm>
            <a:off x="533400" y="1681163"/>
            <a:ext cx="8001000" cy="3729037"/>
          </a:xfrm>
          <a:prstGeom prst="rect">
            <a:avLst/>
          </a:prstGeom>
          <a:noFill/>
          <a:ln w="9525">
            <a:noFill/>
            <a:miter lim="800000"/>
            <a:headEnd/>
            <a:tailEnd/>
          </a:ln>
        </p:spPr>
        <p:txBody>
          <a:bodyPr>
            <a:spAutoFit/>
          </a:bodyPr>
          <a:lstStyle/>
          <a:p>
            <a:pPr marL="231775" indent="-231775">
              <a:lnSpc>
                <a:spcPct val="150000"/>
              </a:lnSpc>
              <a:buFont typeface="Arial" pitchFamily="34" charset="0"/>
              <a:buChar char="•"/>
            </a:pPr>
            <a:r>
              <a:rPr lang="en-US" sz="2400">
                <a:latin typeface="Calibri" pitchFamily="34" charset="0"/>
              </a:rPr>
              <a:t>Scheme approved on 16.12.08</a:t>
            </a:r>
          </a:p>
          <a:p>
            <a:pPr marL="231775" indent="-231775">
              <a:lnSpc>
                <a:spcPct val="150000"/>
              </a:lnSpc>
              <a:buFont typeface="Arial" pitchFamily="34" charset="0"/>
              <a:buChar char="•"/>
            </a:pPr>
            <a:r>
              <a:rPr lang="en-US" sz="2400">
                <a:latin typeface="Calibri" pitchFamily="34" charset="0"/>
              </a:rPr>
              <a:t>Total outlay: Rs 400 Cr: </a:t>
            </a:r>
            <a:r>
              <a:rPr lang="en-US" sz="2400" i="1">
                <a:latin typeface="Calibri" pitchFamily="34" charset="0"/>
              </a:rPr>
              <a:t>DIT &amp; State Share (ACA): Rs 200 Cr each</a:t>
            </a:r>
          </a:p>
          <a:p>
            <a:pPr marL="231775" indent="-231775">
              <a:lnSpc>
                <a:spcPct val="150000"/>
              </a:lnSpc>
              <a:buFont typeface="Arial" pitchFamily="34" charset="0"/>
              <a:buChar char="•"/>
            </a:pPr>
            <a:r>
              <a:rPr lang="en-US" sz="2400">
                <a:latin typeface="Calibri" pitchFamily="34" charset="0"/>
              </a:rPr>
              <a:t>Centrally Empanelled Consultants: </a:t>
            </a:r>
            <a:r>
              <a:rPr lang="en-US" sz="2000" i="1">
                <a:latin typeface="Calibri" pitchFamily="34" charset="0"/>
              </a:rPr>
              <a:t>E&amp;Y, IL&amp;FS, KPMG, PWC and UTITSL</a:t>
            </a:r>
            <a:endParaRPr lang="en-US" sz="2400" i="1">
              <a:latin typeface="Calibri" pitchFamily="34" charset="0"/>
            </a:endParaRPr>
          </a:p>
          <a:p>
            <a:pPr marL="231775" indent="-231775">
              <a:lnSpc>
                <a:spcPct val="150000"/>
              </a:lnSpc>
              <a:buFont typeface="Arial" pitchFamily="34" charset="0"/>
              <a:buChar char="•"/>
            </a:pPr>
            <a:r>
              <a:rPr lang="en-US" sz="2400">
                <a:latin typeface="Calibri" pitchFamily="34" charset="0"/>
              </a:rPr>
              <a:t>Centrally Empanelled Implementing Agency: </a:t>
            </a:r>
            <a:r>
              <a:rPr lang="en-US" sz="2000" i="1">
                <a:latin typeface="Calibri" pitchFamily="34" charset="0"/>
              </a:rPr>
              <a:t>Accenture, HP India, Infosys Technologies, L&amp;T Infotech, TCS  and Wipro </a:t>
            </a:r>
            <a:endParaRPr lang="en-IN" sz="2400">
              <a:latin typeface="Calibri" pitchFamily="34" charset="0"/>
            </a:endParaRPr>
          </a:p>
        </p:txBody>
      </p:sp>
      <p:sp>
        <p:nvSpPr>
          <p:cNvPr id="20484" name="Date Placeholder 3"/>
          <p:cNvSpPr>
            <a:spLocks noGrp="1"/>
          </p:cNvSpPr>
          <p:nvPr>
            <p:ph type="dt" sz="quarter" idx="10"/>
          </p:nvPr>
        </p:nvSpPr>
        <p:spPr bwMode="auto">
          <a:xfrm>
            <a:off x="6553200" y="6245225"/>
            <a:ext cx="2133600" cy="476250"/>
          </a:xfrm>
          <a:ln>
            <a:miter lim="800000"/>
            <a:headEnd/>
            <a:tailEnd/>
          </a:ln>
        </p:spPr>
        <p:txBody>
          <a:bodyPr/>
          <a:lstStyle/>
          <a:p>
            <a:pPr algn="r">
              <a:defRPr/>
            </a:pPr>
            <a:fld id="{2C31EF36-9B8A-4953-81B2-A992DA89CEEE}" type="datetime1">
              <a:rPr lang="en-GB" sz="1400"/>
              <a:pPr algn="r">
                <a:defRPr/>
              </a:pPr>
              <a:t>13/03/2014</a:t>
            </a:fld>
            <a:endParaRPr lang="en-GB" sz="1400"/>
          </a:p>
        </p:txBody>
      </p:sp>
      <p:sp>
        <p:nvSpPr>
          <p:cNvPr id="20485" name="Slide Number Placeholder 4"/>
          <p:cNvSpPr>
            <a:spLocks noGrp="1"/>
          </p:cNvSpPr>
          <p:nvPr>
            <p:ph type="sldNum" sz="quarter" idx="12"/>
          </p:nvPr>
        </p:nvSpPr>
        <p:spPr/>
        <p:txBody>
          <a:bodyPr/>
          <a:lstStyle/>
          <a:p>
            <a:pPr algn="l">
              <a:defRPr/>
            </a:pPr>
            <a:fld id="{50F89D2C-45FF-43EB-A05A-116D836EF111}" type="slidenum">
              <a:rPr lang="en-GB"/>
              <a:pPr algn="l">
                <a:defRPr/>
              </a:pPr>
              <a:t>94</a:t>
            </a:fld>
            <a:endParaRPr lang="en-GB"/>
          </a:p>
        </p:txBody>
      </p:sp>
      <p:sp>
        <p:nvSpPr>
          <p:cNvPr id="20486" name="Footer Placeholder 5"/>
          <p:cNvSpPr>
            <a:spLocks noGrp="1"/>
          </p:cNvSpPr>
          <p:nvPr>
            <p:ph type="ftr" sz="quarter" idx="11"/>
          </p:nvPr>
        </p:nvSpPr>
        <p:spPr bwMode="auto">
          <a:ln>
            <a:miter lim="800000"/>
            <a:headEnd/>
            <a:tailEnd/>
          </a:ln>
        </p:spPr>
        <p:txBody>
          <a:bodyPr/>
          <a:lstStyle/>
          <a:p>
            <a:pPr>
              <a:defRPr/>
            </a:pPr>
            <a:r>
              <a:rPr lang="en-GB"/>
              <a:t>DIT, GOI</a:t>
            </a: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457200" y="44450"/>
            <a:ext cx="8435975" cy="863600"/>
          </a:xfrm>
        </p:spPr>
        <p:txBody>
          <a:bodyPr rtlCol="0">
            <a:normAutofit/>
          </a:bodyPr>
          <a:lstStyle/>
          <a:p>
            <a:pPr eaLnBrk="1" fontAlgn="auto" hangingPunct="1">
              <a:spcAft>
                <a:spcPts val="0"/>
              </a:spcAft>
              <a:defRPr/>
            </a:pPr>
            <a:r>
              <a:rPr lang="en-US" dirty="0" smtClean="0">
                <a:solidFill>
                  <a:schemeClr val="accent1">
                    <a:lumMod val="75000"/>
                  </a:schemeClr>
                </a:solidFill>
              </a:rPr>
              <a:t>Implementation Strategy- SSDG</a:t>
            </a:r>
          </a:p>
        </p:txBody>
      </p:sp>
      <p:graphicFrame>
        <p:nvGraphicFramePr>
          <p:cNvPr id="6" name="Content Placeholder 5"/>
          <p:cNvGraphicFramePr>
            <a:graphicFrameLocks noGrp="1"/>
          </p:cNvGraphicFramePr>
          <p:nvPr>
            <p:ph idx="4294967295"/>
          </p:nvPr>
        </p:nvGraphicFramePr>
        <p:xfrm>
          <a:off x="675184" y="1189037"/>
          <a:ext cx="7859216" cy="53641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532" name="Slide Number Placeholder 4"/>
          <p:cNvSpPr txBox="1">
            <a:spLocks noGrp="1"/>
          </p:cNvSpPr>
          <p:nvPr/>
        </p:nvSpPr>
        <p:spPr bwMode="auto">
          <a:xfrm>
            <a:off x="8643938" y="6143625"/>
            <a:ext cx="376237" cy="358775"/>
          </a:xfrm>
          <a:prstGeom prst="rect">
            <a:avLst/>
          </a:prstGeom>
          <a:noFill/>
          <a:ln w="9525">
            <a:noFill/>
            <a:miter lim="800000"/>
            <a:headEnd/>
            <a:tailEnd/>
          </a:ln>
        </p:spPr>
        <p:txBody>
          <a:bodyPr/>
          <a:lstStyle/>
          <a:p>
            <a:pPr algn="ctr"/>
            <a:fld id="{AD516315-CBD9-4C07-993A-249B61FACCA1}" type="slidenum">
              <a:rPr lang="en-US" sz="1200">
                <a:latin typeface="Calibri" pitchFamily="34" charset="0"/>
              </a:rPr>
              <a:pPr algn="ctr"/>
              <a:t>95</a:t>
            </a:fld>
            <a:endParaRPr lang="en-US" sz="1200">
              <a:latin typeface="Calibri" pitchFamily="34" charset="0"/>
            </a:endParaRPr>
          </a:p>
        </p:txBody>
      </p:sp>
      <p:sp>
        <p:nvSpPr>
          <p:cNvPr id="22533" name="Date Placeholder 4"/>
          <p:cNvSpPr>
            <a:spLocks noGrp="1"/>
          </p:cNvSpPr>
          <p:nvPr>
            <p:ph type="dt" sz="quarter" idx="10"/>
          </p:nvPr>
        </p:nvSpPr>
        <p:spPr bwMode="auto">
          <a:xfrm>
            <a:off x="6553200" y="6245225"/>
            <a:ext cx="2133600" cy="476250"/>
          </a:xfrm>
          <a:ln>
            <a:miter lim="800000"/>
            <a:headEnd/>
            <a:tailEnd/>
          </a:ln>
        </p:spPr>
        <p:txBody>
          <a:bodyPr/>
          <a:lstStyle/>
          <a:p>
            <a:pPr algn="r">
              <a:defRPr/>
            </a:pPr>
            <a:fld id="{23D78408-A1C7-4BCE-BB66-ADC140DD44F0}" type="datetime1">
              <a:rPr lang="en-GB" sz="1400"/>
              <a:pPr algn="r">
                <a:defRPr/>
              </a:pPr>
              <a:t>13/03/2014</a:t>
            </a:fld>
            <a:endParaRPr lang="en-GB" sz="1400"/>
          </a:p>
        </p:txBody>
      </p:sp>
      <p:sp>
        <p:nvSpPr>
          <p:cNvPr id="22534" name="Slide Number Placeholder 6"/>
          <p:cNvSpPr>
            <a:spLocks noGrp="1"/>
          </p:cNvSpPr>
          <p:nvPr>
            <p:ph type="sldNum" sz="quarter" idx="12"/>
          </p:nvPr>
        </p:nvSpPr>
        <p:spPr/>
        <p:txBody>
          <a:bodyPr/>
          <a:lstStyle/>
          <a:p>
            <a:pPr algn="l">
              <a:defRPr/>
            </a:pPr>
            <a:fld id="{A1977D25-4673-4124-9E20-8559663A6E02}" type="slidenum">
              <a:rPr lang="en-GB"/>
              <a:pPr algn="l">
                <a:defRPr/>
              </a:pPr>
              <a:t>95</a:t>
            </a:fld>
            <a:endParaRPr lang="en-GB"/>
          </a:p>
        </p:txBody>
      </p:sp>
      <p:sp>
        <p:nvSpPr>
          <p:cNvPr id="22535" name="Footer Placeholder 7"/>
          <p:cNvSpPr>
            <a:spLocks noGrp="1"/>
          </p:cNvSpPr>
          <p:nvPr>
            <p:ph type="ftr" sz="quarter" idx="11"/>
          </p:nvPr>
        </p:nvSpPr>
        <p:spPr bwMode="auto">
          <a:ln>
            <a:miter lim="800000"/>
            <a:headEnd/>
            <a:tailEnd/>
          </a:ln>
        </p:spPr>
        <p:txBody>
          <a:bodyPr/>
          <a:lstStyle/>
          <a:p>
            <a:pPr>
              <a:defRPr/>
            </a:pPr>
            <a:r>
              <a:rPr lang="en-GB"/>
              <a:t>DIT, GOI</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AutoShape 13"/>
          <p:cNvSpPr>
            <a:spLocks noChangeArrowheads="1"/>
          </p:cNvSpPr>
          <p:nvPr/>
        </p:nvSpPr>
        <p:spPr bwMode="auto">
          <a:xfrm rot="10800000">
            <a:off x="0" y="914400"/>
            <a:ext cx="9144000" cy="5943600"/>
          </a:xfrm>
          <a:prstGeom prst="triangle">
            <a:avLst>
              <a:gd name="adj" fmla="val 50000"/>
            </a:avLst>
          </a:prstGeom>
          <a:solidFill>
            <a:srgbClr val="FED8D6"/>
          </a:solidFill>
          <a:ln w="9525">
            <a:solidFill>
              <a:schemeClr val="tx1"/>
            </a:solidFill>
            <a:miter lim="800000"/>
            <a:headEnd/>
            <a:tailEnd/>
          </a:ln>
        </p:spPr>
        <p:txBody>
          <a:bodyPr rot="10800000" wrap="none" anchor="ctr"/>
          <a:lstStyle/>
          <a:p>
            <a:pPr algn="ctr"/>
            <a:endParaRPr lang="en-GB">
              <a:latin typeface="Calibri" pitchFamily="34" charset="0"/>
              <a:cs typeface="Times New Roman" pitchFamily="18" charset="0"/>
            </a:endParaRPr>
          </a:p>
        </p:txBody>
      </p:sp>
      <p:sp>
        <p:nvSpPr>
          <p:cNvPr id="73731" name="Rectangle 4"/>
          <p:cNvSpPr>
            <a:spLocks noChangeArrowheads="1"/>
          </p:cNvSpPr>
          <p:nvPr/>
        </p:nvSpPr>
        <p:spPr bwMode="auto">
          <a:xfrm>
            <a:off x="0" y="304800"/>
            <a:ext cx="9144000" cy="6553200"/>
          </a:xfrm>
          <a:prstGeom prst="rect">
            <a:avLst/>
          </a:prstGeom>
          <a:noFill/>
          <a:ln w="9525">
            <a:solidFill>
              <a:schemeClr val="tx1"/>
            </a:solidFill>
            <a:miter lim="800000"/>
            <a:headEnd/>
            <a:tailEnd/>
          </a:ln>
        </p:spPr>
        <p:txBody>
          <a:bodyPr wrap="none" anchor="ctr"/>
          <a:lstStyle/>
          <a:p>
            <a:endParaRPr lang="en-GB">
              <a:latin typeface="Calibri" pitchFamily="34" charset="0"/>
              <a:cs typeface="Times New Roman" pitchFamily="18" charset="0"/>
            </a:endParaRPr>
          </a:p>
        </p:txBody>
      </p:sp>
      <p:sp>
        <p:nvSpPr>
          <p:cNvPr id="73732" name="Text Box 25"/>
          <p:cNvSpPr txBox="1">
            <a:spLocks noChangeArrowheads="1"/>
          </p:cNvSpPr>
          <p:nvPr/>
        </p:nvSpPr>
        <p:spPr bwMode="auto">
          <a:xfrm>
            <a:off x="4038600" y="838200"/>
            <a:ext cx="838200" cy="274638"/>
          </a:xfrm>
          <a:prstGeom prst="rect">
            <a:avLst/>
          </a:prstGeom>
          <a:noFill/>
          <a:ln w="9525">
            <a:noFill/>
            <a:miter lim="800000"/>
            <a:headEnd/>
            <a:tailEnd/>
          </a:ln>
        </p:spPr>
        <p:txBody>
          <a:bodyPr>
            <a:spAutoFit/>
          </a:bodyPr>
          <a:lstStyle/>
          <a:p>
            <a:pPr>
              <a:spcBef>
                <a:spcPct val="50000"/>
              </a:spcBef>
            </a:pPr>
            <a:r>
              <a:rPr lang="en-US" sz="1200">
                <a:solidFill>
                  <a:srgbClr val="BF0509"/>
                </a:solidFill>
                <a:latin typeface="Calibri" pitchFamily="34" charset="0"/>
              </a:rPr>
              <a:t> </a:t>
            </a:r>
            <a:endParaRPr lang="en-US" sz="1200" b="1">
              <a:solidFill>
                <a:srgbClr val="BF0509"/>
              </a:solidFill>
              <a:latin typeface="Calibri" pitchFamily="34" charset="0"/>
            </a:endParaRPr>
          </a:p>
        </p:txBody>
      </p:sp>
      <p:sp>
        <p:nvSpPr>
          <p:cNvPr id="73733" name="Text Box 36"/>
          <p:cNvSpPr txBox="1">
            <a:spLocks noChangeArrowheads="1"/>
          </p:cNvSpPr>
          <p:nvPr/>
        </p:nvSpPr>
        <p:spPr bwMode="auto">
          <a:xfrm>
            <a:off x="0" y="609600"/>
            <a:ext cx="1763713" cy="307975"/>
          </a:xfrm>
          <a:prstGeom prst="rect">
            <a:avLst/>
          </a:prstGeom>
          <a:solidFill>
            <a:srgbClr val="FFFF99"/>
          </a:solidFill>
          <a:ln w="9525">
            <a:noFill/>
            <a:miter lim="800000"/>
            <a:headEnd/>
            <a:tailEnd/>
          </a:ln>
        </p:spPr>
        <p:txBody>
          <a:bodyPr>
            <a:spAutoFit/>
          </a:bodyPr>
          <a:lstStyle/>
          <a:p>
            <a:pPr algn="ctr">
              <a:spcBef>
                <a:spcPct val="50000"/>
              </a:spcBef>
            </a:pPr>
            <a:r>
              <a:rPr lang="en-GB" sz="1400" b="1">
                <a:latin typeface="Calibri" pitchFamily="34" charset="0"/>
              </a:rPr>
              <a:t>Milestones</a:t>
            </a:r>
          </a:p>
        </p:txBody>
      </p:sp>
      <p:sp>
        <p:nvSpPr>
          <p:cNvPr id="73734" name="Text Box 58"/>
          <p:cNvSpPr txBox="1">
            <a:spLocks noChangeArrowheads="1"/>
          </p:cNvSpPr>
          <p:nvPr/>
        </p:nvSpPr>
        <p:spPr bwMode="auto">
          <a:xfrm>
            <a:off x="4038600" y="914400"/>
            <a:ext cx="1524000" cy="304800"/>
          </a:xfrm>
          <a:prstGeom prst="rect">
            <a:avLst/>
          </a:prstGeom>
          <a:noFill/>
          <a:ln w="9525">
            <a:noFill/>
            <a:miter lim="800000"/>
            <a:headEnd/>
            <a:tailEnd/>
          </a:ln>
        </p:spPr>
        <p:txBody>
          <a:bodyPr>
            <a:spAutoFit/>
          </a:bodyPr>
          <a:lstStyle/>
          <a:p>
            <a:pPr marL="111125" indent="-111125">
              <a:spcBef>
                <a:spcPct val="50000"/>
              </a:spcBef>
            </a:pPr>
            <a:r>
              <a:rPr lang="en-US" sz="1400" b="1">
                <a:latin typeface="Calibri" pitchFamily="34" charset="0"/>
              </a:rPr>
              <a:t> </a:t>
            </a:r>
            <a:endParaRPr lang="en-GB" sz="1400" b="1">
              <a:solidFill>
                <a:srgbClr val="BF0509"/>
              </a:solidFill>
              <a:latin typeface="Calibri" pitchFamily="34" charset="0"/>
            </a:endParaRPr>
          </a:p>
        </p:txBody>
      </p:sp>
      <p:sp>
        <p:nvSpPr>
          <p:cNvPr id="10247" name="Text Box 15"/>
          <p:cNvSpPr txBox="1">
            <a:spLocks noChangeArrowheads="1"/>
          </p:cNvSpPr>
          <p:nvPr/>
        </p:nvSpPr>
        <p:spPr bwMode="auto">
          <a:xfrm>
            <a:off x="3733800" y="5732463"/>
            <a:ext cx="1676400" cy="553998"/>
          </a:xfrm>
          <a:prstGeom prst="rect">
            <a:avLst/>
          </a:prstGeom>
          <a:noFill/>
          <a:ln w="9525">
            <a:noFill/>
            <a:miter lim="800000"/>
            <a:headEnd/>
            <a:tailEnd/>
          </a:ln>
        </p:spPr>
        <p:txBody>
          <a:bodyPr>
            <a:spAutoFit/>
          </a:bodyPr>
          <a:lstStyle/>
          <a:p>
            <a:pPr algn="ctr">
              <a:spcBef>
                <a:spcPct val="50000"/>
              </a:spcBef>
              <a:defRPr/>
            </a:pPr>
            <a:r>
              <a:rPr lang="en-US" sz="1200" b="1" dirty="0" smtClean="0">
                <a:latin typeface="Arial" pitchFamily="34" charset="0"/>
                <a:cs typeface="Arial" pitchFamily="34" charset="0"/>
              </a:rPr>
              <a:t>Lakshadweep</a:t>
            </a:r>
            <a:r>
              <a:rPr lang="en-US" sz="1200" b="1" dirty="0">
                <a:latin typeface="Arial" pitchFamily="34" charset="0"/>
                <a:cs typeface="Arial" pitchFamily="34" charset="0"/>
              </a:rPr>
              <a:t>, </a:t>
            </a:r>
          </a:p>
          <a:p>
            <a:pPr algn="ctr">
              <a:spcBef>
                <a:spcPct val="50000"/>
              </a:spcBef>
              <a:defRPr/>
            </a:pPr>
            <a:r>
              <a:rPr lang="en-US" sz="1200" b="1" dirty="0">
                <a:solidFill>
                  <a:srgbClr val="FF0000"/>
                </a:solidFill>
                <a:latin typeface="Arial" pitchFamily="34" charset="0"/>
                <a:cs typeface="Arial" pitchFamily="34" charset="0"/>
              </a:rPr>
              <a:t>**Delhi</a:t>
            </a:r>
          </a:p>
        </p:txBody>
      </p:sp>
      <p:sp>
        <p:nvSpPr>
          <p:cNvPr id="73736" name="Text Box 18"/>
          <p:cNvSpPr txBox="1">
            <a:spLocks noChangeArrowheads="1"/>
          </p:cNvSpPr>
          <p:nvPr/>
        </p:nvSpPr>
        <p:spPr bwMode="auto">
          <a:xfrm>
            <a:off x="2133600" y="6165850"/>
            <a:ext cx="609600" cy="260350"/>
          </a:xfrm>
          <a:prstGeom prst="rect">
            <a:avLst/>
          </a:prstGeom>
          <a:solidFill>
            <a:srgbClr val="800000"/>
          </a:solidFill>
          <a:ln w="9525" algn="ctr">
            <a:noFill/>
            <a:miter lim="800000"/>
            <a:headEnd/>
            <a:tailEnd/>
          </a:ln>
        </p:spPr>
        <p:txBody>
          <a:bodyPr>
            <a:spAutoFit/>
          </a:bodyPr>
          <a:lstStyle/>
          <a:p>
            <a:pPr algn="ctr">
              <a:spcBef>
                <a:spcPct val="50000"/>
              </a:spcBef>
            </a:pPr>
            <a:r>
              <a:rPr lang="en-GB" sz="1100" b="1">
                <a:solidFill>
                  <a:schemeClr val="bg1"/>
                </a:solidFill>
                <a:latin typeface="Calibri" pitchFamily="34" charset="0"/>
              </a:rPr>
              <a:t>2</a:t>
            </a:r>
          </a:p>
        </p:txBody>
      </p:sp>
      <p:sp>
        <p:nvSpPr>
          <p:cNvPr id="73737" name="Line 76"/>
          <p:cNvSpPr>
            <a:spLocks noChangeShapeType="1"/>
          </p:cNvSpPr>
          <p:nvPr/>
        </p:nvSpPr>
        <p:spPr bwMode="auto">
          <a:xfrm flipV="1">
            <a:off x="3635375" y="5661025"/>
            <a:ext cx="1873250" cy="0"/>
          </a:xfrm>
          <a:prstGeom prst="line">
            <a:avLst/>
          </a:prstGeom>
          <a:noFill/>
          <a:ln w="9525">
            <a:solidFill>
              <a:schemeClr val="tx1"/>
            </a:solidFill>
            <a:round/>
            <a:headEnd/>
            <a:tailEnd/>
          </a:ln>
        </p:spPr>
        <p:txBody>
          <a:bodyPr/>
          <a:lstStyle/>
          <a:p>
            <a:endParaRPr lang="en-IN"/>
          </a:p>
        </p:txBody>
      </p:sp>
      <p:sp>
        <p:nvSpPr>
          <p:cNvPr id="73738" name="Text Box 5"/>
          <p:cNvSpPr txBox="1">
            <a:spLocks noChangeArrowheads="1"/>
          </p:cNvSpPr>
          <p:nvPr/>
        </p:nvSpPr>
        <p:spPr bwMode="auto">
          <a:xfrm>
            <a:off x="0" y="6096000"/>
            <a:ext cx="2133600" cy="523875"/>
          </a:xfrm>
          <a:prstGeom prst="rect">
            <a:avLst/>
          </a:prstGeom>
          <a:solidFill>
            <a:srgbClr val="FFFF99"/>
          </a:solidFill>
          <a:ln w="9525" algn="ctr">
            <a:noFill/>
            <a:miter lim="800000"/>
            <a:headEnd/>
            <a:tailEnd/>
          </a:ln>
        </p:spPr>
        <p:txBody>
          <a:bodyPr>
            <a:spAutoFit/>
          </a:bodyPr>
          <a:lstStyle/>
          <a:p>
            <a:pPr>
              <a:spcBef>
                <a:spcPct val="50000"/>
              </a:spcBef>
            </a:pPr>
            <a:r>
              <a:rPr lang="en-GB" sz="1400" b="1">
                <a:latin typeface="Calibri" pitchFamily="34" charset="0"/>
              </a:rPr>
              <a:t>DPR Not Submitted/ approved yet </a:t>
            </a:r>
          </a:p>
        </p:txBody>
      </p:sp>
      <p:sp>
        <p:nvSpPr>
          <p:cNvPr id="73739" name="Rectangle 49"/>
          <p:cNvSpPr>
            <a:spLocks noChangeArrowheads="1"/>
          </p:cNvSpPr>
          <p:nvPr/>
        </p:nvSpPr>
        <p:spPr bwMode="auto">
          <a:xfrm>
            <a:off x="2209800" y="2286000"/>
            <a:ext cx="4800600" cy="461963"/>
          </a:xfrm>
          <a:prstGeom prst="rect">
            <a:avLst/>
          </a:prstGeom>
          <a:noFill/>
          <a:ln w="9525">
            <a:noFill/>
            <a:miter lim="800000"/>
            <a:headEnd/>
            <a:tailEnd/>
          </a:ln>
        </p:spPr>
        <p:txBody>
          <a:bodyPr>
            <a:spAutoFit/>
          </a:bodyPr>
          <a:lstStyle/>
          <a:p>
            <a:pPr algn="ctr"/>
            <a:endParaRPr lang="en-GB" sz="1200" b="1">
              <a:latin typeface="Calibri" pitchFamily="34" charset="0"/>
              <a:cs typeface="Times New Roman" pitchFamily="18" charset="0"/>
            </a:endParaRPr>
          </a:p>
          <a:p>
            <a:pPr algn="ctr"/>
            <a:endParaRPr lang="en-GB" sz="1200" b="1">
              <a:latin typeface="Calibri" pitchFamily="34" charset="0"/>
              <a:cs typeface="Times New Roman" pitchFamily="18" charset="0"/>
            </a:endParaRPr>
          </a:p>
        </p:txBody>
      </p:sp>
      <p:sp>
        <p:nvSpPr>
          <p:cNvPr id="73740" name="Text Box 71"/>
          <p:cNvSpPr txBox="1">
            <a:spLocks noChangeArrowheads="1"/>
          </p:cNvSpPr>
          <p:nvPr/>
        </p:nvSpPr>
        <p:spPr bwMode="auto">
          <a:xfrm>
            <a:off x="3276600" y="609600"/>
            <a:ext cx="2743200" cy="338138"/>
          </a:xfrm>
          <a:prstGeom prst="rect">
            <a:avLst/>
          </a:prstGeom>
          <a:noFill/>
          <a:ln w="9525">
            <a:noFill/>
            <a:miter lim="800000"/>
            <a:headEnd/>
            <a:tailEnd/>
          </a:ln>
        </p:spPr>
        <p:txBody>
          <a:bodyPr>
            <a:spAutoFit/>
          </a:bodyPr>
          <a:lstStyle/>
          <a:p>
            <a:pPr algn="ctr">
              <a:spcBef>
                <a:spcPct val="50000"/>
              </a:spcBef>
            </a:pPr>
            <a:r>
              <a:rPr lang="en-US" sz="1600" b="1">
                <a:latin typeface="Calibri" pitchFamily="34" charset="0"/>
                <a:cs typeface="Times New Roman" pitchFamily="18" charset="0"/>
              </a:rPr>
              <a:t>States</a:t>
            </a:r>
          </a:p>
        </p:txBody>
      </p:sp>
      <p:sp>
        <p:nvSpPr>
          <p:cNvPr id="73741" name="Line 61"/>
          <p:cNvSpPr>
            <a:spLocks noChangeShapeType="1"/>
          </p:cNvSpPr>
          <p:nvPr/>
        </p:nvSpPr>
        <p:spPr bwMode="auto">
          <a:xfrm>
            <a:off x="2232025" y="3789363"/>
            <a:ext cx="4716463" cy="0"/>
          </a:xfrm>
          <a:prstGeom prst="line">
            <a:avLst/>
          </a:prstGeom>
          <a:noFill/>
          <a:ln w="9525">
            <a:solidFill>
              <a:schemeClr val="tx1"/>
            </a:solidFill>
            <a:round/>
            <a:headEnd/>
            <a:tailEnd/>
          </a:ln>
        </p:spPr>
        <p:txBody>
          <a:bodyPr/>
          <a:lstStyle/>
          <a:p>
            <a:endParaRPr lang="en-IN"/>
          </a:p>
        </p:txBody>
      </p:sp>
      <p:sp>
        <p:nvSpPr>
          <p:cNvPr id="73742" name="Line 72"/>
          <p:cNvSpPr>
            <a:spLocks noChangeShapeType="1"/>
          </p:cNvSpPr>
          <p:nvPr/>
        </p:nvSpPr>
        <p:spPr bwMode="auto">
          <a:xfrm>
            <a:off x="1331913" y="2708275"/>
            <a:ext cx="6480175" cy="0"/>
          </a:xfrm>
          <a:prstGeom prst="line">
            <a:avLst/>
          </a:prstGeom>
          <a:noFill/>
          <a:ln w="9525">
            <a:solidFill>
              <a:schemeClr val="tx1"/>
            </a:solidFill>
            <a:round/>
            <a:headEnd/>
            <a:tailEnd/>
          </a:ln>
        </p:spPr>
        <p:txBody>
          <a:bodyPr/>
          <a:lstStyle/>
          <a:p>
            <a:endParaRPr lang="en-IN"/>
          </a:p>
        </p:txBody>
      </p:sp>
      <p:sp>
        <p:nvSpPr>
          <p:cNvPr id="73743" name="Text Box 74"/>
          <p:cNvSpPr txBox="1">
            <a:spLocks noChangeArrowheads="1"/>
          </p:cNvSpPr>
          <p:nvPr/>
        </p:nvSpPr>
        <p:spPr bwMode="auto">
          <a:xfrm>
            <a:off x="1981200" y="2112963"/>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GB" sz="1100" b="1">
                <a:solidFill>
                  <a:schemeClr val="bg1"/>
                </a:solidFill>
                <a:latin typeface="Calibri" pitchFamily="34" charset="0"/>
              </a:rPr>
              <a:t>2</a:t>
            </a:r>
          </a:p>
        </p:txBody>
      </p:sp>
      <p:sp>
        <p:nvSpPr>
          <p:cNvPr id="73744" name="Rectangle 75"/>
          <p:cNvSpPr>
            <a:spLocks noChangeArrowheads="1"/>
          </p:cNvSpPr>
          <p:nvPr/>
        </p:nvSpPr>
        <p:spPr bwMode="auto">
          <a:xfrm>
            <a:off x="2555875" y="2130425"/>
            <a:ext cx="4608513" cy="276999"/>
          </a:xfrm>
          <a:prstGeom prst="rect">
            <a:avLst/>
          </a:prstGeom>
          <a:noFill/>
          <a:ln w="9525">
            <a:noFill/>
            <a:miter lim="800000"/>
            <a:headEnd/>
            <a:tailEnd/>
          </a:ln>
        </p:spPr>
        <p:txBody>
          <a:bodyPr>
            <a:spAutoFit/>
          </a:bodyPr>
          <a:lstStyle/>
          <a:p>
            <a:pPr algn="ctr"/>
            <a:r>
              <a:rPr lang="en-IN" sz="1200" b="1" dirty="0">
                <a:latin typeface="Arial" pitchFamily="34" charset="0"/>
                <a:cs typeface="Arial" pitchFamily="34" charset="0"/>
              </a:rPr>
              <a:t>Bihar, West Bengal</a:t>
            </a:r>
            <a:endParaRPr lang="en-US" sz="1200" b="1" dirty="0">
              <a:latin typeface="Arial" pitchFamily="34" charset="0"/>
              <a:cs typeface="Arial" pitchFamily="34" charset="0"/>
            </a:endParaRPr>
          </a:p>
        </p:txBody>
      </p:sp>
      <p:sp>
        <p:nvSpPr>
          <p:cNvPr id="73745" name="Text Box 76"/>
          <p:cNvSpPr txBox="1">
            <a:spLocks noChangeArrowheads="1"/>
          </p:cNvSpPr>
          <p:nvPr/>
        </p:nvSpPr>
        <p:spPr bwMode="auto">
          <a:xfrm>
            <a:off x="7740650" y="2001838"/>
            <a:ext cx="1371600" cy="276225"/>
          </a:xfrm>
          <a:prstGeom prst="rect">
            <a:avLst/>
          </a:prstGeom>
          <a:solidFill>
            <a:srgbClr val="008000"/>
          </a:solidFill>
          <a:ln w="9525">
            <a:noFill/>
            <a:miter lim="800000"/>
            <a:headEnd/>
            <a:tailEnd/>
          </a:ln>
        </p:spPr>
        <p:txBody>
          <a:bodyPr>
            <a:spAutoFit/>
          </a:bodyPr>
          <a:lstStyle/>
          <a:p>
            <a:pPr>
              <a:spcBef>
                <a:spcPct val="50000"/>
              </a:spcBef>
            </a:pPr>
            <a:r>
              <a:rPr lang="en-US" sz="1200" b="1" dirty="0" smtClean="0">
                <a:solidFill>
                  <a:schemeClr val="bg1"/>
                </a:solidFill>
                <a:latin typeface="Calibri" pitchFamily="34" charset="0"/>
              </a:rPr>
              <a:t>Jan’14 </a:t>
            </a:r>
            <a:r>
              <a:rPr lang="en-US" sz="1200" b="1" dirty="0">
                <a:solidFill>
                  <a:schemeClr val="bg1"/>
                </a:solidFill>
                <a:latin typeface="Calibri" pitchFamily="34" charset="0"/>
              </a:rPr>
              <a:t>– Mar‘14 </a:t>
            </a:r>
            <a:endParaRPr lang="en-GB" sz="1200" b="1" dirty="0">
              <a:solidFill>
                <a:schemeClr val="bg1"/>
              </a:solidFill>
              <a:latin typeface="Calibri" pitchFamily="34" charset="0"/>
            </a:endParaRPr>
          </a:p>
        </p:txBody>
      </p:sp>
      <p:sp>
        <p:nvSpPr>
          <p:cNvPr id="73746" name="Line 72"/>
          <p:cNvSpPr>
            <a:spLocks noChangeShapeType="1"/>
          </p:cNvSpPr>
          <p:nvPr/>
        </p:nvSpPr>
        <p:spPr bwMode="auto">
          <a:xfrm>
            <a:off x="755650" y="1916113"/>
            <a:ext cx="7632700" cy="0"/>
          </a:xfrm>
          <a:prstGeom prst="line">
            <a:avLst/>
          </a:prstGeom>
          <a:noFill/>
          <a:ln w="9525">
            <a:solidFill>
              <a:schemeClr val="tx1"/>
            </a:solidFill>
            <a:round/>
            <a:headEnd/>
            <a:tailEnd/>
          </a:ln>
        </p:spPr>
        <p:txBody>
          <a:bodyPr/>
          <a:lstStyle/>
          <a:p>
            <a:endParaRPr lang="en-IN"/>
          </a:p>
        </p:txBody>
      </p:sp>
      <p:sp>
        <p:nvSpPr>
          <p:cNvPr id="73747" name="Text Box 11"/>
          <p:cNvSpPr txBox="1">
            <a:spLocks noChangeArrowheads="1"/>
          </p:cNvSpPr>
          <p:nvPr/>
        </p:nvSpPr>
        <p:spPr bwMode="auto">
          <a:xfrm>
            <a:off x="0" y="1989138"/>
            <a:ext cx="1981200" cy="525462"/>
          </a:xfrm>
          <a:prstGeom prst="rect">
            <a:avLst/>
          </a:prstGeom>
          <a:solidFill>
            <a:srgbClr val="FFFF99"/>
          </a:solidFill>
          <a:ln w="9525">
            <a:noFill/>
            <a:miter lim="800000"/>
            <a:headEnd/>
            <a:tailEnd/>
          </a:ln>
        </p:spPr>
        <p:txBody>
          <a:bodyPr>
            <a:spAutoFit/>
          </a:bodyPr>
          <a:lstStyle/>
          <a:p>
            <a:pPr>
              <a:spcBef>
                <a:spcPct val="50000"/>
              </a:spcBef>
            </a:pPr>
            <a:r>
              <a:rPr lang="en-GB" sz="1400" b="1">
                <a:latin typeface="Calibri" pitchFamily="34" charset="0"/>
              </a:rPr>
              <a:t>Implementation in advanced stage</a:t>
            </a:r>
          </a:p>
        </p:txBody>
      </p:sp>
      <p:sp>
        <p:nvSpPr>
          <p:cNvPr id="73748" name="Text Box 74"/>
          <p:cNvSpPr txBox="1">
            <a:spLocks noChangeArrowheads="1"/>
          </p:cNvSpPr>
          <p:nvPr/>
        </p:nvSpPr>
        <p:spPr bwMode="auto">
          <a:xfrm>
            <a:off x="1981200" y="1223963"/>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US" sz="1100" b="1">
                <a:solidFill>
                  <a:schemeClr val="bg1"/>
                </a:solidFill>
                <a:latin typeface="Calibri" pitchFamily="34" charset="0"/>
              </a:rPr>
              <a:t>17</a:t>
            </a:r>
            <a:endParaRPr lang="en-GB" sz="1100" b="1">
              <a:solidFill>
                <a:schemeClr val="bg1"/>
              </a:solidFill>
              <a:latin typeface="Calibri" pitchFamily="34" charset="0"/>
            </a:endParaRPr>
          </a:p>
        </p:txBody>
      </p:sp>
      <p:sp>
        <p:nvSpPr>
          <p:cNvPr id="73749" name="Text Box 11"/>
          <p:cNvSpPr txBox="1">
            <a:spLocks noChangeArrowheads="1"/>
          </p:cNvSpPr>
          <p:nvPr/>
        </p:nvSpPr>
        <p:spPr bwMode="auto">
          <a:xfrm>
            <a:off x="0" y="1208088"/>
            <a:ext cx="1981200" cy="307975"/>
          </a:xfrm>
          <a:prstGeom prst="rect">
            <a:avLst/>
          </a:prstGeom>
          <a:solidFill>
            <a:srgbClr val="FFFF99"/>
          </a:solidFill>
          <a:ln w="9525">
            <a:noFill/>
            <a:miter lim="800000"/>
            <a:headEnd/>
            <a:tailEnd/>
          </a:ln>
        </p:spPr>
        <p:txBody>
          <a:bodyPr>
            <a:spAutoFit/>
          </a:bodyPr>
          <a:lstStyle/>
          <a:p>
            <a:pPr>
              <a:spcBef>
                <a:spcPct val="50000"/>
              </a:spcBef>
            </a:pPr>
            <a:r>
              <a:rPr lang="en-GB" sz="1400" b="1">
                <a:latin typeface="Calibri" pitchFamily="34" charset="0"/>
              </a:rPr>
              <a:t>Go - Live</a:t>
            </a:r>
          </a:p>
        </p:txBody>
      </p:sp>
      <p:sp>
        <p:nvSpPr>
          <p:cNvPr id="10262" name="Rectangle 75"/>
          <p:cNvSpPr>
            <a:spLocks noChangeArrowheads="1"/>
          </p:cNvSpPr>
          <p:nvPr/>
        </p:nvSpPr>
        <p:spPr bwMode="auto">
          <a:xfrm>
            <a:off x="2209800" y="1045185"/>
            <a:ext cx="6629400" cy="1015663"/>
          </a:xfrm>
          <a:prstGeom prst="rect">
            <a:avLst/>
          </a:prstGeom>
          <a:noFill/>
          <a:ln w="9525">
            <a:noFill/>
            <a:miter lim="800000"/>
            <a:headEnd/>
            <a:tailEnd/>
          </a:ln>
        </p:spPr>
        <p:txBody>
          <a:bodyPr>
            <a:spAutoFit/>
          </a:bodyPr>
          <a:lstStyle/>
          <a:p>
            <a:pPr algn="ctr">
              <a:defRPr/>
            </a:pPr>
            <a:r>
              <a:rPr lang="en-US" sz="1200" b="1" dirty="0">
                <a:latin typeface="Arial" pitchFamily="34" charset="0"/>
                <a:cs typeface="Arial" pitchFamily="34" charset="0"/>
              </a:rPr>
              <a:t>Goa, </a:t>
            </a:r>
            <a:r>
              <a:rPr lang="en-US" sz="1200" b="1" dirty="0">
                <a:solidFill>
                  <a:srgbClr val="FF0000"/>
                </a:solidFill>
                <a:latin typeface="Arial" pitchFamily="34" charset="0"/>
                <a:cs typeface="Arial" pitchFamily="34" charset="0"/>
              </a:rPr>
              <a:t>*Tamil Nadu</a:t>
            </a:r>
            <a:r>
              <a:rPr lang="en-US" sz="1200" b="1" dirty="0">
                <a:latin typeface="Arial" pitchFamily="34" charset="0"/>
                <a:cs typeface="Arial" pitchFamily="34" charset="0"/>
              </a:rPr>
              <a:t>, Manipur, Nagaland, </a:t>
            </a:r>
            <a:r>
              <a:rPr lang="en-US" sz="1200" b="1" dirty="0">
                <a:solidFill>
                  <a:srgbClr val="FF0000"/>
                </a:solidFill>
                <a:latin typeface="Arial" pitchFamily="34" charset="0"/>
                <a:cs typeface="Arial" pitchFamily="34" charset="0"/>
              </a:rPr>
              <a:t>** Meghalaya</a:t>
            </a:r>
            <a:r>
              <a:rPr lang="en-US" sz="1200" b="1" dirty="0">
                <a:latin typeface="Arial" pitchFamily="34" charset="0"/>
                <a:cs typeface="Arial" pitchFamily="34" charset="0"/>
              </a:rPr>
              <a:t>, Himachal Pradesh,</a:t>
            </a:r>
          </a:p>
          <a:p>
            <a:pPr algn="ctr">
              <a:defRPr/>
            </a:pPr>
            <a:r>
              <a:rPr lang="en-US" sz="1200" b="1" dirty="0">
                <a:latin typeface="Arial" pitchFamily="34" charset="0"/>
                <a:cs typeface="Arial" pitchFamily="34" charset="0"/>
              </a:rPr>
              <a:t>Uttar Pradesh, </a:t>
            </a:r>
            <a:r>
              <a:rPr lang="en-US" sz="1200" b="1" dirty="0">
                <a:solidFill>
                  <a:srgbClr val="FF0000"/>
                </a:solidFill>
                <a:latin typeface="Arial" pitchFamily="34" charset="0"/>
                <a:cs typeface="Arial" pitchFamily="34" charset="0"/>
              </a:rPr>
              <a:t>*Jammu &amp; Kashmir</a:t>
            </a:r>
            <a:r>
              <a:rPr lang="en-US" sz="1200" b="1" dirty="0">
                <a:latin typeface="Arial" pitchFamily="34" charset="0"/>
                <a:cs typeface="Arial" pitchFamily="34" charset="0"/>
              </a:rPr>
              <a:t>, Puducherry, </a:t>
            </a:r>
            <a:r>
              <a:rPr lang="en-IN" sz="1200" b="1" dirty="0">
                <a:latin typeface="Arial" pitchFamily="34" charset="0"/>
                <a:cs typeface="Arial" pitchFamily="34" charset="0"/>
              </a:rPr>
              <a:t>Sikkim, Mizoram, </a:t>
            </a:r>
          </a:p>
          <a:p>
            <a:pPr algn="ctr">
              <a:defRPr/>
            </a:pPr>
            <a:r>
              <a:rPr lang="en-US" sz="1200" b="1" dirty="0">
                <a:latin typeface="Arial" pitchFamily="34" charset="0"/>
                <a:cs typeface="Arial" pitchFamily="34" charset="0"/>
              </a:rPr>
              <a:t>Andhra Pradesh</a:t>
            </a:r>
            <a:r>
              <a:rPr lang="en-IN" sz="1200" b="1" dirty="0">
                <a:latin typeface="Arial" pitchFamily="34" charset="0"/>
                <a:cs typeface="Arial" pitchFamily="34" charset="0"/>
              </a:rPr>
              <a:t>, Assam, Madhya Pradesh, Arunachal Pradesh, </a:t>
            </a:r>
            <a:endParaRPr lang="en-IN" sz="1200" b="1" dirty="0" smtClean="0">
              <a:latin typeface="Arial" pitchFamily="34" charset="0"/>
              <a:cs typeface="Arial" pitchFamily="34" charset="0"/>
            </a:endParaRPr>
          </a:p>
          <a:p>
            <a:pPr algn="ctr">
              <a:defRPr/>
            </a:pPr>
            <a:r>
              <a:rPr lang="en-IN" sz="1200" b="1" dirty="0" smtClean="0">
                <a:latin typeface="Arial" pitchFamily="34" charset="0"/>
                <a:cs typeface="Arial" pitchFamily="34" charset="0"/>
              </a:rPr>
              <a:t>Rajasthan</a:t>
            </a:r>
            <a:r>
              <a:rPr lang="en-IN" sz="1200" b="1" dirty="0">
                <a:latin typeface="Arial" pitchFamily="34" charset="0"/>
                <a:cs typeface="Arial" pitchFamily="34" charset="0"/>
              </a:rPr>
              <a:t>, </a:t>
            </a:r>
            <a:r>
              <a:rPr lang="en-US" sz="1200" b="1" dirty="0">
                <a:latin typeface="Arial" pitchFamily="34" charset="0"/>
                <a:cs typeface="Arial" pitchFamily="34" charset="0"/>
              </a:rPr>
              <a:t>Chhattisgarh</a:t>
            </a:r>
            <a:endParaRPr lang="en-GB" sz="1200" b="1" dirty="0">
              <a:latin typeface="Arial" pitchFamily="34" charset="0"/>
              <a:cs typeface="Arial" pitchFamily="34" charset="0"/>
            </a:endParaRPr>
          </a:p>
          <a:p>
            <a:pPr algn="ctr">
              <a:defRPr/>
            </a:pPr>
            <a:endParaRPr lang="en-GB" sz="1200" b="1" dirty="0">
              <a:latin typeface="Calibri" pitchFamily="34" charset="0"/>
              <a:cs typeface="Times New Roman" pitchFamily="18" charset="0"/>
            </a:endParaRPr>
          </a:p>
        </p:txBody>
      </p:sp>
      <p:sp>
        <p:nvSpPr>
          <p:cNvPr id="73751" name="Text Box 59"/>
          <p:cNvSpPr txBox="1">
            <a:spLocks noChangeArrowheads="1"/>
          </p:cNvSpPr>
          <p:nvPr/>
        </p:nvSpPr>
        <p:spPr bwMode="auto">
          <a:xfrm>
            <a:off x="1763713" y="4135438"/>
            <a:ext cx="5715000" cy="224357"/>
          </a:xfrm>
          <a:prstGeom prst="rect">
            <a:avLst/>
          </a:prstGeom>
          <a:noFill/>
          <a:ln w="9525">
            <a:noFill/>
            <a:miter lim="800000"/>
            <a:headEnd/>
            <a:tailEnd/>
          </a:ln>
        </p:spPr>
        <p:txBody>
          <a:bodyPr>
            <a:spAutoFit/>
          </a:bodyPr>
          <a:lstStyle/>
          <a:p>
            <a:pPr algn="ctr">
              <a:lnSpc>
                <a:spcPct val="70000"/>
              </a:lnSpc>
              <a:spcBef>
                <a:spcPct val="50000"/>
              </a:spcBef>
            </a:pPr>
            <a:r>
              <a:rPr lang="en-US" sz="1200" b="1" dirty="0">
                <a:latin typeface="Arial" pitchFamily="34" charset="0"/>
                <a:cs typeface="Arial" pitchFamily="34" charset="0"/>
              </a:rPr>
              <a:t>Orissa, </a:t>
            </a:r>
            <a:r>
              <a:rPr lang="en-US" sz="1200" b="1" dirty="0" smtClean="0">
                <a:latin typeface="Arial" pitchFamily="34" charset="0"/>
                <a:cs typeface="Arial" pitchFamily="34" charset="0"/>
              </a:rPr>
              <a:t>Chandigarh, D&amp;D, D&amp;H</a:t>
            </a:r>
            <a:endParaRPr lang="en-US" sz="1200" b="1" dirty="0">
              <a:latin typeface="Arial" pitchFamily="34" charset="0"/>
              <a:cs typeface="Arial" pitchFamily="34" charset="0"/>
            </a:endParaRPr>
          </a:p>
        </p:txBody>
      </p:sp>
      <p:sp>
        <p:nvSpPr>
          <p:cNvPr id="73752" name="Text Box 11"/>
          <p:cNvSpPr txBox="1">
            <a:spLocks noChangeArrowheads="1"/>
          </p:cNvSpPr>
          <p:nvPr/>
        </p:nvSpPr>
        <p:spPr bwMode="auto">
          <a:xfrm>
            <a:off x="0" y="4038600"/>
            <a:ext cx="2209800" cy="533400"/>
          </a:xfrm>
          <a:prstGeom prst="rect">
            <a:avLst/>
          </a:prstGeom>
          <a:solidFill>
            <a:srgbClr val="FFFF99"/>
          </a:solidFill>
          <a:ln w="9525">
            <a:noFill/>
            <a:miter lim="800000"/>
            <a:headEnd/>
            <a:tailEnd/>
          </a:ln>
        </p:spPr>
        <p:txBody>
          <a:bodyPr>
            <a:spAutoFit/>
          </a:bodyPr>
          <a:lstStyle/>
          <a:p>
            <a:pPr>
              <a:spcBef>
                <a:spcPct val="50000"/>
              </a:spcBef>
            </a:pPr>
            <a:r>
              <a:rPr lang="en-GB" sz="1400" b="1" dirty="0" smtClean="0">
                <a:latin typeface="Calibri" pitchFamily="34" charset="0"/>
              </a:rPr>
              <a:t>RFP Floated, </a:t>
            </a:r>
            <a:r>
              <a:rPr lang="en-GB" sz="1400" b="1" dirty="0">
                <a:latin typeface="Calibri" pitchFamily="34" charset="0"/>
              </a:rPr>
              <a:t>State to issue </a:t>
            </a:r>
            <a:r>
              <a:rPr lang="en-GB" sz="1400" b="1" dirty="0" err="1">
                <a:latin typeface="Calibri" pitchFamily="34" charset="0"/>
              </a:rPr>
              <a:t>LoI</a:t>
            </a:r>
            <a:r>
              <a:rPr lang="en-GB" sz="1400" b="1" dirty="0">
                <a:latin typeface="Calibri" pitchFamily="34" charset="0"/>
              </a:rPr>
              <a:t>/Contract</a:t>
            </a:r>
          </a:p>
        </p:txBody>
      </p:sp>
      <p:sp>
        <p:nvSpPr>
          <p:cNvPr id="73753" name="Line 18"/>
          <p:cNvSpPr>
            <a:spLocks noChangeShapeType="1"/>
          </p:cNvSpPr>
          <p:nvPr/>
        </p:nvSpPr>
        <p:spPr bwMode="auto">
          <a:xfrm>
            <a:off x="2987675" y="4797425"/>
            <a:ext cx="3168650" cy="0"/>
          </a:xfrm>
          <a:prstGeom prst="line">
            <a:avLst/>
          </a:prstGeom>
          <a:noFill/>
          <a:ln w="9525">
            <a:solidFill>
              <a:schemeClr val="tx1"/>
            </a:solidFill>
            <a:round/>
            <a:headEnd/>
            <a:tailEnd/>
          </a:ln>
        </p:spPr>
        <p:txBody>
          <a:bodyPr/>
          <a:lstStyle/>
          <a:p>
            <a:endParaRPr lang="en-IN"/>
          </a:p>
        </p:txBody>
      </p:sp>
      <p:sp>
        <p:nvSpPr>
          <p:cNvPr id="73754" name="Text Box 12"/>
          <p:cNvSpPr txBox="1">
            <a:spLocks noChangeArrowheads="1"/>
          </p:cNvSpPr>
          <p:nvPr/>
        </p:nvSpPr>
        <p:spPr bwMode="auto">
          <a:xfrm>
            <a:off x="0" y="5229225"/>
            <a:ext cx="2133600" cy="307975"/>
          </a:xfrm>
          <a:prstGeom prst="rect">
            <a:avLst/>
          </a:prstGeom>
          <a:solidFill>
            <a:srgbClr val="FFFF99"/>
          </a:solidFill>
          <a:ln w="9525" algn="ctr">
            <a:noFill/>
            <a:miter lim="800000"/>
            <a:headEnd/>
            <a:tailEnd/>
          </a:ln>
        </p:spPr>
        <p:txBody>
          <a:bodyPr>
            <a:spAutoFit/>
          </a:bodyPr>
          <a:lstStyle/>
          <a:p>
            <a:pPr>
              <a:spcBef>
                <a:spcPct val="50000"/>
              </a:spcBef>
            </a:pPr>
            <a:r>
              <a:rPr lang="en-US" sz="1400" b="1">
                <a:latin typeface="Calibri" pitchFamily="34" charset="0"/>
              </a:rPr>
              <a:t>Yet to float RFP</a:t>
            </a:r>
            <a:endParaRPr lang="en-GB" sz="1400" b="1">
              <a:latin typeface="Calibri" pitchFamily="34" charset="0"/>
            </a:endParaRPr>
          </a:p>
        </p:txBody>
      </p:sp>
      <p:sp>
        <p:nvSpPr>
          <p:cNvPr id="73755" name="Text Box 16"/>
          <p:cNvSpPr txBox="1">
            <a:spLocks noChangeArrowheads="1"/>
          </p:cNvSpPr>
          <p:nvPr/>
        </p:nvSpPr>
        <p:spPr bwMode="auto">
          <a:xfrm>
            <a:off x="2133600" y="5224463"/>
            <a:ext cx="533400" cy="261937"/>
          </a:xfrm>
          <a:prstGeom prst="rect">
            <a:avLst/>
          </a:prstGeom>
          <a:solidFill>
            <a:srgbClr val="800000"/>
          </a:solidFill>
          <a:ln w="9525" algn="ctr">
            <a:noFill/>
            <a:miter lim="800000"/>
            <a:headEnd/>
            <a:tailEnd/>
          </a:ln>
        </p:spPr>
        <p:txBody>
          <a:bodyPr>
            <a:spAutoFit/>
          </a:bodyPr>
          <a:lstStyle/>
          <a:p>
            <a:pPr algn="ctr">
              <a:spcBef>
                <a:spcPct val="50000"/>
              </a:spcBef>
            </a:pPr>
            <a:r>
              <a:rPr lang="en-GB" sz="1100" b="1" dirty="0" smtClean="0">
                <a:solidFill>
                  <a:schemeClr val="bg1"/>
                </a:solidFill>
                <a:latin typeface="Calibri" pitchFamily="34" charset="0"/>
              </a:rPr>
              <a:t>2</a:t>
            </a:r>
            <a:endParaRPr lang="en-GB" sz="1100" b="1" dirty="0">
              <a:solidFill>
                <a:schemeClr val="bg1"/>
              </a:solidFill>
              <a:latin typeface="Calibri" pitchFamily="34" charset="0"/>
            </a:endParaRPr>
          </a:p>
        </p:txBody>
      </p:sp>
      <p:sp>
        <p:nvSpPr>
          <p:cNvPr id="73756" name="Text Box 68"/>
          <p:cNvSpPr txBox="1">
            <a:spLocks noChangeArrowheads="1"/>
          </p:cNvSpPr>
          <p:nvPr/>
        </p:nvSpPr>
        <p:spPr bwMode="auto">
          <a:xfrm>
            <a:off x="7737475" y="2867025"/>
            <a:ext cx="1371600" cy="274638"/>
          </a:xfrm>
          <a:prstGeom prst="rect">
            <a:avLst/>
          </a:prstGeom>
          <a:solidFill>
            <a:srgbClr val="008000"/>
          </a:solidFill>
          <a:ln w="9525">
            <a:noFill/>
            <a:miter lim="800000"/>
            <a:headEnd/>
            <a:tailEnd/>
          </a:ln>
        </p:spPr>
        <p:txBody>
          <a:bodyPr>
            <a:spAutoFit/>
          </a:bodyPr>
          <a:lstStyle/>
          <a:p>
            <a:pPr>
              <a:spcBef>
                <a:spcPct val="50000"/>
              </a:spcBef>
            </a:pPr>
            <a:r>
              <a:rPr lang="en-US" sz="1200" b="1">
                <a:solidFill>
                  <a:schemeClr val="bg1"/>
                </a:solidFill>
                <a:latin typeface="Calibri" pitchFamily="34" charset="0"/>
              </a:rPr>
              <a:t>Apr’14 – Mar‘15</a:t>
            </a:r>
            <a:endParaRPr lang="en-GB" sz="1200" b="1">
              <a:solidFill>
                <a:schemeClr val="bg1"/>
              </a:solidFill>
              <a:latin typeface="Calibri" pitchFamily="34" charset="0"/>
            </a:endParaRPr>
          </a:p>
        </p:txBody>
      </p:sp>
      <p:sp>
        <p:nvSpPr>
          <p:cNvPr id="73757" name="Text Box 11"/>
          <p:cNvSpPr txBox="1">
            <a:spLocks noChangeArrowheads="1"/>
          </p:cNvSpPr>
          <p:nvPr/>
        </p:nvSpPr>
        <p:spPr bwMode="auto">
          <a:xfrm>
            <a:off x="0" y="2971800"/>
            <a:ext cx="1981200" cy="523875"/>
          </a:xfrm>
          <a:prstGeom prst="rect">
            <a:avLst/>
          </a:prstGeom>
          <a:solidFill>
            <a:srgbClr val="FFFF99"/>
          </a:solidFill>
          <a:ln w="9525">
            <a:noFill/>
            <a:miter lim="800000"/>
            <a:headEnd/>
            <a:tailEnd/>
          </a:ln>
        </p:spPr>
        <p:txBody>
          <a:bodyPr>
            <a:spAutoFit/>
          </a:bodyPr>
          <a:lstStyle/>
          <a:p>
            <a:pPr>
              <a:spcBef>
                <a:spcPct val="50000"/>
              </a:spcBef>
            </a:pPr>
            <a:r>
              <a:rPr lang="en-GB" sz="1400" b="1">
                <a:latin typeface="Calibri" pitchFamily="34" charset="0"/>
              </a:rPr>
              <a:t>Implementation in Progress</a:t>
            </a:r>
          </a:p>
        </p:txBody>
      </p:sp>
      <p:sp>
        <p:nvSpPr>
          <p:cNvPr id="10272" name="Text Box 59"/>
          <p:cNvSpPr txBox="1">
            <a:spLocks noChangeArrowheads="1"/>
          </p:cNvSpPr>
          <p:nvPr/>
        </p:nvSpPr>
        <p:spPr bwMode="auto">
          <a:xfrm>
            <a:off x="3200400" y="4995863"/>
            <a:ext cx="2884488" cy="694677"/>
          </a:xfrm>
          <a:prstGeom prst="rect">
            <a:avLst/>
          </a:prstGeom>
          <a:noFill/>
          <a:ln w="9525">
            <a:noFill/>
            <a:miter lim="800000"/>
            <a:headEnd/>
            <a:tailEnd/>
          </a:ln>
        </p:spPr>
        <p:txBody>
          <a:bodyPr>
            <a:spAutoFit/>
          </a:bodyPr>
          <a:lstStyle/>
          <a:p>
            <a:pPr algn="ctr">
              <a:lnSpc>
                <a:spcPct val="70000"/>
              </a:lnSpc>
              <a:spcBef>
                <a:spcPct val="50000"/>
              </a:spcBef>
              <a:defRPr/>
            </a:pPr>
            <a:r>
              <a:rPr lang="en-US" sz="1400" b="1" dirty="0">
                <a:latin typeface="Calibri" pitchFamily="34" charset="0"/>
                <a:cs typeface="Times New Roman" pitchFamily="18" charset="0"/>
              </a:rPr>
              <a:t> </a:t>
            </a:r>
            <a:r>
              <a:rPr lang="en-US" sz="1200" b="1" dirty="0">
                <a:solidFill>
                  <a:srgbClr val="FF0000"/>
                </a:solidFill>
                <a:latin typeface="Arial" pitchFamily="34" charset="0"/>
                <a:cs typeface="Arial" pitchFamily="34" charset="0"/>
              </a:rPr>
              <a:t>**Karnataka, </a:t>
            </a:r>
          </a:p>
          <a:p>
            <a:pPr algn="ctr">
              <a:lnSpc>
                <a:spcPct val="70000"/>
              </a:lnSpc>
              <a:spcBef>
                <a:spcPct val="50000"/>
              </a:spcBef>
              <a:defRPr/>
            </a:pPr>
            <a:r>
              <a:rPr lang="en-US" sz="1200" b="1" dirty="0">
                <a:solidFill>
                  <a:srgbClr val="FF0000"/>
                </a:solidFill>
                <a:latin typeface="Arial" pitchFamily="34" charset="0"/>
                <a:cs typeface="Arial" pitchFamily="34" charset="0"/>
              </a:rPr>
              <a:t>**</a:t>
            </a:r>
            <a:r>
              <a:rPr lang="en-US" sz="1200" b="1" dirty="0" smtClean="0">
                <a:solidFill>
                  <a:srgbClr val="FF0000"/>
                </a:solidFill>
                <a:latin typeface="Arial" pitchFamily="34" charset="0"/>
                <a:cs typeface="Arial" pitchFamily="34" charset="0"/>
              </a:rPr>
              <a:t>Uttarakhand</a:t>
            </a:r>
            <a:endParaRPr lang="en-US" sz="1200" b="1" dirty="0">
              <a:latin typeface="Arial" pitchFamily="34" charset="0"/>
              <a:cs typeface="Arial" pitchFamily="34" charset="0"/>
            </a:endParaRPr>
          </a:p>
          <a:p>
            <a:pPr algn="ctr">
              <a:lnSpc>
                <a:spcPct val="70000"/>
              </a:lnSpc>
              <a:spcBef>
                <a:spcPct val="50000"/>
              </a:spcBef>
              <a:defRPr/>
            </a:pPr>
            <a:endParaRPr lang="en-US" sz="1200" b="1" dirty="0">
              <a:latin typeface="Calibri" pitchFamily="34" charset="0"/>
              <a:cs typeface="Times New Roman" pitchFamily="18" charset="0"/>
            </a:endParaRPr>
          </a:p>
        </p:txBody>
      </p:sp>
      <p:sp>
        <p:nvSpPr>
          <p:cNvPr id="54" name="Rectangle 53"/>
          <p:cNvSpPr/>
          <p:nvPr/>
        </p:nvSpPr>
        <p:spPr>
          <a:xfrm>
            <a:off x="2555875" y="2951163"/>
            <a:ext cx="4572000" cy="461665"/>
          </a:xfrm>
          <a:prstGeom prst="rect">
            <a:avLst/>
          </a:prstGeom>
        </p:spPr>
        <p:txBody>
          <a:bodyPr>
            <a:spAutoFit/>
          </a:bodyPr>
          <a:lstStyle/>
          <a:p>
            <a:pPr algn="ctr">
              <a:defRPr/>
            </a:pPr>
            <a:r>
              <a:rPr lang="en-IN" sz="1200" b="1" dirty="0">
                <a:latin typeface="Arial" pitchFamily="34" charset="0"/>
                <a:cs typeface="Arial" pitchFamily="34" charset="0"/>
              </a:rPr>
              <a:t>Andaman &amp; Nicobar, </a:t>
            </a:r>
            <a:r>
              <a:rPr lang="en-IN" sz="1200" b="1" dirty="0">
                <a:solidFill>
                  <a:srgbClr val="FF0000"/>
                </a:solidFill>
                <a:latin typeface="Arial" pitchFamily="34" charset="0"/>
                <a:cs typeface="Arial" pitchFamily="34" charset="0"/>
              </a:rPr>
              <a:t>**Maharashtra</a:t>
            </a:r>
            <a:r>
              <a:rPr lang="en-IN" sz="1200" b="1" dirty="0">
                <a:latin typeface="Arial" pitchFamily="34" charset="0"/>
                <a:cs typeface="Arial" pitchFamily="34" charset="0"/>
              </a:rPr>
              <a:t>, Punjab, </a:t>
            </a:r>
            <a:r>
              <a:rPr lang="en-US" sz="1200" b="1" dirty="0">
                <a:latin typeface="Arial" pitchFamily="34" charset="0"/>
                <a:cs typeface="Arial" pitchFamily="34" charset="0"/>
              </a:rPr>
              <a:t>Kerala,</a:t>
            </a:r>
            <a:r>
              <a:rPr lang="en-IN" sz="1200" b="1" dirty="0">
                <a:latin typeface="Arial" pitchFamily="34" charset="0"/>
                <a:cs typeface="Arial" pitchFamily="34" charset="0"/>
              </a:rPr>
              <a:t> Tripura, </a:t>
            </a:r>
            <a:r>
              <a:rPr lang="en-US" sz="1200" b="1" dirty="0">
                <a:latin typeface="Arial" pitchFamily="34" charset="0"/>
                <a:cs typeface="Arial" pitchFamily="34" charset="0"/>
              </a:rPr>
              <a:t>Jharkhand, Gujarat</a:t>
            </a:r>
            <a:r>
              <a:rPr lang="en-IN" sz="1200" b="1" dirty="0">
                <a:latin typeface="Arial" pitchFamily="34" charset="0"/>
                <a:cs typeface="Arial" pitchFamily="34" charset="0"/>
              </a:rPr>
              <a:t>, </a:t>
            </a:r>
            <a:r>
              <a:rPr lang="en-US" sz="1200" b="1" dirty="0">
                <a:latin typeface="Arial" pitchFamily="34" charset="0"/>
                <a:cs typeface="Arial" pitchFamily="34" charset="0"/>
              </a:rPr>
              <a:t>Haryana</a:t>
            </a:r>
          </a:p>
        </p:txBody>
      </p:sp>
      <p:sp>
        <p:nvSpPr>
          <p:cNvPr id="56" name="Text Box 49"/>
          <p:cNvSpPr txBox="1">
            <a:spLocks noChangeArrowheads="1"/>
          </p:cNvSpPr>
          <p:nvPr/>
        </p:nvSpPr>
        <p:spPr bwMode="auto">
          <a:xfrm>
            <a:off x="0" y="-26988"/>
            <a:ext cx="9144000" cy="609601"/>
          </a:xfrm>
          <a:prstGeom prst="rect">
            <a:avLst/>
          </a:prstGeom>
          <a:ln>
            <a:headEnd/>
            <a:tailEnd/>
          </a:ln>
        </p:spPr>
        <p:style>
          <a:lnRef idx="3">
            <a:schemeClr val="lt1"/>
          </a:lnRef>
          <a:fillRef idx="1">
            <a:schemeClr val="accent1"/>
          </a:fillRef>
          <a:effectRef idx="1">
            <a:schemeClr val="accent1"/>
          </a:effectRef>
          <a:fontRef idx="minor">
            <a:schemeClr val="lt1"/>
          </a:fontRef>
        </p:style>
        <p:txBody>
          <a:bodyPr wrap="none"/>
          <a:lstStyle/>
          <a:p>
            <a:pPr algn="ctr" fontAlgn="auto">
              <a:spcBef>
                <a:spcPct val="50000"/>
              </a:spcBef>
              <a:spcAft>
                <a:spcPts val="0"/>
              </a:spcAft>
              <a:defRPr/>
            </a:pPr>
            <a:r>
              <a:rPr lang="en-GB" sz="2400" b="1" dirty="0">
                <a:solidFill>
                  <a:schemeClr val="bg1"/>
                </a:solidFill>
                <a:latin typeface="Times New Roman" pitchFamily="18" charset="0"/>
                <a:cs typeface="Times New Roman" pitchFamily="18" charset="0"/>
              </a:rPr>
              <a:t>SSDG Implementation Status                                  </a:t>
            </a:r>
            <a:r>
              <a:rPr lang="en-GB" sz="2400" b="1" dirty="0" smtClean="0">
                <a:solidFill>
                  <a:schemeClr val="bg1"/>
                </a:solidFill>
                <a:latin typeface="Times New Roman" pitchFamily="18" charset="0"/>
                <a:cs typeface="Times New Roman" pitchFamily="18" charset="0"/>
              </a:rPr>
              <a:t>Jan 2014</a:t>
            </a:r>
            <a:endParaRPr lang="en-GB" b="1" dirty="0">
              <a:solidFill>
                <a:schemeClr val="bg1"/>
              </a:solidFill>
              <a:latin typeface="Times New Roman" pitchFamily="18" charset="0"/>
              <a:cs typeface="Times New Roman" pitchFamily="18" charset="0"/>
            </a:endParaRPr>
          </a:p>
        </p:txBody>
      </p:sp>
      <p:sp>
        <p:nvSpPr>
          <p:cNvPr id="73761" name="Text Box 74"/>
          <p:cNvSpPr txBox="1">
            <a:spLocks noChangeArrowheads="1"/>
          </p:cNvSpPr>
          <p:nvPr/>
        </p:nvSpPr>
        <p:spPr bwMode="auto">
          <a:xfrm>
            <a:off x="1763713" y="647700"/>
            <a:ext cx="936625" cy="261938"/>
          </a:xfrm>
          <a:prstGeom prst="rect">
            <a:avLst/>
          </a:prstGeom>
          <a:solidFill>
            <a:srgbClr val="A50021"/>
          </a:solidFill>
          <a:ln w="9525" algn="ctr">
            <a:noFill/>
            <a:miter lim="800000"/>
            <a:headEnd/>
            <a:tailEnd/>
          </a:ln>
        </p:spPr>
        <p:txBody>
          <a:bodyPr>
            <a:spAutoFit/>
          </a:bodyPr>
          <a:lstStyle/>
          <a:p>
            <a:pPr algn="ctr">
              <a:spcBef>
                <a:spcPct val="50000"/>
              </a:spcBef>
            </a:pPr>
            <a:r>
              <a:rPr lang="en-US" sz="1100" b="1">
                <a:solidFill>
                  <a:schemeClr val="bg1"/>
                </a:solidFill>
                <a:latin typeface="Calibri" pitchFamily="34" charset="0"/>
              </a:rPr>
              <a:t>No of States</a:t>
            </a:r>
            <a:endParaRPr lang="en-GB" sz="1100" b="1">
              <a:solidFill>
                <a:schemeClr val="bg1"/>
              </a:solidFill>
              <a:latin typeface="Calibri" pitchFamily="34" charset="0"/>
            </a:endParaRPr>
          </a:p>
        </p:txBody>
      </p:sp>
      <p:grpSp>
        <p:nvGrpSpPr>
          <p:cNvPr id="2" name="Group 41"/>
          <p:cNvGrpSpPr>
            <a:grpSpLocks/>
          </p:cNvGrpSpPr>
          <p:nvPr/>
        </p:nvGrpSpPr>
        <p:grpSpPr bwMode="auto">
          <a:xfrm>
            <a:off x="6200775" y="642938"/>
            <a:ext cx="3124200" cy="338137"/>
            <a:chOff x="6172200" y="609600"/>
            <a:chExt cx="3124200" cy="338138"/>
          </a:xfrm>
        </p:grpSpPr>
        <p:sp>
          <p:nvSpPr>
            <p:cNvPr id="73766" name="Text Box 14"/>
            <p:cNvSpPr txBox="1">
              <a:spLocks noChangeArrowheads="1"/>
            </p:cNvSpPr>
            <p:nvPr/>
          </p:nvSpPr>
          <p:spPr bwMode="auto">
            <a:xfrm>
              <a:off x="6172200" y="638175"/>
              <a:ext cx="2971800" cy="276225"/>
            </a:xfrm>
            <a:prstGeom prst="rect">
              <a:avLst/>
            </a:prstGeom>
            <a:solidFill>
              <a:srgbClr val="008000"/>
            </a:solidFill>
            <a:ln w="9525">
              <a:noFill/>
              <a:miter lim="800000"/>
              <a:headEnd/>
              <a:tailEnd/>
            </a:ln>
          </p:spPr>
          <p:txBody>
            <a:bodyPr>
              <a:spAutoFit/>
            </a:bodyPr>
            <a:lstStyle/>
            <a:p>
              <a:pPr algn="ctr">
                <a:spcBef>
                  <a:spcPct val="50000"/>
                </a:spcBef>
              </a:pPr>
              <a:endParaRPr lang="en-GB" sz="1200" b="1">
                <a:solidFill>
                  <a:schemeClr val="bg1"/>
                </a:solidFill>
                <a:latin typeface="Calibri" pitchFamily="34" charset="0"/>
              </a:endParaRPr>
            </a:p>
          </p:txBody>
        </p:sp>
        <p:sp>
          <p:nvSpPr>
            <p:cNvPr id="73767" name="Text Box 70"/>
            <p:cNvSpPr txBox="1">
              <a:spLocks noChangeArrowheads="1"/>
            </p:cNvSpPr>
            <p:nvPr/>
          </p:nvSpPr>
          <p:spPr bwMode="auto">
            <a:xfrm>
              <a:off x="6553200" y="609600"/>
              <a:ext cx="2743200" cy="338138"/>
            </a:xfrm>
            <a:prstGeom prst="rect">
              <a:avLst/>
            </a:prstGeom>
            <a:noFill/>
            <a:ln w="9525">
              <a:noFill/>
              <a:miter lim="800000"/>
              <a:headEnd/>
              <a:tailEnd/>
            </a:ln>
          </p:spPr>
          <p:txBody>
            <a:bodyPr>
              <a:spAutoFit/>
            </a:bodyPr>
            <a:lstStyle/>
            <a:p>
              <a:pPr>
                <a:spcBef>
                  <a:spcPct val="50000"/>
                </a:spcBef>
              </a:pPr>
              <a:r>
                <a:rPr lang="en-US" sz="1600" b="1">
                  <a:solidFill>
                    <a:schemeClr val="bg1"/>
                  </a:solidFill>
                  <a:latin typeface="Calibri" pitchFamily="34" charset="0"/>
                </a:rPr>
                <a:t>Implementation Timelines</a:t>
              </a:r>
            </a:p>
          </p:txBody>
        </p:sp>
      </p:grpSp>
      <p:sp>
        <p:nvSpPr>
          <p:cNvPr id="73763" name="Rectangle 39"/>
          <p:cNvSpPr>
            <a:spLocks noChangeArrowheads="1"/>
          </p:cNvSpPr>
          <p:nvPr/>
        </p:nvSpPr>
        <p:spPr bwMode="auto">
          <a:xfrm>
            <a:off x="6858000" y="6019800"/>
            <a:ext cx="2133600" cy="701675"/>
          </a:xfrm>
          <a:prstGeom prst="rect">
            <a:avLst/>
          </a:prstGeom>
          <a:noFill/>
          <a:ln w="9525">
            <a:noFill/>
            <a:miter lim="800000"/>
            <a:headEnd/>
            <a:tailEnd/>
          </a:ln>
        </p:spPr>
        <p:txBody>
          <a:bodyPr>
            <a:spAutoFit/>
          </a:bodyPr>
          <a:lstStyle/>
          <a:p>
            <a:pPr marL="228600" indent="-228600">
              <a:spcBef>
                <a:spcPct val="20000"/>
              </a:spcBef>
            </a:pPr>
            <a:r>
              <a:rPr lang="en-US" b="1" dirty="0">
                <a:solidFill>
                  <a:srgbClr val="FF0000"/>
                </a:solidFill>
              </a:rPr>
              <a:t>[ * Soft Launch ] </a:t>
            </a:r>
          </a:p>
          <a:p>
            <a:pPr marL="228600" indent="-228600">
              <a:spcBef>
                <a:spcPct val="20000"/>
              </a:spcBef>
            </a:pPr>
            <a:r>
              <a:rPr lang="en-US" b="1" dirty="0">
                <a:solidFill>
                  <a:srgbClr val="FF0000"/>
                </a:solidFill>
              </a:rPr>
              <a:t>[ ** No progress ]</a:t>
            </a:r>
          </a:p>
        </p:txBody>
      </p:sp>
      <p:sp>
        <p:nvSpPr>
          <p:cNvPr id="73764" name="Text Box 51"/>
          <p:cNvSpPr txBox="1">
            <a:spLocks noChangeArrowheads="1"/>
          </p:cNvSpPr>
          <p:nvPr/>
        </p:nvSpPr>
        <p:spPr bwMode="auto">
          <a:xfrm>
            <a:off x="1981200" y="3097213"/>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GB" sz="1100" b="1">
                <a:solidFill>
                  <a:schemeClr val="bg1"/>
                </a:solidFill>
                <a:latin typeface="Calibri" pitchFamily="34" charset="0"/>
              </a:rPr>
              <a:t>8</a:t>
            </a:r>
          </a:p>
        </p:txBody>
      </p:sp>
      <p:sp>
        <p:nvSpPr>
          <p:cNvPr id="73765" name="Text Box 23"/>
          <p:cNvSpPr txBox="1">
            <a:spLocks noChangeArrowheads="1"/>
          </p:cNvSpPr>
          <p:nvPr/>
        </p:nvSpPr>
        <p:spPr bwMode="auto">
          <a:xfrm>
            <a:off x="2057400" y="4083050"/>
            <a:ext cx="533400" cy="260350"/>
          </a:xfrm>
          <a:prstGeom prst="rect">
            <a:avLst/>
          </a:prstGeom>
          <a:solidFill>
            <a:srgbClr val="A50021"/>
          </a:solidFill>
          <a:ln w="9525" algn="ctr">
            <a:noFill/>
            <a:miter lim="800000"/>
            <a:headEnd/>
            <a:tailEnd/>
          </a:ln>
        </p:spPr>
        <p:txBody>
          <a:bodyPr>
            <a:spAutoFit/>
          </a:bodyPr>
          <a:lstStyle/>
          <a:p>
            <a:pPr algn="ctr">
              <a:spcBef>
                <a:spcPct val="50000"/>
              </a:spcBef>
            </a:pPr>
            <a:r>
              <a:rPr lang="en-US" sz="1100" b="1" dirty="0" smtClean="0">
                <a:solidFill>
                  <a:schemeClr val="bg1"/>
                </a:solidFill>
                <a:latin typeface="Calibri" pitchFamily="34" charset="0"/>
              </a:rPr>
              <a:t>4</a:t>
            </a:r>
            <a:endParaRPr lang="en-GB" sz="1100" b="1" dirty="0">
              <a:solidFill>
                <a:schemeClr val="bg1"/>
              </a:solidFill>
              <a:latin typeface="Calibri" pitchFamily="34" charset="0"/>
            </a:endParaRPr>
          </a:p>
        </p:txBody>
      </p:sp>
    </p:spTree>
  </p:cSld>
  <p:clrMapOvr>
    <a:masterClrMapping/>
  </p:clrMapOvr>
  <p:transition spd="med"/>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9600" y="228600"/>
            <a:ext cx="8077200" cy="914400"/>
          </a:xfrm>
        </p:spPr>
        <p:txBody>
          <a:bodyPr>
            <a:normAutofit fontScale="90000"/>
          </a:bodyPr>
          <a:lstStyle/>
          <a:p>
            <a:r>
              <a:rPr lang="en-IN" sz="2200" b="1" smtClean="0"/>
              <a:t/>
            </a:r>
            <a:br>
              <a:rPr lang="en-IN" sz="2200" b="1" smtClean="0"/>
            </a:br>
            <a:r>
              <a:rPr lang="en-IN" sz="2200" b="1" smtClean="0"/>
              <a:t/>
            </a:r>
            <a:br>
              <a:rPr lang="en-IN" sz="2200" b="1" smtClean="0"/>
            </a:br>
            <a:r>
              <a:rPr lang="en-IN" sz="2200" b="1" smtClean="0"/>
              <a:t>States </a:t>
            </a:r>
            <a:r>
              <a:rPr lang="en-IN" sz="2200" b="1" dirty="0" smtClean="0"/>
              <a:t>which have Gone-Live are shown below with their Services </a:t>
            </a:r>
            <a:r>
              <a:rPr lang="en-IN" sz="2200" b="1" smtClean="0"/>
              <a:t>and Transactions</a:t>
            </a:r>
            <a:r>
              <a:rPr lang="en-IN" dirty="0" smtClean="0"/>
              <a:t/>
            </a:r>
            <a:br>
              <a:rPr lang="en-IN" dirty="0" smtClean="0"/>
            </a:br>
            <a:endParaRPr lang="en-IN" dirty="0"/>
          </a:p>
        </p:txBody>
      </p:sp>
      <p:sp>
        <p:nvSpPr>
          <p:cNvPr id="5" name="Footer Placeholder 4"/>
          <p:cNvSpPr>
            <a:spLocks noGrp="1"/>
          </p:cNvSpPr>
          <p:nvPr>
            <p:ph type="ftr" sz="quarter" idx="10"/>
          </p:nvPr>
        </p:nvSpPr>
        <p:spPr/>
        <p:txBody>
          <a:bodyPr/>
          <a:lstStyle/>
          <a:p>
            <a:r>
              <a:rPr lang="en-GB" smtClean="0"/>
              <a:t>DIT, GOI</a:t>
            </a:r>
            <a:endParaRPr lang="en-GB"/>
          </a:p>
        </p:txBody>
      </p:sp>
      <p:sp>
        <p:nvSpPr>
          <p:cNvPr id="6" name="Slide Number Placeholder 5"/>
          <p:cNvSpPr>
            <a:spLocks noGrp="1"/>
          </p:cNvSpPr>
          <p:nvPr>
            <p:ph type="sldNum" sz="quarter" idx="11"/>
          </p:nvPr>
        </p:nvSpPr>
        <p:spPr/>
        <p:txBody>
          <a:bodyPr/>
          <a:lstStyle/>
          <a:p>
            <a:fld id="{BB585A91-3E87-43EA-A640-3B99FB3B839D}" type="slidenum">
              <a:rPr lang="en-GB" smtClean="0"/>
              <a:pPr/>
              <a:t>97</a:t>
            </a:fld>
            <a:endParaRPr lang="en-GB"/>
          </a:p>
        </p:txBody>
      </p:sp>
      <p:sp>
        <p:nvSpPr>
          <p:cNvPr id="4" name="Date Placeholder 3"/>
          <p:cNvSpPr>
            <a:spLocks noGrp="1"/>
          </p:cNvSpPr>
          <p:nvPr>
            <p:ph type="dt" sz="half" idx="12"/>
          </p:nvPr>
        </p:nvSpPr>
        <p:spPr/>
        <p:txBody>
          <a:bodyPr/>
          <a:lstStyle/>
          <a:p>
            <a:fld id="{4C04D798-1523-4966-B4FC-BFF7BB7D73D2}" type="datetime1">
              <a:rPr lang="en-GB" smtClean="0"/>
              <a:pPr/>
              <a:t>13/03/2014</a:t>
            </a:fld>
            <a:endParaRPr lang="en-GB"/>
          </a:p>
        </p:txBody>
      </p:sp>
      <p:graphicFrame>
        <p:nvGraphicFramePr>
          <p:cNvPr id="10" name="Table 9"/>
          <p:cNvGraphicFramePr>
            <a:graphicFrameLocks noGrp="1"/>
          </p:cNvGraphicFramePr>
          <p:nvPr/>
        </p:nvGraphicFramePr>
        <p:xfrm>
          <a:off x="762000" y="1066792"/>
          <a:ext cx="7620000" cy="5248958"/>
        </p:xfrm>
        <a:graphic>
          <a:graphicData uri="http://schemas.openxmlformats.org/drawingml/2006/table">
            <a:tbl>
              <a:tblPr/>
              <a:tblGrid>
                <a:gridCol w="556328"/>
                <a:gridCol w="1635266"/>
                <a:gridCol w="1264381"/>
                <a:gridCol w="1365530"/>
                <a:gridCol w="1196948"/>
                <a:gridCol w="1601547"/>
              </a:tblGrid>
              <a:tr h="756423">
                <a:tc>
                  <a:txBody>
                    <a:bodyPr/>
                    <a:lstStyle/>
                    <a:p>
                      <a:pPr algn="ctr"/>
                      <a:r>
                        <a:rPr lang="en-IN" sz="1400" b="1" dirty="0" err="1">
                          <a:solidFill>
                            <a:srgbClr val="000000"/>
                          </a:solidFill>
                          <a:latin typeface="Times New Roman"/>
                        </a:rPr>
                        <a:t>Sl</a:t>
                      </a:r>
                      <a:r>
                        <a:rPr lang="en-IN" sz="1400" b="1" dirty="0">
                          <a:solidFill>
                            <a:srgbClr val="000000"/>
                          </a:solidFill>
                          <a:latin typeface="Times New Roman"/>
                        </a:rPr>
                        <a:t> No</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IN" sz="1400" b="1" dirty="0">
                          <a:solidFill>
                            <a:srgbClr val="000000"/>
                          </a:solidFill>
                          <a:latin typeface="Times New Roman"/>
                        </a:rPr>
                        <a:t>State</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IN" sz="1400" b="1" dirty="0">
                          <a:solidFill>
                            <a:srgbClr val="000000"/>
                          </a:solidFill>
                          <a:latin typeface="Times New Roman"/>
                        </a:rPr>
                        <a:t>Go-Live Date</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IN" sz="1400" b="1" dirty="0">
                          <a:solidFill>
                            <a:srgbClr val="000000"/>
                          </a:solidFill>
                          <a:latin typeface="Times New Roman"/>
                        </a:rPr>
                        <a:t>No. of Dept. Operational</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IN" sz="1400" b="1" dirty="0">
                          <a:solidFill>
                            <a:srgbClr val="000000"/>
                          </a:solidFill>
                          <a:latin typeface="Times New Roman"/>
                        </a:rPr>
                        <a:t>No. of Services Operational</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r>
                        <a:rPr lang="en-IN" sz="1400" b="1" dirty="0">
                          <a:solidFill>
                            <a:srgbClr val="000000"/>
                          </a:solidFill>
                          <a:latin typeface="Times New Roman"/>
                        </a:rPr>
                        <a:t>Transactions</a:t>
                      </a:r>
                      <a:br>
                        <a:rPr lang="en-IN" sz="1400" b="1" dirty="0">
                          <a:solidFill>
                            <a:srgbClr val="000000"/>
                          </a:solidFill>
                          <a:latin typeface="Times New Roman"/>
                        </a:rPr>
                      </a:br>
                      <a:r>
                        <a:rPr lang="en-IN" sz="1400" b="1" dirty="0">
                          <a:solidFill>
                            <a:srgbClr val="000000"/>
                          </a:solidFill>
                          <a:latin typeface="Times New Roman"/>
                        </a:rPr>
                        <a:t>[24-Jan-2014]</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206835">
                <a:tc>
                  <a:txBody>
                    <a:bodyPr/>
                    <a:lstStyle/>
                    <a:p>
                      <a:pPr algn="r"/>
                      <a:r>
                        <a:rPr lang="en-IN" sz="1400">
                          <a:solidFill>
                            <a:srgbClr val="000000"/>
                          </a:solidFill>
                          <a:latin typeface="Times New Roman"/>
                        </a:rPr>
                        <a:t>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Goa</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08-Jul-11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50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dirty="0">
                          <a:solidFill>
                            <a:srgbClr val="000000"/>
                          </a:solidFill>
                          <a:latin typeface="Times New Roman"/>
                        </a:rPr>
                        <a:t>15,752</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Manipur</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26-Jan-12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6,030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Nagaland</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30-Mar-12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8</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14,801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212">
                <a:tc>
                  <a:txBody>
                    <a:bodyPr/>
                    <a:lstStyle/>
                    <a:p>
                      <a:pPr algn="r"/>
                      <a:r>
                        <a:rPr lang="en-IN" sz="1400">
                          <a:solidFill>
                            <a:srgbClr val="000000"/>
                          </a:solidFill>
                          <a:latin typeface="Times New Roman"/>
                        </a:rPr>
                        <a:t>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Himachal Pradesh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01-May-12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1,364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Meghalaya</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03-May-12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Uttar Pradesh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01-Aug-12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8</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1,06,19,825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212">
                <a:tc>
                  <a:txBody>
                    <a:bodyPr/>
                    <a:lstStyle/>
                    <a:p>
                      <a:pPr algn="r"/>
                      <a:r>
                        <a:rPr lang="en-IN" sz="1400">
                          <a:solidFill>
                            <a:srgbClr val="000000"/>
                          </a:solidFill>
                          <a:latin typeface="Times New Roman"/>
                        </a:rPr>
                        <a:t>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Jammu &amp; Kashmir</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28-Aug-12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4,061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8</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Puducherry</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11-Feb-13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134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152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9</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Mizoram</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15-Mar-13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536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Sikkim</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18-Mar-13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9</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7,007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Andhra Pradesh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01-Jul-13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3,53,403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Assam</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01-Jul-13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8,765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8212">
                <a:tc>
                  <a:txBody>
                    <a:bodyPr/>
                    <a:lstStyle/>
                    <a:p>
                      <a:pPr algn="r"/>
                      <a:r>
                        <a:rPr lang="en-IN" sz="1400">
                          <a:solidFill>
                            <a:srgbClr val="000000"/>
                          </a:solidFill>
                          <a:latin typeface="Times New Roman"/>
                        </a:rPr>
                        <a:t>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Arunachal Pradesh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29-Aug-13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Madhya Pradesh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18-Sep-13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4</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Rajasthan</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26-Sep-13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5</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2,807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16</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Tamil Nadu</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29-Sep-13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10</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39,701</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6835">
                <a:tc>
                  <a:txBody>
                    <a:bodyPr/>
                    <a:lstStyle/>
                    <a:p>
                      <a:pPr algn="r"/>
                      <a:r>
                        <a:rPr lang="en-IN" sz="1400">
                          <a:solidFill>
                            <a:srgbClr val="000000"/>
                          </a:solidFill>
                          <a:latin typeface="Times New Roman"/>
                        </a:rPr>
                        <a:t>17</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IN" sz="1400">
                          <a:solidFill>
                            <a:srgbClr val="000000"/>
                          </a:solidFill>
                          <a:latin typeface="Times New Roman"/>
                        </a:rPr>
                        <a:t>Chhattisgarh</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01-Oct-13</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a:solidFill>
                            <a:srgbClr val="000000"/>
                          </a:solidFill>
                          <a:latin typeface="Times New Roman"/>
                        </a:rPr>
                        <a:t>2</a:t>
                      </a:r>
                      <a:endParaRPr lang="en-IN" sz="14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r>
                        <a:rPr lang="en-IN" sz="1400" dirty="0">
                          <a:solidFill>
                            <a:srgbClr val="000000"/>
                          </a:solidFill>
                          <a:latin typeface="Times New Roman"/>
                        </a:rPr>
                        <a:t>0</a:t>
                      </a:r>
                      <a:endParaRPr lang="en-IN" sz="1400" dirty="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859">
                <a:tc>
                  <a:txBody>
                    <a:bodyPr/>
                    <a:lstStyle/>
                    <a:p>
                      <a:pPr algn="r"/>
                      <a:endParaRPr lang="en-IN" sz="1500"/>
                    </a:p>
                  </a:txBody>
                  <a:tcPr marL="55799" marR="557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r>
                        <a:rPr lang="en-US" dirty="0" smtClean="0"/>
                        <a:t>Total</a:t>
                      </a:r>
                      <a:endParaRPr lang="en-IN"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dirty="0"/>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dirty="0" smtClean="0"/>
                        <a:t>101</a:t>
                      </a:r>
                      <a:endParaRPr lang="en-IN"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dirty="0" smtClean="0"/>
                        <a:t>488</a:t>
                      </a:r>
                      <a:endParaRPr lang="en-IN"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b="1" kern="1200" dirty="0" smtClean="0">
                          <a:solidFill>
                            <a:schemeClr val="tx1"/>
                          </a:solidFill>
                          <a:latin typeface="+mn-lt"/>
                          <a:ea typeface="+mn-ea"/>
                          <a:cs typeface="+mn-cs"/>
                        </a:rPr>
                        <a:t>1,10,74,208</a:t>
                      </a:r>
                      <a:endParaRPr lang="en-IN"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Box 4"/>
          <p:cNvSpPr txBox="1">
            <a:spLocks noChangeArrowheads="1"/>
          </p:cNvSpPr>
          <p:nvPr/>
        </p:nvSpPr>
        <p:spPr bwMode="auto">
          <a:xfrm>
            <a:off x="-152400" y="542925"/>
            <a:ext cx="8610600" cy="461963"/>
          </a:xfrm>
          <a:prstGeom prst="rect">
            <a:avLst/>
          </a:prstGeom>
          <a:noFill/>
          <a:ln w="9525">
            <a:noFill/>
            <a:miter lim="800000"/>
            <a:headEnd/>
            <a:tailEnd/>
          </a:ln>
        </p:spPr>
        <p:txBody>
          <a:bodyPr>
            <a:spAutoFit/>
          </a:bodyPr>
          <a:lstStyle/>
          <a:p>
            <a:pPr algn="ctr"/>
            <a:r>
              <a:rPr lang="en-US" sz="2400" b="1">
                <a:solidFill>
                  <a:srgbClr val="002060"/>
                </a:solidFill>
              </a:rPr>
              <a:t>SSDG – Key Issues</a:t>
            </a:r>
          </a:p>
        </p:txBody>
      </p:sp>
      <p:sp>
        <p:nvSpPr>
          <p:cNvPr id="46083" name="TextBox 3"/>
          <p:cNvSpPr txBox="1">
            <a:spLocks noChangeArrowheads="1"/>
          </p:cNvSpPr>
          <p:nvPr/>
        </p:nvSpPr>
        <p:spPr bwMode="auto">
          <a:xfrm>
            <a:off x="152400" y="1219200"/>
            <a:ext cx="8763000" cy="615950"/>
          </a:xfrm>
          <a:prstGeom prst="rect">
            <a:avLst/>
          </a:prstGeom>
          <a:noFill/>
          <a:ln w="9525">
            <a:noFill/>
            <a:miter lim="800000"/>
            <a:headEnd/>
            <a:tailEnd/>
          </a:ln>
        </p:spPr>
        <p:txBody>
          <a:bodyPr>
            <a:spAutoFit/>
          </a:bodyPr>
          <a:lstStyle/>
          <a:p>
            <a:pPr marL="234950" indent="-234950">
              <a:buFont typeface="Arial" charset="0"/>
              <a:buChar char="•"/>
            </a:pPr>
            <a:endParaRPr lang="en-US"/>
          </a:p>
          <a:p>
            <a:pPr marL="234950" indent="-234950">
              <a:buFont typeface="Arial" charset="0"/>
              <a:buChar char="•"/>
            </a:pPr>
            <a:endParaRPr lang="en-US" sz="1600"/>
          </a:p>
        </p:txBody>
      </p:sp>
      <p:sp>
        <p:nvSpPr>
          <p:cNvPr id="5" name="Content Placeholder 2"/>
          <p:cNvSpPr txBox="1">
            <a:spLocks/>
          </p:cNvSpPr>
          <p:nvPr/>
        </p:nvSpPr>
        <p:spPr>
          <a:xfrm>
            <a:off x="457200" y="1281113"/>
            <a:ext cx="8435975" cy="5119687"/>
          </a:xfrm>
          <a:prstGeom prst="rect">
            <a:avLst/>
          </a:prstGeom>
        </p:spPr>
        <p:txBody>
          <a:bodyPr/>
          <a:lstStyle/>
          <a:p>
            <a:pPr marL="342900" indent="-342900">
              <a:spcBef>
                <a:spcPct val="20000"/>
              </a:spcBef>
              <a:buFont typeface="Arial" charset="0"/>
              <a:buChar char="•"/>
              <a:defRPr/>
            </a:pPr>
            <a:r>
              <a:rPr lang="en-IN" sz="2400" dirty="0">
                <a:latin typeface="Arial" pitchFamily="34" charset="0"/>
                <a:cs typeface="Arial" pitchFamily="34" charset="0"/>
              </a:rPr>
              <a:t>Prioritization of Services and buy-in from the departments</a:t>
            </a:r>
          </a:p>
          <a:p>
            <a:pPr marL="342900" indent="-342900">
              <a:spcBef>
                <a:spcPct val="20000"/>
              </a:spcBef>
              <a:buFont typeface="Arial" charset="0"/>
              <a:buChar char="•"/>
              <a:defRPr/>
            </a:pPr>
            <a:r>
              <a:rPr lang="en-IN" sz="2400" dirty="0">
                <a:latin typeface="Arial" pitchFamily="34" charset="0"/>
                <a:cs typeface="Arial" pitchFamily="34" charset="0"/>
              </a:rPr>
              <a:t>Awareness of department staff and other stakeholders</a:t>
            </a:r>
          </a:p>
          <a:p>
            <a:pPr marL="742950" lvl="1" indent="-285750">
              <a:spcBef>
                <a:spcPct val="20000"/>
              </a:spcBef>
              <a:buFont typeface="Arial" charset="0"/>
              <a:buChar char="–"/>
              <a:defRPr/>
            </a:pPr>
            <a:r>
              <a:rPr lang="en-US" sz="2000" dirty="0">
                <a:latin typeface="Arial" pitchFamily="34" charset="0"/>
                <a:cs typeface="Arial" pitchFamily="34" charset="0"/>
              </a:rPr>
              <a:t>Govt. Order for making this only method for giving service</a:t>
            </a:r>
            <a:endParaRPr lang="en-IN" sz="2000" dirty="0">
              <a:latin typeface="Arial" pitchFamily="34" charset="0"/>
              <a:cs typeface="Arial" pitchFamily="34" charset="0"/>
            </a:endParaRPr>
          </a:p>
          <a:p>
            <a:pPr marL="342900" indent="-342900">
              <a:spcBef>
                <a:spcPct val="20000"/>
              </a:spcBef>
              <a:buFont typeface="Arial" charset="0"/>
              <a:buChar char="•"/>
              <a:defRPr/>
            </a:pPr>
            <a:r>
              <a:rPr lang="en-IN" sz="2400" dirty="0">
                <a:latin typeface="Arial" pitchFamily="34" charset="0"/>
                <a:cs typeface="Arial" pitchFamily="34" charset="0"/>
              </a:rPr>
              <a:t>Readiness of State Infrastructure or alternate hosting site</a:t>
            </a:r>
          </a:p>
          <a:p>
            <a:pPr marL="342900" indent="-342900">
              <a:spcBef>
                <a:spcPct val="20000"/>
              </a:spcBef>
              <a:buFont typeface="Arial" charset="0"/>
              <a:buChar char="•"/>
              <a:defRPr/>
            </a:pPr>
            <a:r>
              <a:rPr lang="en-IN" sz="2400" dirty="0">
                <a:latin typeface="Arial" pitchFamily="34" charset="0"/>
                <a:cs typeface="Arial" pitchFamily="34" charset="0"/>
              </a:rPr>
              <a:t>Delay in requirement finalization &amp; documents sign off </a:t>
            </a:r>
          </a:p>
          <a:p>
            <a:pPr marL="342900" indent="-342900">
              <a:spcBef>
                <a:spcPct val="20000"/>
              </a:spcBef>
              <a:buFont typeface="Arial" charset="0"/>
              <a:buChar char="•"/>
              <a:defRPr/>
            </a:pPr>
            <a:r>
              <a:rPr lang="en-IN" sz="2400" dirty="0">
                <a:latin typeface="Arial" pitchFamily="34" charset="0"/>
                <a:cs typeface="Arial" pitchFamily="34" charset="0"/>
              </a:rPr>
              <a:t>Stakeholder coordination (NIC,STQC,CDAC,IA)</a:t>
            </a:r>
          </a:p>
          <a:p>
            <a:pPr marL="342900" indent="-342900">
              <a:spcBef>
                <a:spcPct val="20000"/>
              </a:spcBef>
              <a:buFont typeface="Arial" charset="0"/>
              <a:buChar char="•"/>
              <a:defRPr/>
            </a:pPr>
            <a:r>
              <a:rPr lang="en-IN" sz="2400" dirty="0">
                <a:latin typeface="Arial" pitchFamily="34" charset="0"/>
                <a:cs typeface="Arial" pitchFamily="34" charset="0"/>
              </a:rPr>
              <a:t>Integration of existing backend application</a:t>
            </a:r>
          </a:p>
          <a:p>
            <a:pPr marL="742950" lvl="1" indent="-285750">
              <a:spcBef>
                <a:spcPct val="20000"/>
              </a:spcBef>
              <a:buFont typeface="Arial" charset="0"/>
              <a:buChar char="–"/>
              <a:defRPr/>
            </a:pPr>
            <a:r>
              <a:rPr lang="en-IN" sz="2800" dirty="0">
                <a:latin typeface="Arial" pitchFamily="34" charset="0"/>
                <a:cs typeface="Arial" pitchFamily="34" charset="0"/>
              </a:rPr>
              <a:t> </a:t>
            </a:r>
            <a:r>
              <a:rPr lang="en-IN" sz="2000" dirty="0">
                <a:latin typeface="Arial" pitchFamily="34" charset="0"/>
                <a:cs typeface="Arial" pitchFamily="34" charset="0"/>
              </a:rPr>
              <a:t>Support from existing application owner </a:t>
            </a:r>
          </a:p>
          <a:p>
            <a:pPr marL="742950" lvl="1" indent="-285750">
              <a:spcBef>
                <a:spcPct val="20000"/>
              </a:spcBef>
              <a:buFont typeface="Arial" charset="0"/>
              <a:buChar char="–"/>
              <a:defRPr/>
            </a:pPr>
            <a:r>
              <a:rPr lang="en-IN" sz="2000" dirty="0">
                <a:latin typeface="Arial" pitchFamily="34" charset="0"/>
                <a:cs typeface="Arial" pitchFamily="34" charset="0"/>
              </a:rPr>
              <a:t> e-District System Integrator </a:t>
            </a:r>
            <a:endParaRPr lang="en-IN" sz="2800" dirty="0">
              <a:latin typeface="Arial" pitchFamily="34" charset="0"/>
              <a:cs typeface="Arial" pitchFamily="34" charset="0"/>
            </a:endParaRPr>
          </a:p>
          <a:p>
            <a:pPr marL="342900" indent="-342900">
              <a:spcBef>
                <a:spcPct val="20000"/>
              </a:spcBef>
              <a:buFont typeface="Arial" charset="0"/>
              <a:buChar char="•"/>
              <a:defRPr/>
            </a:pPr>
            <a:r>
              <a:rPr lang="en-IN" sz="2400" dirty="0">
                <a:latin typeface="Arial" pitchFamily="34" charset="0"/>
                <a:cs typeface="Arial" pitchFamily="34" charset="0"/>
              </a:rPr>
              <a:t>STQC audit</a:t>
            </a:r>
          </a:p>
          <a:p>
            <a:pPr marL="742950" lvl="1" indent="-285750">
              <a:spcBef>
                <a:spcPct val="20000"/>
              </a:spcBef>
              <a:buFont typeface="Arial" charset="0"/>
              <a:buChar char="–"/>
              <a:defRPr/>
            </a:pPr>
            <a:r>
              <a:rPr lang="en-US" sz="2000" dirty="0">
                <a:latin typeface="Arial" pitchFamily="34" charset="0"/>
                <a:cs typeface="Arial" pitchFamily="34" charset="0"/>
              </a:rPr>
              <a:t>Delay in on-boarding</a:t>
            </a:r>
          </a:p>
          <a:p>
            <a:pPr marL="742950" lvl="1" indent="-285750">
              <a:spcBef>
                <a:spcPct val="20000"/>
              </a:spcBef>
              <a:buFont typeface="Arial" charset="0"/>
              <a:buChar char="–"/>
              <a:defRPr/>
            </a:pPr>
            <a:r>
              <a:rPr lang="en-US" sz="2000" dirty="0">
                <a:latin typeface="Arial" pitchFamily="34" charset="0"/>
                <a:cs typeface="Arial" pitchFamily="34" charset="0"/>
              </a:rPr>
              <a:t>Mandatory before Go-Live</a:t>
            </a:r>
            <a:endParaRPr lang="en-IN" sz="2000" dirty="0">
              <a:latin typeface="Arial" pitchFamily="34" charset="0"/>
              <a:cs typeface="Arial" pitchFamily="34" charset="0"/>
            </a:endParaRPr>
          </a:p>
          <a:p>
            <a:pPr marL="1143000" lvl="2" indent="-228600">
              <a:spcBef>
                <a:spcPct val="20000"/>
              </a:spcBef>
              <a:buFont typeface="Arial" charset="0"/>
              <a:buNone/>
              <a:defRPr/>
            </a:pPr>
            <a:endParaRPr lang="en-IN" sz="2000" dirty="0">
              <a:latin typeface="+mn-lt"/>
              <a:cs typeface="+mn-cs"/>
            </a:endParaRPr>
          </a:p>
          <a:p>
            <a:pPr marL="342900" indent="-342900">
              <a:spcBef>
                <a:spcPct val="20000"/>
              </a:spcBef>
              <a:buFont typeface="Arial" charset="0"/>
              <a:buChar char="•"/>
              <a:defRPr/>
            </a:pPr>
            <a:endParaRPr lang="en-US" sz="2800" dirty="0">
              <a:latin typeface="+mn-lt"/>
              <a:cs typeface="+mn-cs"/>
            </a:endParaRPr>
          </a:p>
          <a:p>
            <a:pPr marL="342900" indent="-342900">
              <a:spcBef>
                <a:spcPct val="20000"/>
              </a:spcBef>
              <a:buFont typeface="Arial" charset="0"/>
              <a:buChar char="•"/>
              <a:defRPr/>
            </a:pPr>
            <a:endParaRPr lang="en-IN" sz="3200" dirty="0">
              <a:latin typeface="+mn-lt"/>
              <a:cs typeface="+mn-cs"/>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lstStyle/>
          <a:p>
            <a:r>
              <a:rPr lang="en-US" dirty="0" smtClean="0"/>
              <a:t>SSDG – </a:t>
            </a:r>
            <a:r>
              <a:rPr lang="en-US" dirty="0" err="1" smtClean="0"/>
              <a:t>eDistrict</a:t>
            </a:r>
            <a:r>
              <a:rPr lang="en-US" dirty="0" smtClean="0"/>
              <a:t> </a:t>
            </a:r>
            <a:endParaRPr lang="en-IN" dirty="0"/>
          </a:p>
        </p:txBody>
      </p:sp>
      <p:sp>
        <p:nvSpPr>
          <p:cNvPr id="3" name="Content Placeholder 2"/>
          <p:cNvSpPr>
            <a:spLocks noGrp="1"/>
          </p:cNvSpPr>
          <p:nvPr>
            <p:ph idx="1"/>
          </p:nvPr>
        </p:nvSpPr>
        <p:spPr>
          <a:xfrm>
            <a:off x="457200" y="1295400"/>
            <a:ext cx="8229600" cy="5029200"/>
          </a:xfrm>
        </p:spPr>
        <p:txBody>
          <a:bodyPr/>
          <a:lstStyle/>
          <a:p>
            <a:r>
              <a:rPr lang="en-US" dirty="0" smtClean="0"/>
              <a:t>SSDG – objective to lay the application architecture delinking backend from frontend with middleware</a:t>
            </a:r>
          </a:p>
          <a:p>
            <a:r>
              <a:rPr lang="en-US" dirty="0" err="1" smtClean="0"/>
              <a:t>eDistrict</a:t>
            </a:r>
            <a:r>
              <a:rPr lang="en-US" dirty="0" smtClean="0"/>
              <a:t> to use this architecture </a:t>
            </a:r>
          </a:p>
          <a:p>
            <a:r>
              <a:rPr lang="en-US" dirty="0" smtClean="0"/>
              <a:t>States to implement SSDG with Portal at the earliest</a:t>
            </a:r>
          </a:p>
          <a:p>
            <a:endParaRPr lang="en-US" dirty="0" smtClean="0"/>
          </a:p>
        </p:txBody>
      </p:sp>
      <p:sp>
        <p:nvSpPr>
          <p:cNvPr id="4" name="Date Placeholder 3"/>
          <p:cNvSpPr>
            <a:spLocks noGrp="1"/>
          </p:cNvSpPr>
          <p:nvPr>
            <p:ph type="dt" sz="half" idx="10"/>
          </p:nvPr>
        </p:nvSpPr>
        <p:spPr/>
        <p:txBody>
          <a:bodyPr/>
          <a:lstStyle/>
          <a:p>
            <a:fld id="{4C04D798-1523-4966-B4FC-BFF7BB7D73D2}" type="datetime1">
              <a:rPr lang="en-GB" smtClean="0"/>
              <a:pPr/>
              <a:t>13/03/2014</a:t>
            </a:fld>
            <a:endParaRPr lang="en-GB"/>
          </a:p>
        </p:txBody>
      </p:sp>
      <p:sp>
        <p:nvSpPr>
          <p:cNvPr id="5" name="Footer Placeholder 4"/>
          <p:cNvSpPr>
            <a:spLocks noGrp="1"/>
          </p:cNvSpPr>
          <p:nvPr>
            <p:ph type="ftr" sz="quarter" idx="11"/>
          </p:nvPr>
        </p:nvSpPr>
        <p:spPr/>
        <p:txBody>
          <a:bodyPr/>
          <a:lstStyle/>
          <a:p>
            <a:r>
              <a:rPr lang="en-GB" smtClean="0"/>
              <a:t>DIT, GOI</a:t>
            </a:r>
            <a:endParaRPr lang="en-GB"/>
          </a:p>
        </p:txBody>
      </p:sp>
      <p:sp>
        <p:nvSpPr>
          <p:cNvPr id="6" name="Slide Number Placeholder 5"/>
          <p:cNvSpPr>
            <a:spLocks noGrp="1"/>
          </p:cNvSpPr>
          <p:nvPr>
            <p:ph type="sldNum" sz="quarter" idx="12"/>
          </p:nvPr>
        </p:nvSpPr>
        <p:spPr/>
        <p:txBody>
          <a:bodyPr/>
          <a:lstStyle/>
          <a:p>
            <a:fld id="{BB585A91-3E87-43EA-A640-3B99FB3B839D}" type="slidenum">
              <a:rPr lang="en-GB" smtClean="0"/>
              <a:pPr/>
              <a:t>99</a:t>
            </a:fld>
            <a:endParaRPr lang="en-GB"/>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PYRIGHT" val="Templeton &amp; Webster GmbH"/>
  <p:tag name="S_LAYOUT" val="CENTER"/>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3370</TotalTime>
  <Words>7148</Words>
  <Application>Microsoft Office PowerPoint</Application>
  <PresentationFormat>On-screen Show (4:3)</PresentationFormat>
  <Paragraphs>1485</Paragraphs>
  <Slides>116</Slides>
  <Notes>42</Notes>
  <HiddenSlides>0</HiddenSlides>
  <MMClips>0</MMClips>
  <ScaleCrop>false</ScaleCrop>
  <HeadingPairs>
    <vt:vector size="4" baseType="variant">
      <vt:variant>
        <vt:lpstr>Theme</vt:lpstr>
      </vt:variant>
      <vt:variant>
        <vt:i4>1</vt:i4>
      </vt:variant>
      <vt:variant>
        <vt:lpstr>Slide Titles</vt:lpstr>
      </vt:variant>
      <vt:variant>
        <vt:i4>116</vt:i4>
      </vt:variant>
    </vt:vector>
  </HeadingPairs>
  <TitlesOfParts>
    <vt:vector size="117" baseType="lpstr">
      <vt:lpstr>Office Theme</vt:lpstr>
      <vt:lpstr> ICT Infrastructure, Cloud Computing, Big data, Appstore, Productisation in Government Sector   </vt:lpstr>
      <vt:lpstr>National e-Governance Plan (NeGP)</vt:lpstr>
      <vt:lpstr>NeGP- Infrastructure Pillars</vt:lpstr>
      <vt:lpstr>Slide 4</vt:lpstr>
      <vt:lpstr>Need of the hour</vt:lpstr>
      <vt:lpstr>Is CLOUD the answer ?</vt:lpstr>
      <vt:lpstr>5 Essential Cloud Characteristics</vt:lpstr>
      <vt:lpstr>3 Cloud Service Models</vt:lpstr>
      <vt:lpstr>Cloud computing models</vt:lpstr>
      <vt:lpstr>Slide 10</vt:lpstr>
      <vt:lpstr>Virtualization &amp; Cloud</vt:lpstr>
      <vt:lpstr>Energy Conservation and Data Centers</vt:lpstr>
      <vt:lpstr>Some Government Cloud Initiatives in India</vt:lpstr>
      <vt:lpstr>Virtualization in State Data Centre, Karnataka  A Case Study </vt:lpstr>
      <vt:lpstr>Outcome</vt:lpstr>
      <vt:lpstr>Reported Cloud Offerings from India</vt:lpstr>
      <vt:lpstr>Slide 17</vt:lpstr>
      <vt:lpstr>Cloud enablement   Indian Government initiative (GI Cloud – MeghRaj)</vt:lpstr>
      <vt:lpstr>GI Cloud (Meghraj)- Vision and Policy</vt:lpstr>
      <vt:lpstr>What is GI Cloud?</vt:lpstr>
      <vt:lpstr>GI Cloud Architecture</vt:lpstr>
      <vt:lpstr>GI Cloud Governance Structure</vt:lpstr>
      <vt:lpstr>National Cloud by NIC http://cloud.gov.in </vt:lpstr>
      <vt:lpstr>Slide 24</vt:lpstr>
      <vt:lpstr>Progress and Way forward</vt:lpstr>
      <vt:lpstr>Slide 26</vt:lpstr>
      <vt:lpstr>CLOUD adoption challenges</vt:lpstr>
      <vt:lpstr>Security under various Deployment Model</vt:lpstr>
      <vt:lpstr>Slide 29</vt:lpstr>
      <vt:lpstr>Other challenges in Cloud Computing</vt:lpstr>
      <vt:lpstr>Cloud Services &amp; IT  Act 2000</vt:lpstr>
      <vt:lpstr>Cloud Services &amp; IT  Act 2000</vt:lpstr>
      <vt:lpstr>Slide 33</vt:lpstr>
      <vt:lpstr>eGov AppStore http://apps.gov.in </vt:lpstr>
      <vt:lpstr>Benefits of eGov AppStore</vt:lpstr>
      <vt:lpstr>Eco-System</vt:lpstr>
      <vt:lpstr>The eGov AppStore Features</vt:lpstr>
      <vt:lpstr>Slide 38</vt:lpstr>
      <vt:lpstr>Slide 39</vt:lpstr>
      <vt:lpstr>Journey Ahead</vt:lpstr>
      <vt:lpstr>Challenges to be addressed</vt:lpstr>
      <vt:lpstr>Way Ahead</vt:lpstr>
      <vt:lpstr>Slide 43</vt:lpstr>
      <vt:lpstr>Slide 44</vt:lpstr>
      <vt:lpstr>Background</vt:lpstr>
      <vt:lpstr>What  is Productization ?</vt:lpstr>
      <vt:lpstr>Productization Characteristics</vt:lpstr>
      <vt:lpstr>Productization Characteristics Contd...</vt:lpstr>
      <vt:lpstr> </vt:lpstr>
      <vt:lpstr>Slide 50</vt:lpstr>
      <vt:lpstr>eTaal data analysis</vt:lpstr>
      <vt:lpstr>Sources of BIG DATA in Government</vt:lpstr>
      <vt:lpstr>Use of BIG DATA in Government</vt:lpstr>
      <vt:lpstr>Concerns for BIG DATA</vt:lpstr>
      <vt:lpstr>Slide 55</vt:lpstr>
      <vt:lpstr>Background</vt:lpstr>
      <vt:lpstr>Independent Government ICT Infrastructure projects</vt:lpstr>
      <vt:lpstr> National Information Infrastructure – NII 2.0 </vt:lpstr>
      <vt:lpstr>National Information Infrastructure – NII 2.0</vt:lpstr>
      <vt:lpstr>Architecture</vt:lpstr>
      <vt:lpstr>Architecture</vt:lpstr>
      <vt:lpstr>Vision</vt:lpstr>
      <vt:lpstr>Institutional structure</vt:lpstr>
      <vt:lpstr>Security policy</vt:lpstr>
      <vt:lpstr>Security policy</vt:lpstr>
      <vt:lpstr>Business model</vt:lpstr>
      <vt:lpstr>Service level agreements</vt:lpstr>
      <vt:lpstr>Progress so far</vt:lpstr>
      <vt:lpstr>State Data Centre  Core Infrastructure component  under National e-Governance Plan</vt:lpstr>
      <vt:lpstr>State Data Centre (SDC)</vt:lpstr>
      <vt:lpstr>Slide 71</vt:lpstr>
      <vt:lpstr>Stakeholders</vt:lpstr>
      <vt:lpstr>SDC Implementation Issues</vt:lpstr>
      <vt:lpstr>Slide 74</vt:lpstr>
      <vt:lpstr>Is this infrastructure Secure ?</vt:lpstr>
      <vt:lpstr>Slide 76</vt:lpstr>
      <vt:lpstr>Issues and Challenges</vt:lpstr>
      <vt:lpstr>Slide 78</vt:lpstr>
      <vt:lpstr>Organizational References </vt:lpstr>
      <vt:lpstr>State Portal, SSDG and eForms</vt:lpstr>
      <vt:lpstr>National e-Governance Service Delivery Gateway (NSDG) / State e-Governance Service Delivery Gateway (SSDG) &amp; the SSDG E Form Project  </vt:lpstr>
      <vt:lpstr>National Service Delivery Gateway (NSDG)</vt:lpstr>
      <vt:lpstr>Role of NSDG / SSDG as a Hub</vt:lpstr>
      <vt:lpstr>What does NSDG / SSDG offer</vt:lpstr>
      <vt:lpstr>Slide 85</vt:lpstr>
      <vt:lpstr>Positioning NSDG / SSDG in  various eGov Projects</vt:lpstr>
      <vt:lpstr>Services Integrated with NSDG</vt:lpstr>
      <vt:lpstr>Slide 88</vt:lpstr>
      <vt:lpstr>Slide 89</vt:lpstr>
      <vt:lpstr>Scenario : Integrated Service</vt:lpstr>
      <vt:lpstr>Scenario – Linking various departments/ DBs (Joined-Up Service)</vt:lpstr>
      <vt:lpstr>SSDG, State Portal &amp; Eform Project</vt:lpstr>
      <vt:lpstr>Need</vt:lpstr>
      <vt:lpstr>SSDG- Scheme Highlights</vt:lpstr>
      <vt:lpstr>Implementation Strategy- SSDG</vt:lpstr>
      <vt:lpstr>Slide 96</vt:lpstr>
      <vt:lpstr>  States which have Gone-Live are shown below with their Services and Transactions </vt:lpstr>
      <vt:lpstr>Slide 98</vt:lpstr>
      <vt:lpstr>SSDG – eDistrict </vt:lpstr>
      <vt:lpstr>State Wide Area Network</vt:lpstr>
      <vt:lpstr>Slide 101</vt:lpstr>
      <vt:lpstr>Key Issues to understand</vt:lpstr>
      <vt:lpstr>Slide 103</vt:lpstr>
      <vt:lpstr>Slide 104</vt:lpstr>
      <vt:lpstr>New initiatives</vt:lpstr>
      <vt:lpstr>National Knowledge Network (NKN)</vt:lpstr>
      <vt:lpstr>Mobile Governance </vt:lpstr>
      <vt:lpstr>Leveraging Mobiles</vt:lpstr>
      <vt:lpstr>Framework for Mobile Governance</vt:lpstr>
      <vt:lpstr>Mobile Service Delivery Gateway (MSDG)</vt:lpstr>
      <vt:lpstr>MSDG Status – Ready &amp; operational channels</vt:lpstr>
      <vt:lpstr>SMS Services - Free Integration </vt:lpstr>
      <vt:lpstr>Key Issues</vt:lpstr>
      <vt:lpstr>Slide 114</vt:lpstr>
      <vt:lpstr>Advantages of Cloud Computing</vt:lpstr>
      <vt:lpstr>Security Solution in Cloud Environment</vt:lpstr>
    </vt:vector>
  </TitlesOfParts>
  <Company>PricewaterhouseCoopers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e-Infrastructure (SWAN &amp; SDC)</dc:title>
  <dc:creator>pourushc972</dc:creator>
  <cp:lastModifiedBy>renu</cp:lastModifiedBy>
  <cp:revision>269</cp:revision>
  <dcterms:created xsi:type="dcterms:W3CDTF">2011-11-01T12:36:37Z</dcterms:created>
  <dcterms:modified xsi:type="dcterms:W3CDTF">2014-03-13T04:15:30Z</dcterms:modified>
</cp:coreProperties>
</file>